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Lato" panose="020F0502020204030203" pitchFamily="34" charset="0"/>
      <p:regular r:id="rId15"/>
      <p:bold r:id="rId16"/>
      <p:italic r:id="rId17"/>
      <p:boldItalic r:id="rId18"/>
    </p:embeddedFont>
    <p:embeddedFont>
      <p:font typeface="Raleway"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fe9e22c6a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fe9e22c6a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cfe9e22c6a_0_3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cfe9e22c6a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cfe9e22c6a_0_3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cfe9e22c6a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cfe9e22c6a_0_3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cfe9e22c6a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fe9e22c6a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fe9e22c6a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fe9e22c6a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fe9e22c6a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cfe9e22c6a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cfe9e22c6a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fe9e22c6a_0_1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cfe9e22c6a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cfe9e22c6a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cfe9e22c6a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fe9e22c6a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fe9e22c6a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cfe9e22c6a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cfe9e22c6a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fe9e22c6a_0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fe9e22c6a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C002"/>
            </a:gs>
            <a:gs pos="100000">
              <a:srgbClr val="795B04"/>
            </a:gs>
          </a:gsLst>
          <a:path path="circle">
            <a:fillToRect l="50000" t="50000" r="50000" b="50000"/>
          </a:path>
          <a:tileRect/>
        </a:gradFill>
        <a:effectLst/>
      </p:bgPr>
    </p:bg>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512633" y="1789350"/>
            <a:ext cx="8520600" cy="2052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International Tennis Federation</a:t>
            </a:r>
            <a:endParaRPr/>
          </a:p>
          <a:p>
            <a:pPr marL="0" lvl="0" indent="0" algn="ctr" rtl="0">
              <a:lnSpc>
                <a:spcPct val="115000"/>
              </a:lnSpc>
              <a:spcBef>
                <a:spcPts val="1200"/>
              </a:spcBef>
              <a:spcAft>
                <a:spcPts val="0"/>
              </a:spcAft>
              <a:buNone/>
            </a:pPr>
            <a:endParaRPr sz="1550" b="0">
              <a:solidFill>
                <a:srgbClr val="000000"/>
              </a:solidFill>
              <a:latin typeface="Arial"/>
              <a:ea typeface="Arial"/>
              <a:cs typeface="Arial"/>
              <a:sym typeface="Arial"/>
            </a:endParaRPr>
          </a:p>
          <a:p>
            <a:pPr marL="0" lvl="0" indent="0" algn="ctr" rtl="0">
              <a:lnSpc>
                <a:spcPct val="115000"/>
              </a:lnSpc>
              <a:spcBef>
                <a:spcPts val="1200"/>
              </a:spcBef>
              <a:spcAft>
                <a:spcPts val="0"/>
              </a:spcAft>
              <a:buNone/>
            </a:pPr>
            <a:r>
              <a:rPr lang="es" sz="1750" b="0">
                <a:latin typeface="Arial"/>
                <a:ea typeface="Arial"/>
                <a:cs typeface="Arial"/>
                <a:sym typeface="Arial"/>
              </a:rPr>
              <a:t>Database of tennis players and tennis tournaments</a:t>
            </a:r>
            <a:endParaRPr sz="1750" b="0">
              <a:latin typeface="Arial"/>
              <a:ea typeface="Arial"/>
              <a:cs typeface="Arial"/>
              <a:sym typeface="Arial"/>
            </a:endParaRPr>
          </a:p>
          <a:p>
            <a:pPr marL="0" lvl="0" indent="0" algn="l" rtl="0">
              <a:spcBef>
                <a:spcPts val="1200"/>
              </a:spcBef>
              <a:spcAft>
                <a:spcPts val="0"/>
              </a:spcAft>
              <a:buNone/>
            </a:pPr>
            <a:endParaRPr/>
          </a:p>
        </p:txBody>
      </p:sp>
      <p:pic>
        <p:nvPicPr>
          <p:cNvPr id="73" name="Google Shape;73;p13"/>
          <p:cNvPicPr preferRelativeResize="0"/>
          <p:nvPr/>
        </p:nvPicPr>
        <p:blipFill>
          <a:blip r:embed="rId3">
            <a:alphaModFix/>
          </a:blip>
          <a:stretch>
            <a:fillRect/>
          </a:stretch>
        </p:blipFill>
        <p:spPr>
          <a:xfrm>
            <a:off x="0" y="-4800"/>
            <a:ext cx="1945200" cy="1079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C002"/>
            </a:gs>
            <a:gs pos="100000">
              <a:srgbClr val="795B04"/>
            </a:gs>
          </a:gsLst>
          <a:path path="circle">
            <a:fillToRect l="50000" t="50000" r="50000" b="50000"/>
          </a:path>
          <a:tileRect/>
        </a:gradFill>
        <a:effectLst/>
      </p:bgPr>
    </p:bg>
    <p:spTree>
      <p:nvGrpSpPr>
        <p:cNvPr id="1" name="Shape 173"/>
        <p:cNvGrpSpPr/>
        <p:nvPr/>
      </p:nvGrpSpPr>
      <p:grpSpPr>
        <a:xfrm>
          <a:off x="0" y="0"/>
          <a:ext cx="0" cy="0"/>
          <a:chOff x="0" y="0"/>
          <a:chExt cx="0" cy="0"/>
        </a:xfrm>
      </p:grpSpPr>
      <p:sp>
        <p:nvSpPr>
          <p:cNvPr id="174" name="Google Shape;174;p22"/>
          <p:cNvSpPr txBox="1">
            <a:spLocks noGrp="1"/>
          </p:cNvSpPr>
          <p:nvPr>
            <p:ph type="ctrTitle"/>
          </p:nvPr>
        </p:nvSpPr>
        <p:spPr>
          <a:xfrm>
            <a:off x="311700" y="462925"/>
            <a:ext cx="8520600" cy="43053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1200"/>
              </a:spcBef>
              <a:spcAft>
                <a:spcPts val="0"/>
              </a:spcAft>
              <a:buNone/>
            </a:pPr>
            <a:r>
              <a:rPr lang="es" sz="3650" u="sng">
                <a:latin typeface="Arial"/>
                <a:ea typeface="Arial"/>
                <a:cs typeface="Arial"/>
                <a:sym typeface="Arial"/>
              </a:rPr>
              <a:t>Conclusions</a:t>
            </a:r>
            <a:endParaRPr sz="3650" u="sng">
              <a:latin typeface="Arial"/>
              <a:ea typeface="Arial"/>
              <a:cs typeface="Arial"/>
              <a:sym typeface="Arial"/>
            </a:endParaRPr>
          </a:p>
          <a:p>
            <a:pPr marL="0" lvl="0" indent="0" algn="l" rtl="0">
              <a:lnSpc>
                <a:spcPct val="150000"/>
              </a:lnSpc>
              <a:spcBef>
                <a:spcPts val="1200"/>
              </a:spcBef>
              <a:spcAft>
                <a:spcPts val="0"/>
              </a:spcAft>
              <a:buClr>
                <a:schemeClr val="dk2"/>
              </a:buClr>
              <a:buSzPct val="104761"/>
              <a:buFont typeface="Arial"/>
              <a:buNone/>
            </a:pPr>
            <a:r>
              <a:rPr lang="es" sz="1050" b="0">
                <a:latin typeface="Arial"/>
                <a:ea typeface="Arial"/>
                <a:cs typeface="Arial"/>
                <a:sym typeface="Arial"/>
              </a:rPr>
              <a:t>-</a:t>
            </a:r>
            <a:r>
              <a:rPr lang="es" sz="1038" b="0">
                <a:latin typeface="Arial"/>
                <a:ea typeface="Arial"/>
                <a:cs typeface="Arial"/>
                <a:sym typeface="Arial"/>
              </a:rPr>
              <a:t> </a:t>
            </a:r>
            <a:r>
              <a:rPr lang="es" sz="1150" b="0">
                <a:latin typeface="Arial"/>
                <a:ea typeface="Arial"/>
                <a:cs typeface="Arial"/>
                <a:sym typeface="Arial"/>
              </a:rPr>
              <a:t>There is no relationship between the number of players in the top 1000 and their consequent better position in the ranking. As we can see, the USA is the one with the most players and does not have any top 10 in any of the 2 rankings.</a:t>
            </a:r>
            <a:endParaRPr sz="1150" b="0">
              <a:latin typeface="Arial"/>
              <a:ea typeface="Arial"/>
              <a:cs typeface="Arial"/>
              <a:sym typeface="Arial"/>
            </a:endParaRPr>
          </a:p>
          <a:p>
            <a:pPr marL="0" lvl="0" indent="0" algn="l" rtl="0">
              <a:lnSpc>
                <a:spcPct val="150000"/>
              </a:lnSpc>
              <a:spcBef>
                <a:spcPts val="1200"/>
              </a:spcBef>
              <a:spcAft>
                <a:spcPts val="0"/>
              </a:spcAft>
              <a:buClr>
                <a:schemeClr val="dk2"/>
              </a:buClr>
              <a:buSzPct val="95652"/>
              <a:buFont typeface="Arial"/>
              <a:buNone/>
            </a:pPr>
            <a:r>
              <a:rPr lang="es" sz="1150" b="0">
                <a:latin typeface="Arial"/>
                <a:ea typeface="Arial"/>
                <a:cs typeface="Arial"/>
                <a:sym typeface="Arial"/>
              </a:rPr>
              <a:t>- The average age of men is always higher than the average age of women. In the general average age and in the average age by countries</a:t>
            </a:r>
            <a:endParaRPr sz="1150" b="0">
              <a:latin typeface="Arial"/>
              <a:ea typeface="Arial"/>
              <a:cs typeface="Arial"/>
              <a:sym typeface="Arial"/>
            </a:endParaRPr>
          </a:p>
          <a:p>
            <a:pPr marL="0" lvl="0" indent="0" algn="l" rtl="0">
              <a:lnSpc>
                <a:spcPct val="150000"/>
              </a:lnSpc>
              <a:spcBef>
                <a:spcPts val="1200"/>
              </a:spcBef>
              <a:spcAft>
                <a:spcPts val="0"/>
              </a:spcAft>
              <a:buClr>
                <a:schemeClr val="dk2"/>
              </a:buClr>
              <a:buSzPct val="95652"/>
              <a:buFont typeface="Arial"/>
              <a:buNone/>
            </a:pPr>
            <a:r>
              <a:rPr lang="es" sz="1150" b="0">
                <a:latin typeface="Arial"/>
                <a:ea typeface="Arial"/>
                <a:cs typeface="Arial"/>
                <a:sym typeface="Arial"/>
              </a:rPr>
              <a:t>- The countries with the greatest difference between men and women are Argentina and Japan. Argentina is one of the 5 with the most players in the top 1000, however it is very low in the number of women and Japan, on the other hand, it is among the 5 with the most women in the top 1000 and has few men. The average age of men in Argentina and women in Japan is very close to the general average</a:t>
            </a:r>
            <a:endParaRPr sz="1150" b="0">
              <a:latin typeface="Arial"/>
              <a:ea typeface="Arial"/>
              <a:cs typeface="Arial"/>
              <a:sym typeface="Arial"/>
            </a:endParaRPr>
          </a:p>
          <a:p>
            <a:pPr marL="0" lvl="0" indent="0" algn="l" rtl="0">
              <a:lnSpc>
                <a:spcPct val="150000"/>
              </a:lnSpc>
              <a:spcBef>
                <a:spcPts val="1200"/>
              </a:spcBef>
              <a:spcAft>
                <a:spcPts val="0"/>
              </a:spcAft>
              <a:buClr>
                <a:schemeClr val="dk2"/>
              </a:buClr>
              <a:buSzPct val="95652"/>
              <a:buFont typeface="Arial"/>
              <a:buNone/>
            </a:pPr>
            <a:r>
              <a:rPr lang="es" sz="1150" b="0">
                <a:latin typeface="Arial"/>
                <a:ea typeface="Arial"/>
                <a:cs typeface="Arial"/>
                <a:sym typeface="Arial"/>
              </a:rPr>
              <a:t>- Latin America has a serious problem regarding women's tennis, because as we can see, Argentina is the country with the largest number of players in Latin America, however, it is not among the top 20 countries with the largest number of women</a:t>
            </a:r>
            <a:endParaRPr sz="1150" b="0">
              <a:latin typeface="Arial"/>
              <a:ea typeface="Arial"/>
              <a:cs typeface="Arial"/>
              <a:sym typeface="Arial"/>
            </a:endParaRPr>
          </a:p>
          <a:p>
            <a:pPr marL="0" lvl="0" indent="0" algn="l" rtl="0">
              <a:lnSpc>
                <a:spcPct val="150000"/>
              </a:lnSpc>
              <a:spcBef>
                <a:spcPts val="1200"/>
              </a:spcBef>
              <a:spcAft>
                <a:spcPts val="0"/>
              </a:spcAft>
              <a:buClr>
                <a:schemeClr val="dk2"/>
              </a:buClr>
              <a:buSzPct val="95652"/>
              <a:buFont typeface="Arial"/>
              <a:buNone/>
            </a:pPr>
            <a:r>
              <a:rPr lang="es" sz="1150" b="0">
                <a:latin typeface="Arial"/>
                <a:ea typeface="Arial"/>
                <a:cs typeface="Arial"/>
                <a:sym typeface="Arial"/>
              </a:rPr>
              <a:t>- The average age, in both men and women, falls at the extremes of the ranking ranges: Top10 and ranking between 750 and 1000. In intermediate rankings, the average age rises</a:t>
            </a:r>
            <a:endParaRPr sz="1150" b="0">
              <a:latin typeface="Arial"/>
              <a:ea typeface="Arial"/>
              <a:cs typeface="Arial"/>
              <a:sym typeface="Arial"/>
            </a:endParaRPr>
          </a:p>
          <a:p>
            <a:pPr marL="0" lvl="0" indent="0" algn="l" rtl="0">
              <a:lnSpc>
                <a:spcPct val="100000"/>
              </a:lnSpc>
              <a:spcBef>
                <a:spcPts val="1200"/>
              </a:spcBef>
              <a:spcAft>
                <a:spcPts val="0"/>
              </a:spcAft>
              <a:buNone/>
            </a:pPr>
            <a:endParaRPr sz="827" b="0">
              <a:latin typeface="Arial"/>
              <a:ea typeface="Arial"/>
              <a:cs typeface="Arial"/>
              <a:sym typeface="Arial"/>
            </a:endParaRPr>
          </a:p>
          <a:p>
            <a:pPr marL="0" lvl="0" indent="0" algn="l" rtl="0">
              <a:lnSpc>
                <a:spcPct val="100000"/>
              </a:lnSpc>
              <a:spcBef>
                <a:spcPts val="1200"/>
              </a:spcBef>
              <a:spcAft>
                <a:spcPts val="0"/>
              </a:spcAft>
              <a:buNone/>
            </a:pPr>
            <a:endParaRPr sz="4577"/>
          </a:p>
        </p:txBody>
      </p:sp>
      <p:pic>
        <p:nvPicPr>
          <p:cNvPr id="175" name="Google Shape;175;p22"/>
          <p:cNvPicPr preferRelativeResize="0"/>
          <p:nvPr/>
        </p:nvPicPr>
        <p:blipFill>
          <a:blip r:embed="rId3">
            <a:alphaModFix/>
          </a:blip>
          <a:stretch>
            <a:fillRect/>
          </a:stretch>
        </p:blipFill>
        <p:spPr>
          <a:xfrm>
            <a:off x="0" y="-4800"/>
            <a:ext cx="1945200" cy="1079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FC002"/>
            </a:gs>
            <a:gs pos="100000">
              <a:srgbClr val="795B04"/>
            </a:gs>
          </a:gsLst>
          <a:path path="circle">
            <a:fillToRect l="50000" t="50000" r="50000" b="50000"/>
          </a:path>
          <a:tileRect/>
        </a:gradFill>
        <a:effectLst/>
      </p:bgPr>
    </p:bg>
    <p:spTree>
      <p:nvGrpSpPr>
        <p:cNvPr id="1" name="Shape 179"/>
        <p:cNvGrpSpPr/>
        <p:nvPr/>
      </p:nvGrpSpPr>
      <p:grpSpPr>
        <a:xfrm>
          <a:off x="0" y="0"/>
          <a:ext cx="0" cy="0"/>
          <a:chOff x="0" y="0"/>
          <a:chExt cx="0" cy="0"/>
        </a:xfrm>
      </p:grpSpPr>
      <p:sp>
        <p:nvSpPr>
          <p:cNvPr id="180" name="Google Shape;180;p23"/>
          <p:cNvSpPr txBox="1">
            <a:spLocks noGrp="1"/>
          </p:cNvSpPr>
          <p:nvPr>
            <p:ph type="ctrTitle"/>
          </p:nvPr>
        </p:nvSpPr>
        <p:spPr>
          <a:xfrm>
            <a:off x="311700" y="462925"/>
            <a:ext cx="8520600" cy="4305300"/>
          </a:xfrm>
          <a:prstGeom prst="rect">
            <a:avLst/>
          </a:prstGeom>
        </p:spPr>
        <p:txBody>
          <a:bodyPr spcFirstLastPara="1" wrap="square" lIns="91425" tIns="91425" rIns="91425" bIns="91425" anchor="t" anchorCtr="0">
            <a:normAutofit/>
          </a:bodyPr>
          <a:lstStyle/>
          <a:p>
            <a:pPr marL="0" lvl="0" indent="0" algn="ctr" rtl="0">
              <a:lnSpc>
                <a:spcPct val="115000"/>
              </a:lnSpc>
              <a:spcBef>
                <a:spcPts val="1200"/>
              </a:spcBef>
              <a:spcAft>
                <a:spcPts val="0"/>
              </a:spcAft>
              <a:buNone/>
            </a:pPr>
            <a:r>
              <a:rPr lang="es" sz="3300" u="sng">
                <a:latin typeface="Arial"/>
                <a:ea typeface="Arial"/>
                <a:cs typeface="Arial"/>
                <a:sym typeface="Arial"/>
              </a:rPr>
              <a:t>Conclusions</a:t>
            </a:r>
            <a:endParaRPr sz="3300" u="sng">
              <a:latin typeface="Arial"/>
              <a:ea typeface="Arial"/>
              <a:cs typeface="Arial"/>
              <a:sym typeface="Arial"/>
            </a:endParaRPr>
          </a:p>
          <a:p>
            <a:pPr marL="0" lvl="0" indent="0" algn="l" rtl="0">
              <a:lnSpc>
                <a:spcPct val="150000"/>
              </a:lnSpc>
              <a:spcBef>
                <a:spcPts val="1200"/>
              </a:spcBef>
              <a:spcAft>
                <a:spcPts val="0"/>
              </a:spcAft>
              <a:buClr>
                <a:schemeClr val="dk2"/>
              </a:buClr>
              <a:buSzPts val="1100"/>
              <a:buFont typeface="Arial"/>
              <a:buNone/>
            </a:pPr>
            <a:r>
              <a:rPr lang="es" sz="827" b="0">
                <a:latin typeface="Arial"/>
                <a:ea typeface="Arial"/>
                <a:cs typeface="Arial"/>
                <a:sym typeface="Arial"/>
              </a:rPr>
              <a:t>-</a:t>
            </a:r>
            <a:r>
              <a:rPr lang="es" sz="927" b="0">
                <a:latin typeface="Arial"/>
                <a:ea typeface="Arial"/>
                <a:cs typeface="Arial"/>
                <a:sym typeface="Arial"/>
              </a:rPr>
              <a:t> </a:t>
            </a:r>
            <a:r>
              <a:rPr lang="es" sz="1027" b="0">
                <a:latin typeface="Arial"/>
                <a:ea typeface="Arial"/>
                <a:cs typeface="Arial"/>
                <a:sym typeface="Arial"/>
              </a:rPr>
              <a:t>In the first 3 quarters of the year, Europe and Africa are the 2 regions with the highest number of tournaments, however, in the last quarter, the region that follows Europe is Latin America</a:t>
            </a:r>
            <a:endParaRPr sz="1127" b="0">
              <a:latin typeface="Arial"/>
              <a:ea typeface="Arial"/>
              <a:cs typeface="Arial"/>
              <a:sym typeface="Arial"/>
            </a:endParaRPr>
          </a:p>
          <a:p>
            <a:pPr marL="0" lvl="0" indent="0" algn="l" rtl="0">
              <a:lnSpc>
                <a:spcPct val="150000"/>
              </a:lnSpc>
              <a:spcBef>
                <a:spcPts val="1200"/>
              </a:spcBef>
              <a:spcAft>
                <a:spcPts val="0"/>
              </a:spcAft>
              <a:buClr>
                <a:schemeClr val="dk2"/>
              </a:buClr>
              <a:buSzPts val="1100"/>
              <a:buFont typeface="Arial"/>
              <a:buNone/>
            </a:pPr>
            <a:r>
              <a:rPr lang="es" sz="1027" b="0">
                <a:latin typeface="Arial"/>
                <a:ea typeface="Arial"/>
                <a:cs typeface="Arial"/>
                <a:sym typeface="Arial"/>
              </a:rPr>
              <a:t>- Oceania only has tournaments in the 1st quarter of the year and the Middle East has no tournaments in the 3rd quarter</a:t>
            </a:r>
            <a:endParaRPr sz="1027" b="0">
              <a:latin typeface="Arial"/>
              <a:ea typeface="Arial"/>
              <a:cs typeface="Arial"/>
              <a:sym typeface="Arial"/>
            </a:endParaRPr>
          </a:p>
          <a:p>
            <a:pPr marL="0" lvl="0" indent="0" algn="l" rtl="0">
              <a:lnSpc>
                <a:spcPct val="150000"/>
              </a:lnSpc>
              <a:spcBef>
                <a:spcPts val="1200"/>
              </a:spcBef>
              <a:spcAft>
                <a:spcPts val="0"/>
              </a:spcAft>
              <a:buClr>
                <a:schemeClr val="dk2"/>
              </a:buClr>
              <a:buSzPts val="1100"/>
              <a:buFont typeface="Arial"/>
              <a:buNone/>
            </a:pPr>
            <a:r>
              <a:rPr lang="es" sz="1027" b="0">
                <a:latin typeface="Arial"/>
                <a:ea typeface="Arial"/>
                <a:cs typeface="Arial"/>
                <a:sym typeface="Arial"/>
              </a:rPr>
              <a:t>- In the 1st and 4th quarter there is a greater number of hard and indoor hard tournaments, while in the 2nd and 3rd quarter there are more clay tournaments (this happens specially for the European clay season)</a:t>
            </a:r>
            <a:endParaRPr sz="1027" b="0">
              <a:latin typeface="Arial"/>
              <a:ea typeface="Arial"/>
              <a:cs typeface="Arial"/>
              <a:sym typeface="Arial"/>
            </a:endParaRPr>
          </a:p>
          <a:p>
            <a:pPr marL="0" lvl="0" indent="0" algn="l" rtl="0">
              <a:lnSpc>
                <a:spcPct val="150000"/>
              </a:lnSpc>
              <a:spcBef>
                <a:spcPts val="1200"/>
              </a:spcBef>
              <a:spcAft>
                <a:spcPts val="0"/>
              </a:spcAft>
              <a:buClr>
                <a:schemeClr val="dk2"/>
              </a:buClr>
              <a:buSzPts val="1100"/>
              <a:buFont typeface="Arial"/>
              <a:buNone/>
            </a:pPr>
            <a:r>
              <a:rPr lang="es" sz="1027" b="0">
                <a:latin typeface="Arial"/>
                <a:ea typeface="Arial"/>
                <a:cs typeface="Arial"/>
                <a:sym typeface="Arial"/>
              </a:rPr>
              <a:t>- As the tournament category progresses, the surfaces change from clay to hard and indoor hard. In the minor tournaments (ITF, Challenger and WTA 125) there are more clay tournaments, and in the bigger tournaments the majority are played on hard.</a:t>
            </a:r>
            <a:endParaRPr sz="1027" b="0">
              <a:latin typeface="Arial"/>
              <a:ea typeface="Arial"/>
              <a:cs typeface="Arial"/>
              <a:sym typeface="Arial"/>
            </a:endParaRPr>
          </a:p>
          <a:p>
            <a:pPr marL="0" lvl="0" indent="0" algn="l" rtl="0">
              <a:lnSpc>
                <a:spcPct val="150000"/>
              </a:lnSpc>
              <a:spcBef>
                <a:spcPts val="1200"/>
              </a:spcBef>
              <a:spcAft>
                <a:spcPts val="0"/>
              </a:spcAft>
              <a:buClr>
                <a:schemeClr val="dk2"/>
              </a:buClr>
              <a:buSzPts val="1100"/>
              <a:buFont typeface="Arial"/>
              <a:buNone/>
            </a:pPr>
            <a:r>
              <a:rPr lang="es" sz="1027" b="0">
                <a:latin typeface="Arial"/>
                <a:ea typeface="Arial"/>
                <a:cs typeface="Arial"/>
                <a:sym typeface="Arial"/>
              </a:rPr>
              <a:t>- As the tournament category progresses, the tournaments move towards North America, which becomes the 2nd region with the most tournaments after Europe, displacing Africa ( in ITF tournaments) and Latin America ( in Challengers Tournaments and WTA 125)</a:t>
            </a:r>
            <a:endParaRPr sz="1027" b="0">
              <a:latin typeface="Arial"/>
              <a:ea typeface="Arial"/>
              <a:cs typeface="Arial"/>
              <a:sym typeface="Arial"/>
            </a:endParaRPr>
          </a:p>
          <a:p>
            <a:pPr marL="0" lvl="0" indent="0" algn="l" rtl="0">
              <a:lnSpc>
                <a:spcPct val="100000"/>
              </a:lnSpc>
              <a:spcBef>
                <a:spcPts val="1200"/>
              </a:spcBef>
              <a:spcAft>
                <a:spcPts val="0"/>
              </a:spcAft>
              <a:buNone/>
            </a:pPr>
            <a:endParaRPr sz="1050" b="0">
              <a:latin typeface="Arial"/>
              <a:ea typeface="Arial"/>
              <a:cs typeface="Arial"/>
              <a:sym typeface="Arial"/>
            </a:endParaRPr>
          </a:p>
        </p:txBody>
      </p:sp>
      <p:pic>
        <p:nvPicPr>
          <p:cNvPr id="181" name="Google Shape;181;p23"/>
          <p:cNvPicPr preferRelativeResize="0"/>
          <p:nvPr/>
        </p:nvPicPr>
        <p:blipFill>
          <a:blip r:embed="rId3">
            <a:alphaModFix/>
          </a:blip>
          <a:stretch>
            <a:fillRect/>
          </a:stretch>
        </p:blipFill>
        <p:spPr>
          <a:xfrm>
            <a:off x="0" y="-4800"/>
            <a:ext cx="1945200" cy="1079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C002"/>
            </a:gs>
            <a:gs pos="100000">
              <a:srgbClr val="795B04"/>
            </a:gs>
          </a:gsLst>
          <a:path path="circle">
            <a:fillToRect l="50000" t="50000" r="50000" b="50000"/>
          </a:path>
          <a:tileRect/>
        </a:gradFill>
        <a:effectLst/>
      </p:bgPr>
    </p:bg>
    <p:spTree>
      <p:nvGrpSpPr>
        <p:cNvPr id="1" name="Shape 185"/>
        <p:cNvGrpSpPr/>
        <p:nvPr/>
      </p:nvGrpSpPr>
      <p:grpSpPr>
        <a:xfrm>
          <a:off x="0" y="0"/>
          <a:ext cx="0" cy="0"/>
          <a:chOff x="0" y="0"/>
          <a:chExt cx="0" cy="0"/>
        </a:xfrm>
      </p:grpSpPr>
      <p:pic>
        <p:nvPicPr>
          <p:cNvPr id="186" name="Google Shape;186;p24"/>
          <p:cNvPicPr preferRelativeResize="0"/>
          <p:nvPr/>
        </p:nvPicPr>
        <p:blipFill>
          <a:blip r:embed="rId3">
            <a:alphaModFix/>
          </a:blip>
          <a:stretch>
            <a:fillRect/>
          </a:stretch>
        </p:blipFill>
        <p:spPr>
          <a:xfrm>
            <a:off x="2935350" y="1166775"/>
            <a:ext cx="2429325" cy="1347825"/>
          </a:xfrm>
          <a:prstGeom prst="rect">
            <a:avLst/>
          </a:prstGeom>
          <a:noFill/>
          <a:ln>
            <a:noFill/>
          </a:ln>
        </p:spPr>
      </p:pic>
      <p:pic>
        <p:nvPicPr>
          <p:cNvPr id="187" name="Google Shape;187;p24"/>
          <p:cNvPicPr preferRelativeResize="0"/>
          <p:nvPr/>
        </p:nvPicPr>
        <p:blipFill>
          <a:blip r:embed="rId4">
            <a:alphaModFix/>
          </a:blip>
          <a:stretch>
            <a:fillRect/>
          </a:stretch>
        </p:blipFill>
        <p:spPr>
          <a:xfrm>
            <a:off x="1457325" y="2705100"/>
            <a:ext cx="2486025" cy="1466850"/>
          </a:xfrm>
          <a:prstGeom prst="rect">
            <a:avLst/>
          </a:prstGeom>
          <a:noFill/>
          <a:ln>
            <a:noFill/>
          </a:ln>
        </p:spPr>
      </p:pic>
      <p:pic>
        <p:nvPicPr>
          <p:cNvPr id="188" name="Google Shape;188;p24"/>
          <p:cNvPicPr preferRelativeResize="0"/>
          <p:nvPr/>
        </p:nvPicPr>
        <p:blipFill>
          <a:blip r:embed="rId5">
            <a:alphaModFix/>
          </a:blip>
          <a:stretch>
            <a:fillRect/>
          </a:stretch>
        </p:blipFill>
        <p:spPr>
          <a:xfrm>
            <a:off x="4221675" y="2705100"/>
            <a:ext cx="2428875" cy="1466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C002"/>
            </a:gs>
            <a:gs pos="100000">
              <a:srgbClr val="795B04"/>
            </a:gs>
          </a:gsLst>
          <a:path path="circle">
            <a:fillToRect l="50000" t="50000" r="50000" b="50000"/>
          </a:path>
          <a:tileRect/>
        </a:gradFill>
        <a:effectLst/>
      </p:bgPr>
    </p:bg>
    <p:spTree>
      <p:nvGrpSpPr>
        <p:cNvPr id="1" name="Shape 77"/>
        <p:cNvGrpSpPr/>
        <p:nvPr/>
      </p:nvGrpSpPr>
      <p:grpSpPr>
        <a:xfrm>
          <a:off x="0" y="0"/>
          <a:ext cx="0" cy="0"/>
          <a:chOff x="0" y="0"/>
          <a:chExt cx="0" cy="0"/>
        </a:xfrm>
      </p:grpSpPr>
      <p:sp>
        <p:nvSpPr>
          <p:cNvPr id="78" name="Google Shape;78;p14"/>
          <p:cNvSpPr txBox="1">
            <a:spLocks noGrp="1"/>
          </p:cNvSpPr>
          <p:nvPr>
            <p:ph type="ctrTitle"/>
          </p:nvPr>
        </p:nvSpPr>
        <p:spPr>
          <a:xfrm>
            <a:off x="474525" y="1455975"/>
            <a:ext cx="8520600" cy="28920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1200"/>
              </a:spcBef>
              <a:spcAft>
                <a:spcPts val="0"/>
              </a:spcAft>
              <a:buNone/>
            </a:pPr>
            <a:r>
              <a:rPr lang="es" sz="3300" u="sng">
                <a:latin typeface="Arial"/>
                <a:ea typeface="Arial"/>
                <a:cs typeface="Arial"/>
                <a:sym typeface="Arial"/>
              </a:rPr>
              <a:t>Business requirements</a:t>
            </a:r>
            <a:endParaRPr sz="3300" u="sng">
              <a:latin typeface="Arial"/>
              <a:ea typeface="Arial"/>
              <a:cs typeface="Arial"/>
              <a:sym typeface="Arial"/>
            </a:endParaRPr>
          </a:p>
          <a:p>
            <a:pPr marL="0" lvl="0" indent="0" algn="l" rtl="0">
              <a:lnSpc>
                <a:spcPct val="115000"/>
              </a:lnSpc>
              <a:spcBef>
                <a:spcPts val="1200"/>
              </a:spcBef>
              <a:spcAft>
                <a:spcPts val="0"/>
              </a:spcAft>
              <a:buNone/>
            </a:pPr>
            <a:r>
              <a:rPr lang="es" sz="1200" b="0">
                <a:latin typeface="Arial"/>
                <a:ea typeface="Arial"/>
                <a:cs typeface="Arial"/>
                <a:sym typeface="Arial"/>
              </a:rPr>
              <a:t>The International Tennis Federation (ITF) stores information of all the tennis players and the tennis tournaments.</a:t>
            </a:r>
            <a:endParaRPr sz="1200" b="0">
              <a:latin typeface="Arial"/>
              <a:ea typeface="Arial"/>
              <a:cs typeface="Arial"/>
              <a:sym typeface="Arial"/>
            </a:endParaRPr>
          </a:p>
          <a:p>
            <a:pPr marL="0" lvl="0" indent="0" algn="l" rtl="0">
              <a:lnSpc>
                <a:spcPct val="115000"/>
              </a:lnSpc>
              <a:spcBef>
                <a:spcPts val="1200"/>
              </a:spcBef>
              <a:spcAft>
                <a:spcPts val="0"/>
              </a:spcAft>
              <a:buNone/>
            </a:pPr>
            <a:r>
              <a:rPr lang="es" sz="1200" b="0">
                <a:latin typeface="Arial"/>
                <a:ea typeface="Arial"/>
                <a:cs typeface="Arial"/>
                <a:sym typeface="Arial"/>
              </a:rPr>
              <a:t>It needs a register of the Top 1000 players of both ATP (Men) and WTA (Women) rankings, including all the birthdates, nationalities, current ranking and organizations that they belong to.</a:t>
            </a:r>
            <a:endParaRPr sz="1200" b="0">
              <a:latin typeface="Arial"/>
              <a:ea typeface="Arial"/>
              <a:cs typeface="Arial"/>
              <a:sym typeface="Arial"/>
            </a:endParaRPr>
          </a:p>
          <a:p>
            <a:pPr marL="0" lvl="0" indent="0" algn="l" rtl="0">
              <a:lnSpc>
                <a:spcPct val="115000"/>
              </a:lnSpc>
              <a:spcBef>
                <a:spcPts val="1200"/>
              </a:spcBef>
              <a:spcAft>
                <a:spcPts val="0"/>
              </a:spcAft>
              <a:buNone/>
            </a:pPr>
            <a:r>
              <a:rPr lang="es" sz="1200" b="0">
                <a:latin typeface="Arial"/>
                <a:ea typeface="Arial"/>
                <a:cs typeface="Arial"/>
                <a:sym typeface="Arial"/>
              </a:rPr>
              <a:t>It also needs a register of all the ATP, WTA and ITF tournaments of all the year 2021, including the starting dates, surfaces, countries and regions that the tournaments are played and categories that the tournaments belong to.</a:t>
            </a:r>
            <a:endParaRPr sz="1200" b="0">
              <a:latin typeface="Arial"/>
              <a:ea typeface="Arial"/>
              <a:cs typeface="Arial"/>
              <a:sym typeface="Arial"/>
            </a:endParaRPr>
          </a:p>
          <a:p>
            <a:pPr marL="0" lvl="0" indent="0" algn="l" rtl="0">
              <a:lnSpc>
                <a:spcPct val="115000"/>
              </a:lnSpc>
              <a:spcBef>
                <a:spcPts val="1200"/>
              </a:spcBef>
              <a:spcAft>
                <a:spcPts val="0"/>
              </a:spcAft>
              <a:buNone/>
            </a:pPr>
            <a:r>
              <a:rPr lang="es" sz="1200" b="0">
                <a:latin typeface="Arial"/>
                <a:ea typeface="Arial"/>
                <a:cs typeface="Arial"/>
                <a:sym typeface="Arial"/>
              </a:rPr>
              <a:t>The ITF needs to know the ages, ranges of age, age average, ranges of ranking of all the Top 1000 players, divided by countries.</a:t>
            </a:r>
            <a:endParaRPr sz="1200" b="0">
              <a:latin typeface="Arial"/>
              <a:ea typeface="Arial"/>
              <a:cs typeface="Arial"/>
              <a:sym typeface="Arial"/>
            </a:endParaRPr>
          </a:p>
          <a:p>
            <a:pPr marL="0" lvl="0" indent="0" algn="l" rtl="0">
              <a:lnSpc>
                <a:spcPct val="115000"/>
              </a:lnSpc>
              <a:spcBef>
                <a:spcPts val="1200"/>
              </a:spcBef>
              <a:spcAft>
                <a:spcPts val="0"/>
              </a:spcAft>
              <a:buNone/>
            </a:pPr>
            <a:r>
              <a:rPr lang="es" sz="1200" b="0">
                <a:latin typeface="Arial"/>
                <a:ea typeface="Arial"/>
                <a:cs typeface="Arial"/>
                <a:sym typeface="Arial"/>
              </a:rPr>
              <a:t>And also the ITF needs to know what places have most of the tournaments and in what surface they are played on, divided in starting date and categories.</a:t>
            </a:r>
            <a:endParaRPr sz="1200" b="0">
              <a:latin typeface="Arial"/>
              <a:ea typeface="Arial"/>
              <a:cs typeface="Arial"/>
              <a:sym typeface="Arial"/>
            </a:endParaRPr>
          </a:p>
          <a:p>
            <a:pPr marL="0" lvl="0" indent="0" algn="ctr" rtl="0">
              <a:lnSpc>
                <a:spcPct val="115000"/>
              </a:lnSpc>
              <a:spcBef>
                <a:spcPts val="1200"/>
              </a:spcBef>
              <a:spcAft>
                <a:spcPts val="0"/>
              </a:spcAft>
              <a:buNone/>
            </a:pPr>
            <a:endParaRPr sz="1750" b="0">
              <a:latin typeface="Arial"/>
              <a:ea typeface="Arial"/>
              <a:cs typeface="Arial"/>
              <a:sym typeface="Arial"/>
            </a:endParaRPr>
          </a:p>
          <a:p>
            <a:pPr marL="0" lvl="0" indent="0" algn="l" rtl="0">
              <a:spcBef>
                <a:spcPts val="1200"/>
              </a:spcBef>
              <a:spcAft>
                <a:spcPts val="0"/>
              </a:spcAft>
              <a:buNone/>
            </a:pPr>
            <a:endParaRPr/>
          </a:p>
        </p:txBody>
      </p:sp>
      <p:pic>
        <p:nvPicPr>
          <p:cNvPr id="79" name="Google Shape;79;p14"/>
          <p:cNvPicPr preferRelativeResize="0"/>
          <p:nvPr/>
        </p:nvPicPr>
        <p:blipFill>
          <a:blip r:embed="rId3">
            <a:alphaModFix/>
          </a:blip>
          <a:stretch>
            <a:fillRect/>
          </a:stretch>
        </p:blipFill>
        <p:spPr>
          <a:xfrm>
            <a:off x="0" y="-4800"/>
            <a:ext cx="1945200" cy="1079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C002"/>
            </a:gs>
            <a:gs pos="100000">
              <a:srgbClr val="795B04"/>
            </a:gs>
          </a:gsLst>
          <a:path path="circle">
            <a:fillToRect l="50000" t="50000" r="50000" b="50000"/>
          </a:path>
          <a:tileRect/>
        </a:gradFill>
        <a:effectLst/>
      </p:bgPr>
    </p:bg>
    <p:spTree>
      <p:nvGrpSpPr>
        <p:cNvPr id="1" name="Shape 83"/>
        <p:cNvGrpSpPr/>
        <p:nvPr/>
      </p:nvGrpSpPr>
      <p:grpSpPr>
        <a:xfrm>
          <a:off x="0" y="0"/>
          <a:ext cx="0" cy="0"/>
          <a:chOff x="0" y="0"/>
          <a:chExt cx="0" cy="0"/>
        </a:xfrm>
      </p:grpSpPr>
      <p:sp>
        <p:nvSpPr>
          <p:cNvPr id="84" name="Google Shape;84;p15"/>
          <p:cNvSpPr txBox="1">
            <a:spLocks noGrp="1"/>
          </p:cNvSpPr>
          <p:nvPr>
            <p:ph type="ctrTitle"/>
          </p:nvPr>
        </p:nvSpPr>
        <p:spPr>
          <a:xfrm>
            <a:off x="484050" y="1186150"/>
            <a:ext cx="8520600" cy="33669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1200"/>
              </a:spcBef>
              <a:spcAft>
                <a:spcPts val="0"/>
              </a:spcAft>
              <a:buNone/>
            </a:pPr>
            <a:r>
              <a:rPr lang="es" sz="3300" u="sng">
                <a:latin typeface="Arial"/>
                <a:ea typeface="Arial"/>
                <a:cs typeface="Arial"/>
                <a:sym typeface="Arial"/>
              </a:rPr>
              <a:t>Objectives</a:t>
            </a:r>
            <a:endParaRPr sz="3300" u="sng">
              <a:latin typeface="Arial"/>
              <a:ea typeface="Arial"/>
              <a:cs typeface="Arial"/>
              <a:sym typeface="Arial"/>
            </a:endParaRPr>
          </a:p>
          <a:p>
            <a:pPr marL="457200" lvl="0" indent="-305752" algn="l" rtl="0">
              <a:lnSpc>
                <a:spcPct val="150000"/>
              </a:lnSpc>
              <a:spcBef>
                <a:spcPts val="1200"/>
              </a:spcBef>
              <a:spcAft>
                <a:spcPts val="0"/>
              </a:spcAft>
              <a:buSzPct val="100000"/>
              <a:buFont typeface="Arial"/>
              <a:buChar char="-"/>
            </a:pPr>
            <a:r>
              <a:rPr lang="es" sz="1350" b="0">
                <a:latin typeface="Arial"/>
                <a:ea typeface="Arial"/>
                <a:cs typeface="Arial"/>
                <a:sym typeface="Arial"/>
              </a:rPr>
              <a:t>Identify the relationship between the number of players per country and their place in the ranking</a:t>
            </a:r>
            <a:endParaRPr sz="1350" b="0">
              <a:latin typeface="Arial"/>
              <a:ea typeface="Arial"/>
              <a:cs typeface="Arial"/>
              <a:sym typeface="Arial"/>
            </a:endParaRPr>
          </a:p>
          <a:p>
            <a:pPr marL="457200" lvl="0" indent="-305752" algn="l" rtl="0">
              <a:lnSpc>
                <a:spcPct val="150000"/>
              </a:lnSpc>
              <a:spcBef>
                <a:spcPts val="0"/>
              </a:spcBef>
              <a:spcAft>
                <a:spcPts val="0"/>
              </a:spcAft>
              <a:buSzPct val="100000"/>
              <a:buFont typeface="Arial"/>
              <a:buChar char="-"/>
            </a:pPr>
            <a:r>
              <a:rPr lang="es" sz="1350" b="0">
                <a:latin typeface="Arial"/>
                <a:ea typeface="Arial"/>
                <a:cs typeface="Arial"/>
                <a:sym typeface="Arial"/>
              </a:rPr>
              <a:t>Indicate the countries with the greatest difference between genders in their number of players in the Top 1000</a:t>
            </a:r>
            <a:endParaRPr sz="1350" b="0">
              <a:latin typeface="Arial"/>
              <a:ea typeface="Arial"/>
              <a:cs typeface="Arial"/>
              <a:sym typeface="Arial"/>
            </a:endParaRPr>
          </a:p>
          <a:p>
            <a:pPr marL="457200" lvl="0" indent="-305752" algn="l" rtl="0">
              <a:lnSpc>
                <a:spcPct val="150000"/>
              </a:lnSpc>
              <a:spcBef>
                <a:spcPts val="0"/>
              </a:spcBef>
              <a:spcAft>
                <a:spcPts val="0"/>
              </a:spcAft>
              <a:buSzPct val="100000"/>
              <a:buFont typeface="Arial"/>
              <a:buChar char="-"/>
            </a:pPr>
            <a:r>
              <a:rPr lang="es" sz="1350" b="0">
                <a:latin typeface="Arial"/>
                <a:ea typeface="Arial"/>
                <a:cs typeface="Arial"/>
                <a:sym typeface="Arial"/>
              </a:rPr>
              <a:t>Describe the relationship between the rankings and the age of the players</a:t>
            </a:r>
            <a:endParaRPr sz="1350" b="0">
              <a:latin typeface="Arial"/>
              <a:ea typeface="Arial"/>
              <a:cs typeface="Arial"/>
              <a:sym typeface="Arial"/>
            </a:endParaRPr>
          </a:p>
          <a:p>
            <a:pPr marL="457200" lvl="0" indent="-305752" algn="l" rtl="0">
              <a:lnSpc>
                <a:spcPct val="150000"/>
              </a:lnSpc>
              <a:spcBef>
                <a:spcPts val="0"/>
              </a:spcBef>
              <a:spcAft>
                <a:spcPts val="0"/>
              </a:spcAft>
              <a:buSzPct val="100000"/>
              <a:buFont typeface="Arial"/>
              <a:buChar char="-"/>
            </a:pPr>
            <a:r>
              <a:rPr lang="es" sz="1350" b="0">
                <a:latin typeface="Arial"/>
                <a:ea typeface="Arial"/>
                <a:cs typeface="Arial"/>
                <a:sym typeface="Arial"/>
              </a:rPr>
              <a:t>Indicate the number of tournaments in each region divided into quarters of the year</a:t>
            </a:r>
            <a:endParaRPr sz="1350" b="0">
              <a:latin typeface="Arial"/>
              <a:ea typeface="Arial"/>
              <a:cs typeface="Arial"/>
              <a:sym typeface="Arial"/>
            </a:endParaRPr>
          </a:p>
          <a:p>
            <a:pPr marL="457200" lvl="0" indent="-305752" algn="l" rtl="0">
              <a:lnSpc>
                <a:spcPct val="150000"/>
              </a:lnSpc>
              <a:spcBef>
                <a:spcPts val="0"/>
              </a:spcBef>
              <a:spcAft>
                <a:spcPts val="0"/>
              </a:spcAft>
              <a:buSzPct val="100000"/>
              <a:buFont typeface="Arial"/>
              <a:buChar char="-"/>
            </a:pPr>
            <a:r>
              <a:rPr lang="es" sz="1350" b="0">
                <a:latin typeface="Arial"/>
                <a:ea typeface="Arial"/>
                <a:cs typeface="Arial"/>
                <a:sym typeface="Arial"/>
              </a:rPr>
              <a:t>Identify the number of tournaments in each court surface divided into quarters of the year and identify patterns</a:t>
            </a:r>
            <a:endParaRPr sz="1350" b="0">
              <a:latin typeface="Arial"/>
              <a:ea typeface="Arial"/>
              <a:cs typeface="Arial"/>
              <a:sym typeface="Arial"/>
            </a:endParaRPr>
          </a:p>
          <a:p>
            <a:pPr marL="457200" lvl="0" indent="-305752" algn="l" rtl="0">
              <a:lnSpc>
                <a:spcPct val="150000"/>
              </a:lnSpc>
              <a:spcBef>
                <a:spcPts val="0"/>
              </a:spcBef>
              <a:spcAft>
                <a:spcPts val="0"/>
              </a:spcAft>
              <a:buSzPct val="100000"/>
              <a:buFont typeface="Arial"/>
              <a:buChar char="-"/>
            </a:pPr>
            <a:r>
              <a:rPr lang="es" sz="1350" b="0">
                <a:latin typeface="Arial"/>
                <a:ea typeface="Arial"/>
                <a:cs typeface="Arial"/>
                <a:sym typeface="Arial"/>
              </a:rPr>
              <a:t>Summarize the regions and surfaces of the tournaments filtered by categories and identify patterns</a:t>
            </a:r>
            <a:endParaRPr sz="1350" b="0">
              <a:latin typeface="Arial"/>
              <a:ea typeface="Arial"/>
              <a:cs typeface="Arial"/>
              <a:sym typeface="Arial"/>
            </a:endParaRPr>
          </a:p>
          <a:p>
            <a:pPr marL="0" lvl="0" indent="0" algn="l" rtl="0">
              <a:spcBef>
                <a:spcPts val="1200"/>
              </a:spcBef>
              <a:spcAft>
                <a:spcPts val="0"/>
              </a:spcAft>
              <a:buNone/>
            </a:pPr>
            <a:endParaRPr sz="1050"/>
          </a:p>
        </p:txBody>
      </p:sp>
      <p:pic>
        <p:nvPicPr>
          <p:cNvPr id="85" name="Google Shape;85;p15"/>
          <p:cNvPicPr preferRelativeResize="0"/>
          <p:nvPr/>
        </p:nvPicPr>
        <p:blipFill>
          <a:blip r:embed="rId3">
            <a:alphaModFix/>
          </a:blip>
          <a:stretch>
            <a:fillRect/>
          </a:stretch>
        </p:blipFill>
        <p:spPr>
          <a:xfrm>
            <a:off x="0" y="-4800"/>
            <a:ext cx="1945200" cy="1079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C002"/>
            </a:gs>
            <a:gs pos="100000">
              <a:srgbClr val="795B04"/>
            </a:gs>
          </a:gsLst>
          <a:path path="circle">
            <a:fillToRect l="50000" t="50000" r="50000" b="50000"/>
          </a:path>
          <a:tileRect/>
        </a:gradFill>
        <a:effectLst/>
      </p:bgPr>
    </p:bg>
    <p:spTree>
      <p:nvGrpSpPr>
        <p:cNvPr id="1" name="Shape 89"/>
        <p:cNvGrpSpPr/>
        <p:nvPr/>
      </p:nvGrpSpPr>
      <p:grpSpPr>
        <a:xfrm>
          <a:off x="0" y="0"/>
          <a:ext cx="0" cy="0"/>
          <a:chOff x="0" y="0"/>
          <a:chExt cx="0" cy="0"/>
        </a:xfrm>
      </p:grpSpPr>
      <p:pic>
        <p:nvPicPr>
          <p:cNvPr id="90" name="Google Shape;90;p16"/>
          <p:cNvPicPr preferRelativeResize="0"/>
          <p:nvPr/>
        </p:nvPicPr>
        <p:blipFill>
          <a:blip r:embed="rId3">
            <a:alphaModFix/>
          </a:blip>
          <a:stretch>
            <a:fillRect/>
          </a:stretch>
        </p:blipFill>
        <p:spPr>
          <a:xfrm>
            <a:off x="0" y="1568350"/>
            <a:ext cx="4029075" cy="3354175"/>
          </a:xfrm>
          <a:prstGeom prst="rect">
            <a:avLst/>
          </a:prstGeom>
          <a:noFill/>
          <a:ln>
            <a:noFill/>
          </a:ln>
        </p:spPr>
      </p:pic>
      <p:sp>
        <p:nvSpPr>
          <p:cNvPr id="91" name="Google Shape;91;p16"/>
          <p:cNvSpPr txBox="1"/>
          <p:nvPr/>
        </p:nvSpPr>
        <p:spPr>
          <a:xfrm>
            <a:off x="0" y="1074425"/>
            <a:ext cx="4029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200" b="1" u="sng">
                <a:solidFill>
                  <a:schemeClr val="lt1"/>
                </a:solidFill>
                <a:latin typeface="Lato"/>
                <a:ea typeface="Lato"/>
                <a:cs typeface="Lato"/>
                <a:sym typeface="Lato"/>
              </a:rPr>
              <a:t>Entity-Relationship Diagram</a:t>
            </a:r>
            <a:endParaRPr sz="2200" b="1" u="sng">
              <a:solidFill>
                <a:schemeClr val="lt1"/>
              </a:solidFill>
              <a:latin typeface="Lato"/>
              <a:ea typeface="Lato"/>
              <a:cs typeface="Lato"/>
              <a:sym typeface="Lato"/>
            </a:endParaRPr>
          </a:p>
        </p:txBody>
      </p:sp>
      <p:pic>
        <p:nvPicPr>
          <p:cNvPr id="92" name="Google Shape;92;p16"/>
          <p:cNvPicPr preferRelativeResize="0"/>
          <p:nvPr/>
        </p:nvPicPr>
        <p:blipFill>
          <a:blip r:embed="rId4">
            <a:alphaModFix/>
          </a:blip>
          <a:stretch>
            <a:fillRect/>
          </a:stretch>
        </p:blipFill>
        <p:spPr>
          <a:xfrm>
            <a:off x="0" y="-4800"/>
            <a:ext cx="1945200" cy="1079225"/>
          </a:xfrm>
          <a:prstGeom prst="rect">
            <a:avLst/>
          </a:prstGeom>
          <a:noFill/>
          <a:ln>
            <a:noFill/>
          </a:ln>
        </p:spPr>
      </p:pic>
      <p:pic>
        <p:nvPicPr>
          <p:cNvPr id="93" name="Google Shape;93;p16"/>
          <p:cNvPicPr preferRelativeResize="0"/>
          <p:nvPr/>
        </p:nvPicPr>
        <p:blipFill>
          <a:blip r:embed="rId5">
            <a:alphaModFix/>
          </a:blip>
          <a:stretch>
            <a:fillRect/>
          </a:stretch>
        </p:blipFill>
        <p:spPr>
          <a:xfrm>
            <a:off x="4029075" y="3179449"/>
            <a:ext cx="4810124" cy="1743075"/>
          </a:xfrm>
          <a:prstGeom prst="rect">
            <a:avLst/>
          </a:prstGeom>
          <a:noFill/>
          <a:ln>
            <a:noFill/>
          </a:ln>
        </p:spPr>
      </p:pic>
      <p:sp>
        <p:nvSpPr>
          <p:cNvPr id="94" name="Google Shape;94;p16"/>
          <p:cNvSpPr txBox="1"/>
          <p:nvPr/>
        </p:nvSpPr>
        <p:spPr>
          <a:xfrm>
            <a:off x="4029075" y="2656250"/>
            <a:ext cx="4029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200" b="1" u="sng">
                <a:solidFill>
                  <a:schemeClr val="lt1"/>
                </a:solidFill>
                <a:latin typeface="Lato"/>
                <a:ea typeface="Lato"/>
                <a:cs typeface="Lato"/>
                <a:sym typeface="Lato"/>
              </a:rPr>
              <a:t>Dashboard Players</a:t>
            </a:r>
            <a:endParaRPr sz="2200" b="1" u="sng">
              <a:solidFill>
                <a:schemeClr val="lt1"/>
              </a:solidFill>
              <a:latin typeface="Lato"/>
              <a:ea typeface="Lato"/>
              <a:cs typeface="Lato"/>
              <a:sym typeface="Lato"/>
            </a:endParaRPr>
          </a:p>
        </p:txBody>
      </p:sp>
      <p:sp>
        <p:nvSpPr>
          <p:cNvPr id="95" name="Google Shape;95;p16"/>
          <p:cNvSpPr txBox="1"/>
          <p:nvPr/>
        </p:nvSpPr>
        <p:spPr>
          <a:xfrm>
            <a:off x="4029075" y="436925"/>
            <a:ext cx="4029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200" b="1" u="sng">
                <a:solidFill>
                  <a:schemeClr val="lt1"/>
                </a:solidFill>
                <a:latin typeface="Lato"/>
                <a:ea typeface="Lato"/>
                <a:cs typeface="Lato"/>
                <a:sym typeface="Lato"/>
              </a:rPr>
              <a:t>Dashboard Tournaments</a:t>
            </a:r>
            <a:endParaRPr sz="2200" b="1" u="sng">
              <a:solidFill>
                <a:schemeClr val="lt1"/>
              </a:solidFill>
              <a:latin typeface="Lato"/>
              <a:ea typeface="Lato"/>
              <a:cs typeface="Lato"/>
              <a:sym typeface="Lato"/>
            </a:endParaRPr>
          </a:p>
        </p:txBody>
      </p:sp>
      <p:pic>
        <p:nvPicPr>
          <p:cNvPr id="96" name="Google Shape;96;p16"/>
          <p:cNvPicPr preferRelativeResize="0"/>
          <p:nvPr/>
        </p:nvPicPr>
        <p:blipFill>
          <a:blip r:embed="rId6">
            <a:alphaModFix/>
          </a:blip>
          <a:stretch>
            <a:fillRect/>
          </a:stretch>
        </p:blipFill>
        <p:spPr>
          <a:xfrm>
            <a:off x="4029075" y="960125"/>
            <a:ext cx="4810125" cy="179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FC002"/>
            </a:gs>
            <a:gs pos="100000">
              <a:srgbClr val="795B04"/>
            </a:gs>
          </a:gsLst>
          <a:path path="circle">
            <a:fillToRect l="50000" t="50000" r="50000" b="50000"/>
          </a:path>
          <a:tileRect/>
        </a:gradFill>
        <a:effectLst/>
      </p:bgPr>
    </p:bg>
    <p:spTree>
      <p:nvGrpSpPr>
        <p:cNvPr id="1" name="Shape 100"/>
        <p:cNvGrpSpPr/>
        <p:nvPr/>
      </p:nvGrpSpPr>
      <p:grpSpPr>
        <a:xfrm>
          <a:off x="0" y="0"/>
          <a:ext cx="0" cy="0"/>
          <a:chOff x="0" y="0"/>
          <a:chExt cx="0" cy="0"/>
        </a:xfrm>
      </p:grpSpPr>
      <p:pic>
        <p:nvPicPr>
          <p:cNvPr id="101" name="Google Shape;101;p17"/>
          <p:cNvPicPr preferRelativeResize="0"/>
          <p:nvPr/>
        </p:nvPicPr>
        <p:blipFill>
          <a:blip r:embed="rId3">
            <a:alphaModFix/>
          </a:blip>
          <a:stretch>
            <a:fillRect/>
          </a:stretch>
        </p:blipFill>
        <p:spPr>
          <a:xfrm>
            <a:off x="0" y="-4800"/>
            <a:ext cx="1945200" cy="1079225"/>
          </a:xfrm>
          <a:prstGeom prst="rect">
            <a:avLst/>
          </a:prstGeom>
          <a:noFill/>
          <a:ln>
            <a:noFill/>
          </a:ln>
        </p:spPr>
      </p:pic>
      <p:sp>
        <p:nvSpPr>
          <p:cNvPr id="102" name="Google Shape;102;p17"/>
          <p:cNvSpPr txBox="1"/>
          <p:nvPr/>
        </p:nvSpPr>
        <p:spPr>
          <a:xfrm>
            <a:off x="1945200" y="779175"/>
            <a:ext cx="2257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b="1">
                <a:solidFill>
                  <a:schemeClr val="lt1"/>
                </a:solidFill>
                <a:latin typeface="Lato"/>
                <a:ea typeface="Lato"/>
                <a:cs typeface="Lato"/>
                <a:sym typeface="Lato"/>
              </a:rPr>
              <a:t>Top 10</a:t>
            </a:r>
            <a:endParaRPr sz="1600" b="1">
              <a:solidFill>
                <a:schemeClr val="lt1"/>
              </a:solidFill>
              <a:latin typeface="Lato"/>
              <a:ea typeface="Lato"/>
              <a:cs typeface="Lato"/>
              <a:sym typeface="Lato"/>
            </a:endParaRPr>
          </a:p>
        </p:txBody>
      </p:sp>
      <p:sp>
        <p:nvSpPr>
          <p:cNvPr id="103" name="Google Shape;103;p17"/>
          <p:cNvSpPr txBox="1"/>
          <p:nvPr/>
        </p:nvSpPr>
        <p:spPr>
          <a:xfrm>
            <a:off x="5181600" y="3183525"/>
            <a:ext cx="2257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b="1">
                <a:solidFill>
                  <a:schemeClr val="lt1"/>
                </a:solidFill>
                <a:latin typeface="Lato"/>
                <a:ea typeface="Lato"/>
                <a:cs typeface="Lato"/>
                <a:sym typeface="Lato"/>
              </a:rPr>
              <a:t>Ranking 751 to 1000</a:t>
            </a:r>
            <a:endParaRPr sz="1600" b="1">
              <a:solidFill>
                <a:schemeClr val="lt1"/>
              </a:solidFill>
              <a:latin typeface="Lato"/>
              <a:ea typeface="Lato"/>
              <a:cs typeface="Lato"/>
              <a:sym typeface="Lato"/>
            </a:endParaRPr>
          </a:p>
        </p:txBody>
      </p:sp>
      <p:sp>
        <p:nvSpPr>
          <p:cNvPr id="104" name="Google Shape;104;p17"/>
          <p:cNvSpPr txBox="1"/>
          <p:nvPr/>
        </p:nvSpPr>
        <p:spPr>
          <a:xfrm>
            <a:off x="1945200" y="3183525"/>
            <a:ext cx="2257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b="1">
                <a:solidFill>
                  <a:schemeClr val="lt1"/>
                </a:solidFill>
                <a:latin typeface="Lato"/>
                <a:ea typeface="Lato"/>
                <a:cs typeface="Lato"/>
                <a:sym typeface="Lato"/>
              </a:rPr>
              <a:t>Ranking 51 to 100</a:t>
            </a:r>
            <a:endParaRPr sz="1600" b="1">
              <a:solidFill>
                <a:schemeClr val="lt1"/>
              </a:solidFill>
              <a:latin typeface="Lato"/>
              <a:ea typeface="Lato"/>
              <a:cs typeface="Lato"/>
              <a:sym typeface="Lato"/>
            </a:endParaRPr>
          </a:p>
        </p:txBody>
      </p:sp>
      <p:sp>
        <p:nvSpPr>
          <p:cNvPr id="105" name="Google Shape;105;p17"/>
          <p:cNvSpPr txBox="1"/>
          <p:nvPr/>
        </p:nvSpPr>
        <p:spPr>
          <a:xfrm>
            <a:off x="5002450" y="779175"/>
            <a:ext cx="2257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b="1">
                <a:solidFill>
                  <a:schemeClr val="lt1"/>
                </a:solidFill>
                <a:latin typeface="Lato"/>
                <a:ea typeface="Lato"/>
                <a:cs typeface="Lato"/>
                <a:sym typeface="Lato"/>
              </a:rPr>
              <a:t>Ranking 11 to 20</a:t>
            </a:r>
            <a:endParaRPr sz="1600" b="1">
              <a:solidFill>
                <a:schemeClr val="lt1"/>
              </a:solidFill>
              <a:latin typeface="Lato"/>
              <a:ea typeface="Lato"/>
              <a:cs typeface="Lato"/>
              <a:sym typeface="Lato"/>
            </a:endParaRPr>
          </a:p>
        </p:txBody>
      </p:sp>
      <p:pic>
        <p:nvPicPr>
          <p:cNvPr id="106" name="Google Shape;106;p17"/>
          <p:cNvPicPr preferRelativeResize="0"/>
          <p:nvPr/>
        </p:nvPicPr>
        <p:blipFill>
          <a:blip r:embed="rId4">
            <a:alphaModFix/>
          </a:blip>
          <a:stretch>
            <a:fillRect/>
          </a:stretch>
        </p:blipFill>
        <p:spPr>
          <a:xfrm>
            <a:off x="2190825" y="1222075"/>
            <a:ext cx="2428874" cy="2035175"/>
          </a:xfrm>
          <a:prstGeom prst="rect">
            <a:avLst/>
          </a:prstGeom>
          <a:noFill/>
          <a:ln>
            <a:noFill/>
          </a:ln>
        </p:spPr>
      </p:pic>
      <p:pic>
        <p:nvPicPr>
          <p:cNvPr id="107" name="Google Shape;107;p17"/>
          <p:cNvPicPr preferRelativeResize="0"/>
          <p:nvPr/>
        </p:nvPicPr>
        <p:blipFill>
          <a:blip r:embed="rId5">
            <a:alphaModFix/>
          </a:blip>
          <a:stretch>
            <a:fillRect/>
          </a:stretch>
        </p:blipFill>
        <p:spPr>
          <a:xfrm>
            <a:off x="4674575" y="1210275"/>
            <a:ext cx="2116175" cy="2035175"/>
          </a:xfrm>
          <a:prstGeom prst="rect">
            <a:avLst/>
          </a:prstGeom>
          <a:noFill/>
          <a:ln>
            <a:noFill/>
          </a:ln>
        </p:spPr>
      </p:pic>
      <p:pic>
        <p:nvPicPr>
          <p:cNvPr id="108" name="Google Shape;108;p17"/>
          <p:cNvPicPr preferRelativeResize="0"/>
          <p:nvPr/>
        </p:nvPicPr>
        <p:blipFill>
          <a:blip r:embed="rId6">
            <a:alphaModFix/>
          </a:blip>
          <a:stretch>
            <a:fillRect/>
          </a:stretch>
        </p:blipFill>
        <p:spPr>
          <a:xfrm>
            <a:off x="6715125" y="1222075"/>
            <a:ext cx="2428874" cy="2035175"/>
          </a:xfrm>
          <a:prstGeom prst="rect">
            <a:avLst/>
          </a:prstGeom>
          <a:noFill/>
          <a:ln>
            <a:noFill/>
          </a:ln>
        </p:spPr>
      </p:pic>
      <p:pic>
        <p:nvPicPr>
          <p:cNvPr id="109" name="Google Shape;109;p17"/>
          <p:cNvPicPr preferRelativeResize="0"/>
          <p:nvPr/>
        </p:nvPicPr>
        <p:blipFill>
          <a:blip r:embed="rId7">
            <a:alphaModFix/>
          </a:blip>
          <a:stretch>
            <a:fillRect/>
          </a:stretch>
        </p:blipFill>
        <p:spPr>
          <a:xfrm>
            <a:off x="366725" y="1216175"/>
            <a:ext cx="1795449" cy="2023375"/>
          </a:xfrm>
          <a:prstGeom prst="rect">
            <a:avLst/>
          </a:prstGeom>
          <a:noFill/>
          <a:ln>
            <a:noFill/>
          </a:ln>
        </p:spPr>
      </p:pic>
      <p:pic>
        <p:nvPicPr>
          <p:cNvPr id="110" name="Google Shape;110;p17"/>
          <p:cNvPicPr preferRelativeResize="0"/>
          <p:nvPr/>
        </p:nvPicPr>
        <p:blipFill>
          <a:blip r:embed="rId8">
            <a:alphaModFix/>
          </a:blip>
          <a:stretch>
            <a:fillRect/>
          </a:stretch>
        </p:blipFill>
        <p:spPr>
          <a:xfrm>
            <a:off x="352400" y="3513975"/>
            <a:ext cx="1824101" cy="1611616"/>
          </a:xfrm>
          <a:prstGeom prst="rect">
            <a:avLst/>
          </a:prstGeom>
          <a:noFill/>
          <a:ln>
            <a:noFill/>
          </a:ln>
        </p:spPr>
      </p:pic>
      <p:pic>
        <p:nvPicPr>
          <p:cNvPr id="111" name="Google Shape;111;p17"/>
          <p:cNvPicPr preferRelativeResize="0"/>
          <p:nvPr/>
        </p:nvPicPr>
        <p:blipFill>
          <a:blip r:embed="rId9">
            <a:alphaModFix/>
          </a:blip>
          <a:stretch>
            <a:fillRect/>
          </a:stretch>
        </p:blipFill>
        <p:spPr>
          <a:xfrm>
            <a:off x="2190825" y="3513975"/>
            <a:ext cx="2428874" cy="1629525"/>
          </a:xfrm>
          <a:prstGeom prst="rect">
            <a:avLst/>
          </a:prstGeom>
          <a:noFill/>
          <a:ln>
            <a:noFill/>
          </a:ln>
        </p:spPr>
      </p:pic>
      <p:pic>
        <p:nvPicPr>
          <p:cNvPr id="112" name="Google Shape;112;p17"/>
          <p:cNvPicPr preferRelativeResize="0"/>
          <p:nvPr/>
        </p:nvPicPr>
        <p:blipFill>
          <a:blip r:embed="rId10">
            <a:alphaModFix/>
          </a:blip>
          <a:stretch>
            <a:fillRect/>
          </a:stretch>
        </p:blipFill>
        <p:spPr>
          <a:xfrm>
            <a:off x="4674575" y="3513975"/>
            <a:ext cx="2040550" cy="1629525"/>
          </a:xfrm>
          <a:prstGeom prst="rect">
            <a:avLst/>
          </a:prstGeom>
          <a:noFill/>
          <a:ln>
            <a:noFill/>
          </a:ln>
        </p:spPr>
      </p:pic>
      <p:pic>
        <p:nvPicPr>
          <p:cNvPr id="113" name="Google Shape;113;p17"/>
          <p:cNvPicPr preferRelativeResize="0"/>
          <p:nvPr/>
        </p:nvPicPr>
        <p:blipFill>
          <a:blip r:embed="rId11">
            <a:alphaModFix/>
          </a:blip>
          <a:stretch>
            <a:fillRect/>
          </a:stretch>
        </p:blipFill>
        <p:spPr>
          <a:xfrm>
            <a:off x="6715125" y="3513975"/>
            <a:ext cx="2428875" cy="1611625"/>
          </a:xfrm>
          <a:prstGeom prst="rect">
            <a:avLst/>
          </a:prstGeom>
          <a:noFill/>
          <a:ln>
            <a:noFill/>
          </a:ln>
        </p:spPr>
      </p:pic>
      <p:sp>
        <p:nvSpPr>
          <p:cNvPr id="114" name="Google Shape;114;p17"/>
          <p:cNvSpPr txBox="1"/>
          <p:nvPr/>
        </p:nvSpPr>
        <p:spPr>
          <a:xfrm>
            <a:off x="2552700" y="476250"/>
            <a:ext cx="52578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600" b="1" u="sng">
                <a:solidFill>
                  <a:schemeClr val="lt1"/>
                </a:solidFill>
                <a:latin typeface="Lato"/>
                <a:ea typeface="Lato"/>
                <a:cs typeface="Lato"/>
                <a:sym typeface="Lato"/>
              </a:rPr>
              <a:t>Rankings and age of the players</a:t>
            </a:r>
            <a:endParaRPr sz="1600" b="1" u="sng">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C002"/>
            </a:gs>
            <a:gs pos="100000">
              <a:srgbClr val="795B04"/>
            </a:gs>
          </a:gsLst>
          <a:path path="circle">
            <a:fillToRect l="50000" t="50000" r="50000" b="50000"/>
          </a:path>
          <a:tileRect/>
        </a:gradFill>
        <a:effectLst/>
      </p:bgPr>
    </p:bg>
    <p:spTree>
      <p:nvGrpSpPr>
        <p:cNvPr id="1" name="Shape 118"/>
        <p:cNvGrpSpPr/>
        <p:nvPr/>
      </p:nvGrpSpPr>
      <p:grpSpPr>
        <a:xfrm>
          <a:off x="0" y="0"/>
          <a:ext cx="0" cy="0"/>
          <a:chOff x="0" y="0"/>
          <a:chExt cx="0" cy="0"/>
        </a:xfrm>
      </p:grpSpPr>
      <p:pic>
        <p:nvPicPr>
          <p:cNvPr id="119" name="Google Shape;119;p18"/>
          <p:cNvPicPr preferRelativeResize="0"/>
          <p:nvPr/>
        </p:nvPicPr>
        <p:blipFill>
          <a:blip r:embed="rId3">
            <a:alphaModFix/>
          </a:blip>
          <a:stretch>
            <a:fillRect/>
          </a:stretch>
        </p:blipFill>
        <p:spPr>
          <a:xfrm>
            <a:off x="0" y="-4800"/>
            <a:ext cx="1945200" cy="1079225"/>
          </a:xfrm>
          <a:prstGeom prst="rect">
            <a:avLst/>
          </a:prstGeom>
          <a:noFill/>
          <a:ln>
            <a:noFill/>
          </a:ln>
        </p:spPr>
      </p:pic>
      <p:sp>
        <p:nvSpPr>
          <p:cNvPr id="120" name="Google Shape;120;p18"/>
          <p:cNvSpPr txBox="1"/>
          <p:nvPr/>
        </p:nvSpPr>
        <p:spPr>
          <a:xfrm>
            <a:off x="1945202" y="769050"/>
            <a:ext cx="2639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b="1">
                <a:solidFill>
                  <a:schemeClr val="lt1"/>
                </a:solidFill>
                <a:latin typeface="Lato"/>
                <a:ea typeface="Lato"/>
                <a:cs typeface="Lato"/>
                <a:sym typeface="Lato"/>
              </a:rPr>
              <a:t>United States of America</a:t>
            </a:r>
            <a:endParaRPr sz="1600" b="1">
              <a:solidFill>
                <a:schemeClr val="lt1"/>
              </a:solidFill>
              <a:latin typeface="Lato"/>
              <a:ea typeface="Lato"/>
              <a:cs typeface="Lato"/>
              <a:sym typeface="Lato"/>
            </a:endParaRPr>
          </a:p>
        </p:txBody>
      </p:sp>
      <p:sp>
        <p:nvSpPr>
          <p:cNvPr id="121" name="Google Shape;121;p18"/>
          <p:cNvSpPr txBox="1"/>
          <p:nvPr/>
        </p:nvSpPr>
        <p:spPr>
          <a:xfrm>
            <a:off x="133350" y="2612650"/>
            <a:ext cx="2257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b="1">
                <a:solidFill>
                  <a:schemeClr val="lt1"/>
                </a:solidFill>
                <a:latin typeface="Lato"/>
                <a:ea typeface="Lato"/>
                <a:cs typeface="Lato"/>
                <a:sym typeface="Lato"/>
              </a:rPr>
              <a:t>Argentina</a:t>
            </a:r>
            <a:endParaRPr sz="1600" b="1">
              <a:solidFill>
                <a:schemeClr val="lt1"/>
              </a:solidFill>
              <a:latin typeface="Lato"/>
              <a:ea typeface="Lato"/>
              <a:cs typeface="Lato"/>
              <a:sym typeface="Lato"/>
            </a:endParaRPr>
          </a:p>
        </p:txBody>
      </p:sp>
      <p:sp>
        <p:nvSpPr>
          <p:cNvPr id="122" name="Google Shape;122;p18"/>
          <p:cNvSpPr txBox="1"/>
          <p:nvPr/>
        </p:nvSpPr>
        <p:spPr>
          <a:xfrm>
            <a:off x="5276850" y="2612638"/>
            <a:ext cx="2257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b="1">
                <a:solidFill>
                  <a:schemeClr val="lt1"/>
                </a:solidFill>
                <a:latin typeface="Lato"/>
                <a:ea typeface="Lato"/>
                <a:cs typeface="Lato"/>
                <a:sym typeface="Lato"/>
              </a:rPr>
              <a:t>Japan</a:t>
            </a:r>
            <a:endParaRPr sz="1600" b="1">
              <a:solidFill>
                <a:schemeClr val="lt1"/>
              </a:solidFill>
              <a:latin typeface="Lato"/>
              <a:ea typeface="Lato"/>
              <a:cs typeface="Lato"/>
              <a:sym typeface="Lato"/>
            </a:endParaRPr>
          </a:p>
        </p:txBody>
      </p:sp>
      <p:pic>
        <p:nvPicPr>
          <p:cNvPr id="123" name="Google Shape;123;p18"/>
          <p:cNvPicPr preferRelativeResize="0"/>
          <p:nvPr/>
        </p:nvPicPr>
        <p:blipFill>
          <a:blip r:embed="rId4">
            <a:alphaModFix/>
          </a:blip>
          <a:stretch>
            <a:fillRect/>
          </a:stretch>
        </p:blipFill>
        <p:spPr>
          <a:xfrm>
            <a:off x="6282825" y="3043750"/>
            <a:ext cx="1831750" cy="488725"/>
          </a:xfrm>
          <a:prstGeom prst="rect">
            <a:avLst/>
          </a:prstGeom>
          <a:noFill/>
          <a:ln>
            <a:noFill/>
          </a:ln>
        </p:spPr>
      </p:pic>
      <p:pic>
        <p:nvPicPr>
          <p:cNvPr id="124" name="Google Shape;124;p18"/>
          <p:cNvPicPr preferRelativeResize="0"/>
          <p:nvPr/>
        </p:nvPicPr>
        <p:blipFill>
          <a:blip r:embed="rId5">
            <a:alphaModFix/>
          </a:blip>
          <a:stretch>
            <a:fillRect/>
          </a:stretch>
        </p:blipFill>
        <p:spPr>
          <a:xfrm>
            <a:off x="6282825" y="3532475"/>
            <a:ext cx="1438276" cy="1600200"/>
          </a:xfrm>
          <a:prstGeom prst="rect">
            <a:avLst/>
          </a:prstGeom>
          <a:noFill/>
          <a:ln>
            <a:noFill/>
          </a:ln>
        </p:spPr>
      </p:pic>
      <p:pic>
        <p:nvPicPr>
          <p:cNvPr id="125" name="Google Shape;125;p18"/>
          <p:cNvPicPr preferRelativeResize="0"/>
          <p:nvPr/>
        </p:nvPicPr>
        <p:blipFill>
          <a:blip r:embed="rId6">
            <a:alphaModFix/>
          </a:blip>
          <a:stretch>
            <a:fillRect/>
          </a:stretch>
        </p:blipFill>
        <p:spPr>
          <a:xfrm>
            <a:off x="7705725" y="3532475"/>
            <a:ext cx="1438275" cy="1600200"/>
          </a:xfrm>
          <a:prstGeom prst="rect">
            <a:avLst/>
          </a:prstGeom>
          <a:noFill/>
          <a:ln>
            <a:noFill/>
          </a:ln>
        </p:spPr>
      </p:pic>
      <p:pic>
        <p:nvPicPr>
          <p:cNvPr id="126" name="Google Shape;126;p18"/>
          <p:cNvPicPr preferRelativeResize="0"/>
          <p:nvPr/>
        </p:nvPicPr>
        <p:blipFill>
          <a:blip r:embed="rId7">
            <a:alphaModFix/>
          </a:blip>
          <a:stretch>
            <a:fillRect/>
          </a:stretch>
        </p:blipFill>
        <p:spPr>
          <a:xfrm>
            <a:off x="0" y="3043750"/>
            <a:ext cx="1529825" cy="2099750"/>
          </a:xfrm>
          <a:prstGeom prst="rect">
            <a:avLst/>
          </a:prstGeom>
          <a:noFill/>
          <a:ln>
            <a:noFill/>
          </a:ln>
        </p:spPr>
      </p:pic>
      <p:pic>
        <p:nvPicPr>
          <p:cNvPr id="127" name="Google Shape;127;p18"/>
          <p:cNvPicPr preferRelativeResize="0"/>
          <p:nvPr/>
        </p:nvPicPr>
        <p:blipFill>
          <a:blip r:embed="rId8">
            <a:alphaModFix/>
          </a:blip>
          <a:stretch>
            <a:fillRect/>
          </a:stretch>
        </p:blipFill>
        <p:spPr>
          <a:xfrm>
            <a:off x="1529825" y="3043750"/>
            <a:ext cx="1852600" cy="488725"/>
          </a:xfrm>
          <a:prstGeom prst="rect">
            <a:avLst/>
          </a:prstGeom>
          <a:noFill/>
          <a:ln>
            <a:noFill/>
          </a:ln>
        </p:spPr>
      </p:pic>
      <p:pic>
        <p:nvPicPr>
          <p:cNvPr id="128" name="Google Shape;128;p18"/>
          <p:cNvPicPr preferRelativeResize="0"/>
          <p:nvPr/>
        </p:nvPicPr>
        <p:blipFill>
          <a:blip r:embed="rId9">
            <a:alphaModFix/>
          </a:blip>
          <a:stretch>
            <a:fillRect/>
          </a:stretch>
        </p:blipFill>
        <p:spPr>
          <a:xfrm>
            <a:off x="1529825" y="3532475"/>
            <a:ext cx="1852600" cy="1600200"/>
          </a:xfrm>
          <a:prstGeom prst="rect">
            <a:avLst/>
          </a:prstGeom>
          <a:noFill/>
          <a:ln>
            <a:noFill/>
          </a:ln>
        </p:spPr>
      </p:pic>
      <p:pic>
        <p:nvPicPr>
          <p:cNvPr id="129" name="Google Shape;129;p18"/>
          <p:cNvPicPr preferRelativeResize="0"/>
          <p:nvPr/>
        </p:nvPicPr>
        <p:blipFill>
          <a:blip r:embed="rId10">
            <a:alphaModFix/>
          </a:blip>
          <a:stretch>
            <a:fillRect/>
          </a:stretch>
        </p:blipFill>
        <p:spPr>
          <a:xfrm>
            <a:off x="3382425" y="3532475"/>
            <a:ext cx="1599151" cy="1600200"/>
          </a:xfrm>
          <a:prstGeom prst="rect">
            <a:avLst/>
          </a:prstGeom>
          <a:noFill/>
          <a:ln>
            <a:noFill/>
          </a:ln>
        </p:spPr>
      </p:pic>
      <p:pic>
        <p:nvPicPr>
          <p:cNvPr id="130" name="Google Shape;130;p18"/>
          <p:cNvPicPr preferRelativeResize="0"/>
          <p:nvPr/>
        </p:nvPicPr>
        <p:blipFill>
          <a:blip r:embed="rId11">
            <a:alphaModFix/>
          </a:blip>
          <a:stretch>
            <a:fillRect/>
          </a:stretch>
        </p:blipFill>
        <p:spPr>
          <a:xfrm>
            <a:off x="5057775" y="3043750"/>
            <a:ext cx="1225050" cy="2099750"/>
          </a:xfrm>
          <a:prstGeom prst="rect">
            <a:avLst/>
          </a:prstGeom>
          <a:noFill/>
          <a:ln>
            <a:noFill/>
          </a:ln>
        </p:spPr>
      </p:pic>
      <p:pic>
        <p:nvPicPr>
          <p:cNvPr id="131" name="Google Shape;131;p18"/>
          <p:cNvPicPr preferRelativeResize="0"/>
          <p:nvPr/>
        </p:nvPicPr>
        <p:blipFill>
          <a:blip r:embed="rId12">
            <a:alphaModFix/>
          </a:blip>
          <a:stretch>
            <a:fillRect/>
          </a:stretch>
        </p:blipFill>
        <p:spPr>
          <a:xfrm>
            <a:off x="1945200" y="1200150"/>
            <a:ext cx="1529825" cy="1504950"/>
          </a:xfrm>
          <a:prstGeom prst="rect">
            <a:avLst/>
          </a:prstGeom>
          <a:noFill/>
          <a:ln>
            <a:noFill/>
          </a:ln>
        </p:spPr>
      </p:pic>
      <p:pic>
        <p:nvPicPr>
          <p:cNvPr id="132" name="Google Shape;132;p18"/>
          <p:cNvPicPr preferRelativeResize="0"/>
          <p:nvPr/>
        </p:nvPicPr>
        <p:blipFill>
          <a:blip r:embed="rId13">
            <a:alphaModFix/>
          </a:blip>
          <a:stretch>
            <a:fillRect/>
          </a:stretch>
        </p:blipFill>
        <p:spPr>
          <a:xfrm>
            <a:off x="3475025" y="1200150"/>
            <a:ext cx="1831750" cy="488725"/>
          </a:xfrm>
          <a:prstGeom prst="rect">
            <a:avLst/>
          </a:prstGeom>
          <a:noFill/>
          <a:ln>
            <a:noFill/>
          </a:ln>
        </p:spPr>
      </p:pic>
      <p:pic>
        <p:nvPicPr>
          <p:cNvPr id="133" name="Google Shape;133;p18"/>
          <p:cNvPicPr preferRelativeResize="0"/>
          <p:nvPr/>
        </p:nvPicPr>
        <p:blipFill>
          <a:blip r:embed="rId14">
            <a:alphaModFix/>
          </a:blip>
          <a:stretch>
            <a:fillRect/>
          </a:stretch>
        </p:blipFill>
        <p:spPr>
          <a:xfrm>
            <a:off x="3467650" y="1688875"/>
            <a:ext cx="2807800" cy="1016225"/>
          </a:xfrm>
          <a:prstGeom prst="rect">
            <a:avLst/>
          </a:prstGeom>
          <a:noFill/>
          <a:ln>
            <a:noFill/>
          </a:ln>
        </p:spPr>
      </p:pic>
      <p:pic>
        <p:nvPicPr>
          <p:cNvPr id="134" name="Google Shape;134;p18"/>
          <p:cNvPicPr preferRelativeResize="0"/>
          <p:nvPr/>
        </p:nvPicPr>
        <p:blipFill>
          <a:blip r:embed="rId15">
            <a:alphaModFix/>
          </a:blip>
          <a:stretch>
            <a:fillRect/>
          </a:stretch>
        </p:blipFill>
        <p:spPr>
          <a:xfrm>
            <a:off x="6275450" y="1688875"/>
            <a:ext cx="2861175" cy="1016225"/>
          </a:xfrm>
          <a:prstGeom prst="rect">
            <a:avLst/>
          </a:prstGeom>
          <a:noFill/>
          <a:ln>
            <a:noFill/>
          </a:ln>
        </p:spPr>
      </p:pic>
      <p:sp>
        <p:nvSpPr>
          <p:cNvPr id="135" name="Google Shape;135;p18"/>
          <p:cNvSpPr txBox="1"/>
          <p:nvPr/>
        </p:nvSpPr>
        <p:spPr>
          <a:xfrm>
            <a:off x="3171824" y="430400"/>
            <a:ext cx="4786313"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600" b="1" u="sng" dirty="0">
                <a:solidFill>
                  <a:schemeClr val="lt1"/>
                </a:solidFill>
                <a:latin typeface="Lato"/>
                <a:ea typeface="Lato"/>
                <a:cs typeface="Lato"/>
                <a:sym typeface="Lato"/>
              </a:rPr>
              <a:t>Gender and age of the players per country</a:t>
            </a:r>
            <a:endParaRPr sz="1600" b="1" u="sng" dirty="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C002"/>
            </a:gs>
            <a:gs pos="100000">
              <a:srgbClr val="795B04"/>
            </a:gs>
          </a:gsLst>
          <a:path path="circle">
            <a:fillToRect l="50000" t="50000" r="50000" b="50000"/>
          </a:path>
          <a:tileRect/>
        </a:gradFill>
        <a:effectLst/>
      </p:bgPr>
    </p:bg>
    <p:spTree>
      <p:nvGrpSpPr>
        <p:cNvPr id="1" name="Shape 139"/>
        <p:cNvGrpSpPr/>
        <p:nvPr/>
      </p:nvGrpSpPr>
      <p:grpSpPr>
        <a:xfrm>
          <a:off x="0" y="0"/>
          <a:ext cx="0" cy="0"/>
          <a:chOff x="0" y="0"/>
          <a:chExt cx="0" cy="0"/>
        </a:xfrm>
      </p:grpSpPr>
      <p:pic>
        <p:nvPicPr>
          <p:cNvPr id="140" name="Google Shape;140;p19"/>
          <p:cNvPicPr preferRelativeResize="0"/>
          <p:nvPr/>
        </p:nvPicPr>
        <p:blipFill>
          <a:blip r:embed="rId3">
            <a:alphaModFix/>
          </a:blip>
          <a:stretch>
            <a:fillRect/>
          </a:stretch>
        </p:blipFill>
        <p:spPr>
          <a:xfrm>
            <a:off x="5127875" y="3355725"/>
            <a:ext cx="3832976" cy="1511549"/>
          </a:xfrm>
          <a:prstGeom prst="rect">
            <a:avLst/>
          </a:prstGeom>
          <a:noFill/>
          <a:ln>
            <a:noFill/>
          </a:ln>
        </p:spPr>
      </p:pic>
      <p:pic>
        <p:nvPicPr>
          <p:cNvPr id="141" name="Google Shape;141;p19"/>
          <p:cNvPicPr preferRelativeResize="0"/>
          <p:nvPr/>
        </p:nvPicPr>
        <p:blipFill>
          <a:blip r:embed="rId4">
            <a:alphaModFix/>
          </a:blip>
          <a:stretch>
            <a:fillRect/>
          </a:stretch>
        </p:blipFill>
        <p:spPr>
          <a:xfrm>
            <a:off x="714375" y="3354425"/>
            <a:ext cx="4413498" cy="1512850"/>
          </a:xfrm>
          <a:prstGeom prst="rect">
            <a:avLst/>
          </a:prstGeom>
          <a:noFill/>
          <a:ln>
            <a:noFill/>
          </a:ln>
        </p:spPr>
      </p:pic>
      <p:pic>
        <p:nvPicPr>
          <p:cNvPr id="142" name="Google Shape;142;p19"/>
          <p:cNvPicPr preferRelativeResize="0"/>
          <p:nvPr/>
        </p:nvPicPr>
        <p:blipFill>
          <a:blip r:embed="rId5">
            <a:alphaModFix/>
          </a:blip>
          <a:stretch>
            <a:fillRect/>
          </a:stretch>
        </p:blipFill>
        <p:spPr>
          <a:xfrm>
            <a:off x="5127875" y="1563125"/>
            <a:ext cx="3832976" cy="1511550"/>
          </a:xfrm>
          <a:prstGeom prst="rect">
            <a:avLst/>
          </a:prstGeom>
          <a:noFill/>
          <a:ln>
            <a:noFill/>
          </a:ln>
        </p:spPr>
      </p:pic>
      <p:pic>
        <p:nvPicPr>
          <p:cNvPr id="143" name="Google Shape;143;p19"/>
          <p:cNvPicPr preferRelativeResize="0"/>
          <p:nvPr/>
        </p:nvPicPr>
        <p:blipFill>
          <a:blip r:embed="rId6">
            <a:alphaModFix/>
          </a:blip>
          <a:stretch>
            <a:fillRect/>
          </a:stretch>
        </p:blipFill>
        <p:spPr>
          <a:xfrm>
            <a:off x="714375" y="1563125"/>
            <a:ext cx="4413501" cy="1511550"/>
          </a:xfrm>
          <a:prstGeom prst="rect">
            <a:avLst/>
          </a:prstGeom>
          <a:noFill/>
          <a:ln>
            <a:noFill/>
          </a:ln>
        </p:spPr>
      </p:pic>
      <p:sp>
        <p:nvSpPr>
          <p:cNvPr id="144" name="Google Shape;144;p19"/>
          <p:cNvSpPr txBox="1"/>
          <p:nvPr/>
        </p:nvSpPr>
        <p:spPr>
          <a:xfrm>
            <a:off x="1646425" y="1132025"/>
            <a:ext cx="3000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b="1">
                <a:solidFill>
                  <a:schemeClr val="lt1"/>
                </a:solidFill>
                <a:latin typeface="Lato"/>
                <a:ea typeface="Lato"/>
                <a:cs typeface="Lato"/>
                <a:sym typeface="Lato"/>
              </a:rPr>
              <a:t>1st Quarter</a:t>
            </a:r>
            <a:endParaRPr sz="1600" b="1">
              <a:solidFill>
                <a:schemeClr val="lt1"/>
              </a:solidFill>
              <a:latin typeface="Lato"/>
              <a:ea typeface="Lato"/>
              <a:cs typeface="Lato"/>
              <a:sym typeface="Lato"/>
            </a:endParaRPr>
          </a:p>
        </p:txBody>
      </p:sp>
      <p:sp>
        <p:nvSpPr>
          <p:cNvPr id="145" name="Google Shape;145;p19"/>
          <p:cNvSpPr txBox="1"/>
          <p:nvPr/>
        </p:nvSpPr>
        <p:spPr>
          <a:xfrm>
            <a:off x="5960538" y="1132025"/>
            <a:ext cx="3000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b="1">
                <a:solidFill>
                  <a:schemeClr val="lt1"/>
                </a:solidFill>
                <a:latin typeface="Lato"/>
                <a:ea typeface="Lato"/>
                <a:cs typeface="Lato"/>
                <a:sym typeface="Lato"/>
              </a:rPr>
              <a:t>2nd Quarter</a:t>
            </a:r>
            <a:endParaRPr sz="1600" b="1">
              <a:solidFill>
                <a:schemeClr val="lt1"/>
              </a:solidFill>
              <a:latin typeface="Lato"/>
              <a:ea typeface="Lato"/>
              <a:cs typeface="Lato"/>
              <a:sym typeface="Lato"/>
            </a:endParaRPr>
          </a:p>
        </p:txBody>
      </p:sp>
      <p:sp>
        <p:nvSpPr>
          <p:cNvPr id="146" name="Google Shape;146;p19"/>
          <p:cNvSpPr txBox="1"/>
          <p:nvPr/>
        </p:nvSpPr>
        <p:spPr>
          <a:xfrm>
            <a:off x="1990725" y="2999650"/>
            <a:ext cx="3000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b="1">
                <a:solidFill>
                  <a:schemeClr val="lt1"/>
                </a:solidFill>
                <a:latin typeface="Lato"/>
                <a:ea typeface="Lato"/>
                <a:cs typeface="Lato"/>
                <a:sym typeface="Lato"/>
              </a:rPr>
              <a:t>3rd Quarter</a:t>
            </a:r>
            <a:endParaRPr sz="1600" b="1">
              <a:solidFill>
                <a:schemeClr val="lt1"/>
              </a:solidFill>
              <a:latin typeface="Lato"/>
              <a:ea typeface="Lato"/>
              <a:cs typeface="Lato"/>
              <a:sym typeface="Lato"/>
            </a:endParaRPr>
          </a:p>
        </p:txBody>
      </p:sp>
      <p:sp>
        <p:nvSpPr>
          <p:cNvPr id="147" name="Google Shape;147;p19"/>
          <p:cNvSpPr txBox="1"/>
          <p:nvPr/>
        </p:nvSpPr>
        <p:spPr>
          <a:xfrm>
            <a:off x="5960550" y="2999650"/>
            <a:ext cx="3000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b="1">
                <a:solidFill>
                  <a:schemeClr val="lt1"/>
                </a:solidFill>
                <a:latin typeface="Lato"/>
                <a:ea typeface="Lato"/>
                <a:cs typeface="Lato"/>
                <a:sym typeface="Lato"/>
              </a:rPr>
              <a:t>4rd Quarter</a:t>
            </a:r>
            <a:endParaRPr sz="1600" b="1">
              <a:solidFill>
                <a:schemeClr val="lt1"/>
              </a:solidFill>
              <a:latin typeface="Lato"/>
              <a:ea typeface="Lato"/>
              <a:cs typeface="Lato"/>
              <a:sym typeface="Lato"/>
            </a:endParaRPr>
          </a:p>
        </p:txBody>
      </p:sp>
      <p:pic>
        <p:nvPicPr>
          <p:cNvPr id="148" name="Google Shape;148;p19"/>
          <p:cNvPicPr preferRelativeResize="0"/>
          <p:nvPr/>
        </p:nvPicPr>
        <p:blipFill>
          <a:blip r:embed="rId7">
            <a:alphaModFix/>
          </a:blip>
          <a:stretch>
            <a:fillRect/>
          </a:stretch>
        </p:blipFill>
        <p:spPr>
          <a:xfrm>
            <a:off x="0" y="-4800"/>
            <a:ext cx="1945200" cy="1079225"/>
          </a:xfrm>
          <a:prstGeom prst="rect">
            <a:avLst/>
          </a:prstGeom>
          <a:noFill/>
          <a:ln>
            <a:noFill/>
          </a:ln>
        </p:spPr>
      </p:pic>
      <p:sp>
        <p:nvSpPr>
          <p:cNvPr id="149" name="Google Shape;149;p19"/>
          <p:cNvSpPr txBox="1"/>
          <p:nvPr/>
        </p:nvSpPr>
        <p:spPr>
          <a:xfrm>
            <a:off x="2762250" y="514350"/>
            <a:ext cx="42768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600" b="1" u="sng">
                <a:solidFill>
                  <a:schemeClr val="lt1"/>
                </a:solidFill>
                <a:latin typeface="Lato"/>
                <a:ea typeface="Lato"/>
                <a:cs typeface="Lato"/>
                <a:sym typeface="Lato"/>
              </a:rPr>
              <a:t>Tournaments by quarter periods</a:t>
            </a:r>
            <a:endParaRPr sz="1600" b="1" u="sng">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C002"/>
            </a:gs>
            <a:gs pos="100000">
              <a:srgbClr val="795B04"/>
            </a:gs>
          </a:gsLst>
          <a:path path="circle">
            <a:fillToRect l="50000" t="50000" r="50000" b="50000"/>
          </a:path>
          <a:tileRect/>
        </a:gradFill>
        <a:effectLst/>
      </p:bgPr>
    </p:bg>
    <p:spTree>
      <p:nvGrpSpPr>
        <p:cNvPr id="1" name="Shape 153"/>
        <p:cNvGrpSpPr/>
        <p:nvPr/>
      </p:nvGrpSpPr>
      <p:grpSpPr>
        <a:xfrm>
          <a:off x="0" y="0"/>
          <a:ext cx="0" cy="0"/>
          <a:chOff x="0" y="0"/>
          <a:chExt cx="0" cy="0"/>
        </a:xfrm>
      </p:grpSpPr>
      <p:pic>
        <p:nvPicPr>
          <p:cNvPr id="154" name="Google Shape;154;p20"/>
          <p:cNvPicPr preferRelativeResize="0"/>
          <p:nvPr/>
        </p:nvPicPr>
        <p:blipFill>
          <a:blip r:embed="rId3">
            <a:alphaModFix/>
          </a:blip>
          <a:stretch>
            <a:fillRect/>
          </a:stretch>
        </p:blipFill>
        <p:spPr>
          <a:xfrm>
            <a:off x="62000" y="1895475"/>
            <a:ext cx="4578451" cy="2988950"/>
          </a:xfrm>
          <a:prstGeom prst="rect">
            <a:avLst/>
          </a:prstGeom>
          <a:noFill/>
          <a:ln>
            <a:noFill/>
          </a:ln>
        </p:spPr>
      </p:pic>
      <p:pic>
        <p:nvPicPr>
          <p:cNvPr id="155" name="Google Shape;155;p20"/>
          <p:cNvPicPr preferRelativeResize="0"/>
          <p:nvPr/>
        </p:nvPicPr>
        <p:blipFill>
          <a:blip r:embed="rId4">
            <a:alphaModFix/>
          </a:blip>
          <a:stretch>
            <a:fillRect/>
          </a:stretch>
        </p:blipFill>
        <p:spPr>
          <a:xfrm>
            <a:off x="4640450" y="1895475"/>
            <a:ext cx="4351151" cy="2988949"/>
          </a:xfrm>
          <a:prstGeom prst="rect">
            <a:avLst/>
          </a:prstGeom>
          <a:noFill/>
          <a:ln>
            <a:noFill/>
          </a:ln>
        </p:spPr>
      </p:pic>
      <p:sp>
        <p:nvSpPr>
          <p:cNvPr id="156" name="Google Shape;156;p20"/>
          <p:cNvSpPr txBox="1"/>
          <p:nvPr/>
        </p:nvSpPr>
        <p:spPr>
          <a:xfrm>
            <a:off x="104775" y="1350650"/>
            <a:ext cx="4114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b="1">
                <a:solidFill>
                  <a:schemeClr val="lt1"/>
                </a:solidFill>
                <a:latin typeface="Lato"/>
                <a:ea typeface="Lato"/>
                <a:cs typeface="Lato"/>
                <a:sym typeface="Lato"/>
              </a:rPr>
              <a:t>ITF Tournaments</a:t>
            </a:r>
            <a:endParaRPr sz="1600" b="1">
              <a:solidFill>
                <a:schemeClr val="lt1"/>
              </a:solidFill>
              <a:latin typeface="Lato"/>
              <a:ea typeface="Lato"/>
              <a:cs typeface="Lato"/>
              <a:sym typeface="Lato"/>
            </a:endParaRPr>
          </a:p>
        </p:txBody>
      </p:sp>
      <p:sp>
        <p:nvSpPr>
          <p:cNvPr id="157" name="Google Shape;157;p20"/>
          <p:cNvSpPr txBox="1"/>
          <p:nvPr/>
        </p:nvSpPr>
        <p:spPr>
          <a:xfrm>
            <a:off x="4640450" y="1398275"/>
            <a:ext cx="4114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b="1">
                <a:solidFill>
                  <a:schemeClr val="lt1"/>
                </a:solidFill>
                <a:latin typeface="Lato"/>
                <a:ea typeface="Lato"/>
                <a:cs typeface="Lato"/>
                <a:sym typeface="Lato"/>
              </a:rPr>
              <a:t>ATP Challengers and WTA 125</a:t>
            </a:r>
            <a:endParaRPr sz="1600" b="1">
              <a:solidFill>
                <a:schemeClr val="lt1"/>
              </a:solidFill>
              <a:latin typeface="Lato"/>
              <a:ea typeface="Lato"/>
              <a:cs typeface="Lato"/>
              <a:sym typeface="Lato"/>
            </a:endParaRPr>
          </a:p>
        </p:txBody>
      </p:sp>
      <p:pic>
        <p:nvPicPr>
          <p:cNvPr id="158" name="Google Shape;158;p20"/>
          <p:cNvPicPr preferRelativeResize="0"/>
          <p:nvPr/>
        </p:nvPicPr>
        <p:blipFill>
          <a:blip r:embed="rId5">
            <a:alphaModFix/>
          </a:blip>
          <a:stretch>
            <a:fillRect/>
          </a:stretch>
        </p:blipFill>
        <p:spPr>
          <a:xfrm>
            <a:off x="0" y="-4800"/>
            <a:ext cx="1945200" cy="1079225"/>
          </a:xfrm>
          <a:prstGeom prst="rect">
            <a:avLst/>
          </a:prstGeom>
          <a:noFill/>
          <a:ln>
            <a:noFill/>
          </a:ln>
        </p:spPr>
      </p:pic>
      <p:sp>
        <p:nvSpPr>
          <p:cNvPr id="159" name="Google Shape;159;p20"/>
          <p:cNvSpPr txBox="1"/>
          <p:nvPr/>
        </p:nvSpPr>
        <p:spPr>
          <a:xfrm>
            <a:off x="3076575" y="643325"/>
            <a:ext cx="36957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600" b="1" u="sng">
                <a:solidFill>
                  <a:schemeClr val="lt1"/>
                </a:solidFill>
                <a:latin typeface="Lato"/>
                <a:ea typeface="Lato"/>
                <a:cs typeface="Lato"/>
                <a:sym typeface="Lato"/>
              </a:rPr>
              <a:t>Tournaments by category</a:t>
            </a:r>
            <a:endParaRPr sz="1600" b="1" u="sng">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C002"/>
            </a:gs>
            <a:gs pos="100000">
              <a:srgbClr val="795B04"/>
            </a:gs>
          </a:gsLst>
          <a:path path="circle">
            <a:fillToRect l="50000" t="50000" r="50000" b="50000"/>
          </a:path>
          <a:tileRect/>
        </a:gradFill>
        <a:effectLst/>
      </p:bgPr>
    </p:bg>
    <p:spTree>
      <p:nvGrpSpPr>
        <p:cNvPr id="1" name="Shape 163"/>
        <p:cNvGrpSpPr/>
        <p:nvPr/>
      </p:nvGrpSpPr>
      <p:grpSpPr>
        <a:xfrm>
          <a:off x="0" y="0"/>
          <a:ext cx="0" cy="0"/>
          <a:chOff x="0" y="0"/>
          <a:chExt cx="0" cy="0"/>
        </a:xfrm>
      </p:grpSpPr>
      <p:pic>
        <p:nvPicPr>
          <p:cNvPr id="164" name="Google Shape;164;p21"/>
          <p:cNvPicPr preferRelativeResize="0"/>
          <p:nvPr/>
        </p:nvPicPr>
        <p:blipFill>
          <a:blip r:embed="rId3">
            <a:alphaModFix/>
          </a:blip>
          <a:stretch>
            <a:fillRect/>
          </a:stretch>
        </p:blipFill>
        <p:spPr>
          <a:xfrm>
            <a:off x="109625" y="1847850"/>
            <a:ext cx="4624300" cy="3046101"/>
          </a:xfrm>
          <a:prstGeom prst="rect">
            <a:avLst/>
          </a:prstGeom>
          <a:noFill/>
          <a:ln>
            <a:noFill/>
          </a:ln>
        </p:spPr>
      </p:pic>
      <p:pic>
        <p:nvPicPr>
          <p:cNvPr id="165" name="Google Shape;165;p21"/>
          <p:cNvPicPr preferRelativeResize="0"/>
          <p:nvPr/>
        </p:nvPicPr>
        <p:blipFill>
          <a:blip r:embed="rId4">
            <a:alphaModFix/>
          </a:blip>
          <a:stretch>
            <a:fillRect/>
          </a:stretch>
        </p:blipFill>
        <p:spPr>
          <a:xfrm>
            <a:off x="4733925" y="1847850"/>
            <a:ext cx="4295774" cy="3046099"/>
          </a:xfrm>
          <a:prstGeom prst="rect">
            <a:avLst/>
          </a:prstGeom>
          <a:noFill/>
          <a:ln>
            <a:noFill/>
          </a:ln>
        </p:spPr>
      </p:pic>
      <p:sp>
        <p:nvSpPr>
          <p:cNvPr id="166" name="Google Shape;166;p21"/>
          <p:cNvSpPr txBox="1"/>
          <p:nvPr/>
        </p:nvSpPr>
        <p:spPr>
          <a:xfrm>
            <a:off x="109625" y="1360175"/>
            <a:ext cx="4162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b="1">
                <a:solidFill>
                  <a:schemeClr val="lt1"/>
                </a:solidFill>
                <a:latin typeface="Lato"/>
                <a:ea typeface="Lato"/>
                <a:cs typeface="Lato"/>
                <a:sym typeface="Lato"/>
              </a:rPr>
              <a:t>ATP/WTA 250 and 500</a:t>
            </a:r>
            <a:endParaRPr sz="1600" b="1">
              <a:solidFill>
                <a:schemeClr val="lt1"/>
              </a:solidFill>
              <a:latin typeface="Lato"/>
              <a:ea typeface="Lato"/>
              <a:cs typeface="Lato"/>
              <a:sym typeface="Lato"/>
            </a:endParaRPr>
          </a:p>
        </p:txBody>
      </p:sp>
      <p:sp>
        <p:nvSpPr>
          <p:cNvPr id="167" name="Google Shape;167;p21"/>
          <p:cNvSpPr txBox="1"/>
          <p:nvPr/>
        </p:nvSpPr>
        <p:spPr>
          <a:xfrm>
            <a:off x="4733925" y="1114175"/>
            <a:ext cx="41625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b="1">
                <a:solidFill>
                  <a:schemeClr val="lt1"/>
                </a:solidFill>
                <a:latin typeface="Lato"/>
                <a:ea typeface="Lato"/>
                <a:cs typeface="Lato"/>
                <a:sym typeface="Lato"/>
              </a:rPr>
              <a:t>Masters 1000 - WTA 1000 - Grand Slams and ATP/WTA Finals </a:t>
            </a:r>
            <a:endParaRPr sz="1600" b="1">
              <a:solidFill>
                <a:schemeClr val="lt1"/>
              </a:solidFill>
              <a:latin typeface="Lato"/>
              <a:ea typeface="Lato"/>
              <a:cs typeface="Lato"/>
              <a:sym typeface="Lato"/>
            </a:endParaRPr>
          </a:p>
        </p:txBody>
      </p:sp>
      <p:pic>
        <p:nvPicPr>
          <p:cNvPr id="168" name="Google Shape;168;p21"/>
          <p:cNvPicPr preferRelativeResize="0"/>
          <p:nvPr/>
        </p:nvPicPr>
        <p:blipFill>
          <a:blip r:embed="rId5">
            <a:alphaModFix/>
          </a:blip>
          <a:stretch>
            <a:fillRect/>
          </a:stretch>
        </p:blipFill>
        <p:spPr>
          <a:xfrm>
            <a:off x="0" y="-4800"/>
            <a:ext cx="1945200" cy="1079225"/>
          </a:xfrm>
          <a:prstGeom prst="rect">
            <a:avLst/>
          </a:prstGeom>
          <a:noFill/>
          <a:ln>
            <a:noFill/>
          </a:ln>
        </p:spPr>
      </p:pic>
      <p:sp>
        <p:nvSpPr>
          <p:cNvPr id="169" name="Google Shape;169;p21"/>
          <p:cNvSpPr txBox="1"/>
          <p:nvPr/>
        </p:nvSpPr>
        <p:spPr>
          <a:xfrm>
            <a:off x="3076575" y="626500"/>
            <a:ext cx="36957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600" b="1" u="sng">
                <a:solidFill>
                  <a:schemeClr val="lt1"/>
                </a:solidFill>
                <a:latin typeface="Lato"/>
                <a:ea typeface="Lato"/>
                <a:cs typeface="Lato"/>
                <a:sym typeface="Lato"/>
              </a:rPr>
              <a:t>Tournaments by category</a:t>
            </a:r>
            <a:endParaRPr sz="1600" b="1" u="sng">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792</Words>
  <Application>Microsoft Office PowerPoint</Application>
  <PresentationFormat>On-screen Show (16:9)</PresentationFormat>
  <Paragraphs>51</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Raleway</vt:lpstr>
      <vt:lpstr>Lato</vt:lpstr>
      <vt:lpstr>Arial</vt:lpstr>
      <vt:lpstr>Swiss</vt:lpstr>
      <vt:lpstr>International Tennis Federation  Database of tennis players and tennis tournaments </vt:lpstr>
      <vt:lpstr>Business requirements The International Tennis Federation (ITF) stores information of all the tennis players and the tennis tournaments. It needs a register of the Top 1000 players of both ATP (Men) and WTA (Women) rankings, including all the birthdates, nationalities, current ranking and organizations that they belong to. It also needs a register of all the ATP, WTA and ITF tournaments of all the year 2021, including the starting dates, surfaces, countries and regions that the tournaments are played and categories that the tournaments belong to. The ITF needs to know the ages, ranges of age, age average, ranges of ranking of all the Top 1000 players, divided by countries. And also the ITF needs to know what places have most of the tournaments and in what surface they are played on, divided in starting date and categories.  </vt:lpstr>
      <vt:lpstr>Objectives Identify the relationship between the number of players per country and their place in the ranking Indicate the countries with the greatest difference between genders in their number of players in the Top 1000 Describe the relationship between the rankings and the age of the players Indicate the number of tournaments in each region divided into quarters of the year Identify the number of tournaments in each court surface divided into quarters of the year and identify patterns Summarize the regions and surfaces of the tournaments filtered by categories and identify patterns </vt:lpstr>
      <vt:lpstr>PowerPoint Presentation</vt:lpstr>
      <vt:lpstr>PowerPoint Presentation</vt:lpstr>
      <vt:lpstr>PowerPoint Presentation</vt:lpstr>
      <vt:lpstr>PowerPoint Presentation</vt:lpstr>
      <vt:lpstr>PowerPoint Presentation</vt:lpstr>
      <vt:lpstr>PowerPoint Presentation</vt:lpstr>
      <vt:lpstr>Conclusions - There is no relationship between the number of players in the top 1000 and their consequent better position in the ranking. As we can see, the USA is the one with the most players and does not have any top 10 in any of the 2 rankings. - The average age of men is always higher than the average age of women. In the general average age and in the average age by countries - The countries with the greatest difference between men and women are Argentina and Japan. Argentina is one of the 5 with the most players in the top 1000, however it is very low in the number of women and Japan, on the other hand, it is among the 5 with the most women in the top 1000 and has few men. The average age of men in Argentina and women in Japan is very close to the general average - Latin America has a serious problem regarding women's tennis, because as we can see, Argentina is the country with the largest number of players in Latin America, however, it is not among the top 20 countries with the largest number of women - The average age, in both men and women, falls at the extremes of the ranking ranges: Top10 and ranking between 750 and 1000. In intermediate rankings, the average age rises  </vt:lpstr>
      <vt:lpstr>Conclusions - In the first 3 quarters of the year, Europe and Africa are the 2 regions with the highest number of tournaments, however, in the last quarter, the region that follows Europe is Latin America - Oceania only has tournaments in the 1st quarter of the year and the Middle East has no tournaments in the 3rd quarter - In the 1st and 4th quarter there is a greater number of hard and indoor hard tournaments, while in the 2nd and 3rd quarter there are more clay tournaments (this happens specially for the European clay season) - As the tournament category progresses, the surfaces change from clay to hard and indoor hard. In the minor tournaments (ITF, Challenger and WTA 125) there are more clay tournaments, and in the bigger tournaments the majority are played on hard. - As the tournament category progresses, the tournaments move towards North America, which becomes the 2nd region with the most tournaments after Europe, displacing Africa ( in ITF tournaments) and Latin America ( in Challengers Tournaments and WTA 125)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Tennis Federation  Database of tennis players and tennis tournaments </dc:title>
  <cp:lastModifiedBy>Tamara Blustein</cp:lastModifiedBy>
  <cp:revision>1</cp:revision>
  <dcterms:modified xsi:type="dcterms:W3CDTF">2021-12-18T23:33:41Z</dcterms:modified>
</cp:coreProperties>
</file>