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59" r:id="rId5"/>
    <p:sldId id="260" r:id="rId6"/>
    <p:sldId id="262" r:id="rId7"/>
    <p:sldId id="294" r:id="rId8"/>
    <p:sldId id="297" r:id="rId9"/>
    <p:sldId id="266" r:id="rId10"/>
    <p:sldId id="264" r:id="rId11"/>
    <p:sldId id="267" r:id="rId12"/>
    <p:sldId id="268" r:id="rId13"/>
    <p:sldId id="269" r:id="rId14"/>
    <p:sldId id="270" r:id="rId15"/>
    <p:sldId id="271" r:id="rId16"/>
    <p:sldId id="273" r:id="rId17"/>
    <p:sldId id="279" r:id="rId18"/>
    <p:sldId id="272" r:id="rId19"/>
    <p:sldId id="280" r:id="rId20"/>
    <p:sldId id="281" r:id="rId21"/>
    <p:sldId id="282" r:id="rId22"/>
    <p:sldId id="283" r:id="rId23"/>
    <p:sldId id="284" r:id="rId24"/>
    <p:sldId id="288" r:id="rId25"/>
    <p:sldId id="285" r:id="rId26"/>
    <p:sldId id="286" r:id="rId27"/>
    <p:sldId id="287" r:id="rId28"/>
    <p:sldId id="289" r:id="rId29"/>
    <p:sldId id="293" r:id="rId30"/>
    <p:sldId id="292"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7C0818-8FA4-184B-A6E4-3F05E41F68A7}" name="Diogo Alonso de Freitas" initials="DF" userId="S::daafs@iscte-iul.pt::7aeea6d8-6631-4563-a317-e99d217b1f1f" providerId="AD"/>
  <p188:author id="{272B7BFF-7333-54A3-5E0C-640DA86F7970}" name="João Francisco Botas" initials="JB" userId="S::jfmgs3@iscte-iul.pt::6762b7f4-9098-4760-ab08-1b3a76aabe1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oão Francisco Botas" initials="JFB" lastIdx="1" clrIdx="0">
    <p:extLst>
      <p:ext uri="{19B8F6BF-5375-455C-9EA6-DF929625EA0E}">
        <p15:presenceInfo xmlns:p15="http://schemas.microsoft.com/office/powerpoint/2012/main" userId="João Francisco Botas" providerId="None"/>
      </p:ext>
    </p:extLst>
  </p:cmAuthor>
  <p:cmAuthor id="2" name="João Francisco Botas" initials="JB" lastIdx="1" clrIdx="1">
    <p:extLst>
      <p:ext uri="{19B8F6BF-5375-455C-9EA6-DF929625EA0E}">
        <p15:presenceInfo xmlns:p15="http://schemas.microsoft.com/office/powerpoint/2012/main" userId="S::jfmgs3@iscte-iul.pt::6762b7f4-9098-4760-ab08-1b3a76aabe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0FF8F-F83C-DE1E-58A1-07308A9431F9}" v="1109" dt="2022-05-22T11:53:34.203"/>
    <p1510:client id="{1A85F9B7-4E63-7192-8802-41EA77EDBFA2}" v="8605" dt="2022-05-22T20:08:02.421"/>
    <p1510:client id="{293EEE0F-9E61-2C9F-8B37-379A5ACED378}" v="1765" dt="2022-05-22T20:08:25.287"/>
    <p1510:client id="{31FB9819-7CDD-949A-CC69-310C2907D615}" v="1698" dt="2022-05-21T20:57:39.824"/>
    <p1510:client id="{63CC2292-7DAD-DB90-A6DF-98E1EA44C7AA}" v="1996" dt="2022-05-22T15:58:44.013"/>
    <p1510:client id="{655CCCB3-070D-3B5E-619D-7BB4A7F7CEAA}" v="776" dt="2022-05-22T16:29:43.094"/>
    <p1510:client id="{69C4EFED-252A-FD1D-E645-A8AEE5F7DD3F}" v="244" dt="2022-05-22T20:08:34.733"/>
    <p1510:client id="{9608860E-259B-1D7C-660C-E7C0CDC96576}" v="1047" dt="2022-05-22T01:14:25.664"/>
    <p1510:client id="{BD753EB8-C893-5EC1-1DF8-F81D1FF660AE}" v="3282" dt="2022-05-22T18:20:40.945"/>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Estilo Claro 3 - Destaqu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go Freitas" userId="287a3a61e00d66aa" providerId="LiveId" clId="{D27CC5E7-14C9-4B57-8A6B-B9A3C74CB72A}"/>
    <pc:docChg chg="modSld">
      <pc:chgData name="Diogo Freitas" userId="287a3a61e00d66aa" providerId="LiveId" clId="{D27CC5E7-14C9-4B57-8A6B-B9A3C74CB72A}" dt="2022-05-22T20:23:17.996" v="6" actId="20577"/>
      <pc:docMkLst>
        <pc:docMk/>
      </pc:docMkLst>
      <pc:sldChg chg="modSp mod">
        <pc:chgData name="Diogo Freitas" userId="287a3a61e00d66aa" providerId="LiveId" clId="{D27CC5E7-14C9-4B57-8A6B-B9A3C74CB72A}" dt="2022-05-22T20:23:17.996" v="6" actId="20577"/>
        <pc:sldMkLst>
          <pc:docMk/>
          <pc:sldMk cId="31653491" sldId="256"/>
        </pc:sldMkLst>
        <pc:spChg chg="mod">
          <ac:chgData name="Diogo Freitas" userId="287a3a61e00d66aa" providerId="LiveId" clId="{D27CC5E7-14C9-4B57-8A6B-B9A3C74CB72A}" dt="2022-05-22T20:23:17.996" v="6" actId="20577"/>
          <ac:spMkLst>
            <pc:docMk/>
            <pc:sldMk cId="31653491" sldId="256"/>
            <ac:spMk id="3" creationId="{E894901E-FCEF-404B-93BE-2296139ED48F}"/>
          </ac:spMkLst>
        </pc:spChg>
      </pc:sldChg>
    </pc:docChg>
  </pc:docChgLst>
  <pc:docChgLst>
    <pc:chgData name="Diogo Freitas" userId="287a3a61e00d66aa" providerId="LiveId" clId="{5838CFD8-64AB-46C9-AAFE-21C7CDEBC959}"/>
    <pc:docChg chg="undo custSel modSld">
      <pc:chgData name="Diogo Freitas" userId="287a3a61e00d66aa" providerId="LiveId" clId="{5838CFD8-64AB-46C9-AAFE-21C7CDEBC959}" dt="2022-05-22T20:24:51.866" v="11"/>
      <pc:docMkLst>
        <pc:docMk/>
      </pc:docMkLst>
      <pc:sldChg chg="modSp mod">
        <pc:chgData name="Diogo Freitas" userId="287a3a61e00d66aa" providerId="LiveId" clId="{5838CFD8-64AB-46C9-AAFE-21C7CDEBC959}" dt="2022-05-22T20:24:51.866" v="11"/>
        <pc:sldMkLst>
          <pc:docMk/>
          <pc:sldMk cId="31653491" sldId="256"/>
        </pc:sldMkLst>
        <pc:spChg chg="mod">
          <ac:chgData name="Diogo Freitas" userId="287a3a61e00d66aa" providerId="LiveId" clId="{5838CFD8-64AB-46C9-AAFE-21C7CDEBC959}" dt="2022-05-22T20:24:51.866" v="11"/>
          <ac:spMkLst>
            <pc:docMk/>
            <pc:sldMk cId="31653491" sldId="256"/>
            <ac:spMk id="3" creationId="{E894901E-FCEF-404B-93BE-2296139ED4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78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447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03414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2826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35690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125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5357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813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832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950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898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5324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3869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3294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902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17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0454924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0C45-074D-43E1-AAEA-9E10A0AF305A}"/>
              </a:ext>
            </a:extLst>
          </p:cNvPr>
          <p:cNvSpPr>
            <a:spLocks noGrp="1"/>
          </p:cNvSpPr>
          <p:nvPr>
            <p:ph type="ctrTitle"/>
          </p:nvPr>
        </p:nvSpPr>
        <p:spPr>
          <a:xfrm>
            <a:off x="1162050" y="1108080"/>
            <a:ext cx="9448800" cy="1825096"/>
          </a:xfrm>
        </p:spPr>
        <p:txBody>
          <a:bodyPr/>
          <a:lstStyle/>
          <a:p>
            <a:r>
              <a:rPr lang="pt-PT"/>
              <a:t>Trabalho de OCD</a:t>
            </a:r>
          </a:p>
        </p:txBody>
      </p:sp>
      <p:sp>
        <p:nvSpPr>
          <p:cNvPr id="3" name="Subtitle 2">
            <a:extLst>
              <a:ext uri="{FF2B5EF4-FFF2-40B4-BE49-F238E27FC236}">
                <a16:creationId xmlns:a16="http://schemas.microsoft.com/office/drawing/2014/main" id="{E894901E-FCEF-404B-93BE-2296139ED48F}"/>
              </a:ext>
            </a:extLst>
          </p:cNvPr>
          <p:cNvSpPr>
            <a:spLocks noGrp="1"/>
          </p:cNvSpPr>
          <p:nvPr>
            <p:ph type="subTitle" idx="1"/>
          </p:nvPr>
        </p:nvSpPr>
        <p:spPr>
          <a:xfrm>
            <a:off x="1872018" y="3848290"/>
            <a:ext cx="9448800" cy="1416049"/>
          </a:xfrm>
        </p:spPr>
        <p:txBody>
          <a:bodyPr>
            <a:noAutofit/>
          </a:bodyPr>
          <a:lstStyle/>
          <a:p>
            <a:r>
              <a:rPr lang="pt-PT" sz="1400" dirty="0" err="1"/>
              <a:t>Allan</a:t>
            </a:r>
            <a:r>
              <a:rPr lang="pt-PT" sz="1400" dirty="0"/>
              <a:t> Kardec da Silva Rodrigues, nº103380</a:t>
            </a:r>
          </a:p>
          <a:p>
            <a:r>
              <a:rPr lang="pt-PT" sz="1400" dirty="0"/>
              <a:t>Diogo Alexandre Alonso de Freitas, nº104841</a:t>
            </a:r>
          </a:p>
          <a:p>
            <a:r>
              <a:rPr lang="pt-PT" sz="1400"/>
              <a:t>João Francisco Marques Gonçalves da Silva Botas, </a:t>
            </a:r>
            <a:r>
              <a:rPr lang="pt-PT" sz="1400" dirty="0"/>
              <a:t>nº104782</a:t>
            </a:r>
          </a:p>
          <a:p>
            <a:r>
              <a:rPr lang="pt-PT" sz="1400" dirty="0"/>
              <a:t>Pedro Brígido Machado, nº98601</a:t>
            </a:r>
          </a:p>
        </p:txBody>
      </p:sp>
      <p:pic>
        <p:nvPicPr>
          <p:cNvPr id="1026" name="Picture 2">
            <a:extLst>
              <a:ext uri="{FF2B5EF4-FFF2-40B4-BE49-F238E27FC236}">
                <a16:creationId xmlns:a16="http://schemas.microsoft.com/office/drawing/2014/main" id="{4444074B-198B-4E07-A03B-F74ADAB75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53" y="204529"/>
            <a:ext cx="4833447" cy="141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DDA17-FA29-B2AE-405B-6EDA747FAF70}"/>
              </a:ext>
            </a:extLst>
          </p:cNvPr>
          <p:cNvSpPr>
            <a:spLocks noGrp="1"/>
          </p:cNvSpPr>
          <p:nvPr>
            <p:ph type="title"/>
          </p:nvPr>
        </p:nvSpPr>
        <p:spPr>
          <a:xfrm>
            <a:off x="2592925" y="734438"/>
            <a:ext cx="8911687" cy="786620"/>
          </a:xfrm>
        </p:spPr>
        <p:txBody>
          <a:bodyPr>
            <a:normAutofit/>
          </a:bodyPr>
          <a:lstStyle/>
          <a:p>
            <a:r>
              <a:rPr lang="pt-PT">
                <a:latin typeface="Times New Roman"/>
                <a:cs typeface="Times New Roman"/>
              </a:rPr>
              <a:t>Análise do relatório de sensibilidade e resposta</a:t>
            </a:r>
          </a:p>
        </p:txBody>
      </p:sp>
      <p:sp>
        <p:nvSpPr>
          <p:cNvPr id="3" name="Marcador de Posição de Conteúdo 2">
            <a:extLst>
              <a:ext uri="{FF2B5EF4-FFF2-40B4-BE49-F238E27FC236}">
                <a16:creationId xmlns:a16="http://schemas.microsoft.com/office/drawing/2014/main" id="{28F0CB10-0B68-AA09-63B2-3904BFC6DA8C}"/>
              </a:ext>
            </a:extLst>
          </p:cNvPr>
          <p:cNvSpPr>
            <a:spLocks noGrp="1"/>
          </p:cNvSpPr>
          <p:nvPr>
            <p:ph idx="1"/>
          </p:nvPr>
        </p:nvSpPr>
        <p:spPr>
          <a:xfrm>
            <a:off x="2290591" y="1989438"/>
            <a:ext cx="9080156" cy="3149488"/>
          </a:xfrm>
        </p:spPr>
        <p:txBody>
          <a:bodyPr vert="horz" lIns="91440" tIns="45720" rIns="91440" bIns="45720" rtlCol="0" anchor="t">
            <a:normAutofit/>
          </a:bodyPr>
          <a:lstStyle/>
          <a:p>
            <a:pPr marL="0" indent="0" algn="ctr">
              <a:buNone/>
            </a:pPr>
            <a:endParaRPr lang="pt-PT">
              <a:ea typeface="+mn-lt"/>
              <a:cs typeface="+mn-lt"/>
            </a:endParaRPr>
          </a:p>
          <a:p>
            <a:pPr algn="just"/>
            <a:r>
              <a:rPr lang="pt-PT">
                <a:latin typeface="Times New Roman"/>
                <a:ea typeface="+mn-lt"/>
                <a:cs typeface="+mn-lt"/>
              </a:rPr>
              <a:t>Diminuição do custo de aquisição dos tapetes 6:</a:t>
            </a:r>
          </a:p>
          <a:p>
            <a:pPr algn="just"/>
            <a:endParaRPr lang="pt-PT">
              <a:latin typeface="Times New Roman"/>
              <a:ea typeface="+mn-lt"/>
              <a:cs typeface="+mn-lt"/>
            </a:endParaRPr>
          </a:p>
          <a:p>
            <a:pPr algn="just"/>
            <a:r>
              <a:rPr lang="pt-PT">
                <a:latin typeface="Times New Roman"/>
                <a:ea typeface="+mn-lt"/>
                <a:cs typeface="+mn-lt"/>
              </a:rPr>
              <a:t>Como o decréscimo do preço é menor do que o permissível diminuir, a solução irá manter-se ótima, ou seja, continuaremos, não só a produzir a mesma quantidade de tapetes, como também a comprar a mesma quantidade de tapetes.</a:t>
            </a:r>
          </a:p>
          <a:p>
            <a:pPr algn="just"/>
            <a:r>
              <a:rPr lang="pt-PT">
                <a:latin typeface="Times New Roman"/>
                <a:ea typeface="+mn-lt"/>
                <a:cs typeface="+mn-lt"/>
              </a:rPr>
              <a:t>É necessário referir que, como o preço de aquisição do Tapete 6 diminui, o custo total também diminuiria.</a:t>
            </a:r>
          </a:p>
          <a:p>
            <a:pPr marL="457200" lvl="1" indent="0">
              <a:buNone/>
            </a:pPr>
            <a:endParaRPr lang="pt-PT">
              <a:latin typeface="Times New Roman"/>
              <a:ea typeface="+mn-lt"/>
              <a:cs typeface="+mn-lt"/>
            </a:endParaRPr>
          </a:p>
        </p:txBody>
      </p:sp>
      <p:pic>
        <p:nvPicPr>
          <p:cNvPr id="4" name="Imagem 4">
            <a:extLst>
              <a:ext uri="{FF2B5EF4-FFF2-40B4-BE49-F238E27FC236}">
                <a16:creationId xmlns:a16="http://schemas.microsoft.com/office/drawing/2014/main" id="{A5EEE4BB-A219-2066-DABD-9F059E4E52F9}"/>
              </a:ext>
            </a:extLst>
          </p:cNvPr>
          <p:cNvPicPr>
            <a:picLocks noChangeAspect="1"/>
          </p:cNvPicPr>
          <p:nvPr/>
        </p:nvPicPr>
        <p:blipFill>
          <a:blip r:embed="rId2"/>
          <a:stretch>
            <a:fillRect/>
          </a:stretch>
        </p:blipFill>
        <p:spPr>
          <a:xfrm>
            <a:off x="5321902" y="1832918"/>
            <a:ext cx="2495550" cy="304800"/>
          </a:xfrm>
          <a:prstGeom prst="rect">
            <a:avLst/>
          </a:prstGeom>
        </p:spPr>
      </p:pic>
      <p:sp>
        <p:nvSpPr>
          <p:cNvPr id="5" name="CaixaDeTexto 4">
            <a:extLst>
              <a:ext uri="{FF2B5EF4-FFF2-40B4-BE49-F238E27FC236}">
                <a16:creationId xmlns:a16="http://schemas.microsoft.com/office/drawing/2014/main" id="{9B64C4F6-018B-939B-BE29-11850DD518D4}"/>
              </a:ext>
            </a:extLst>
          </p:cNvPr>
          <p:cNvSpPr txBox="1"/>
          <p:nvPr/>
        </p:nvSpPr>
        <p:spPr>
          <a:xfrm>
            <a:off x="409832" y="729047"/>
            <a:ext cx="1044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chemeClr val="bg1"/>
                </a:solidFill>
                <a:latin typeface="Times New Roman"/>
                <a:cs typeface="Times New Roman"/>
              </a:rPr>
              <a:t>5.  a)</a:t>
            </a:r>
          </a:p>
        </p:txBody>
      </p:sp>
      <p:pic>
        <p:nvPicPr>
          <p:cNvPr id="7" name="Imagem 7">
            <a:extLst>
              <a:ext uri="{FF2B5EF4-FFF2-40B4-BE49-F238E27FC236}">
                <a16:creationId xmlns:a16="http://schemas.microsoft.com/office/drawing/2014/main" id="{EC40BE2F-564A-C535-ADAA-B47AE396CE81}"/>
              </a:ext>
            </a:extLst>
          </p:cNvPr>
          <p:cNvPicPr>
            <a:picLocks noChangeAspect="1"/>
          </p:cNvPicPr>
          <p:nvPr/>
        </p:nvPicPr>
        <p:blipFill>
          <a:blip r:embed="rId3"/>
          <a:stretch>
            <a:fillRect/>
          </a:stretch>
        </p:blipFill>
        <p:spPr>
          <a:xfrm>
            <a:off x="3015049" y="2790271"/>
            <a:ext cx="6161902" cy="278621"/>
          </a:xfrm>
          <a:prstGeom prst="rect">
            <a:avLst/>
          </a:prstGeom>
        </p:spPr>
      </p:pic>
      <p:pic>
        <p:nvPicPr>
          <p:cNvPr id="8" name="Imagem 8">
            <a:extLst>
              <a:ext uri="{FF2B5EF4-FFF2-40B4-BE49-F238E27FC236}">
                <a16:creationId xmlns:a16="http://schemas.microsoft.com/office/drawing/2014/main" id="{394ECD2E-62BB-948D-3341-724B01E7946A}"/>
              </a:ext>
            </a:extLst>
          </p:cNvPr>
          <p:cNvPicPr>
            <a:picLocks noChangeAspect="1"/>
          </p:cNvPicPr>
          <p:nvPr/>
        </p:nvPicPr>
        <p:blipFill>
          <a:blip r:embed="rId4"/>
          <a:stretch>
            <a:fillRect/>
          </a:stretch>
        </p:blipFill>
        <p:spPr>
          <a:xfrm>
            <a:off x="2327275" y="5272505"/>
            <a:ext cx="8910637" cy="314626"/>
          </a:xfrm>
          <a:prstGeom prst="rect">
            <a:avLst/>
          </a:prstGeom>
        </p:spPr>
      </p:pic>
    </p:spTree>
    <p:extLst>
      <p:ext uri="{BB962C8B-B14F-4D97-AF65-F5344CB8AC3E}">
        <p14:creationId xmlns:p14="http://schemas.microsoft.com/office/powerpoint/2010/main" val="308905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8D646-CBC7-6BFA-B997-BAC1EF723071}"/>
              </a:ext>
            </a:extLst>
          </p:cNvPr>
          <p:cNvSpPr>
            <a:spLocks noGrp="1"/>
          </p:cNvSpPr>
          <p:nvPr>
            <p:ph type="title"/>
          </p:nvPr>
        </p:nvSpPr>
        <p:spPr>
          <a:xfrm>
            <a:off x="2592925" y="722081"/>
            <a:ext cx="8911687" cy="791033"/>
          </a:xfrm>
        </p:spPr>
        <p:txBody>
          <a:bodyPr/>
          <a:lstStyle/>
          <a:p>
            <a:r>
              <a:rPr lang="pt-PT">
                <a:latin typeface="Times New Roman"/>
                <a:cs typeface="Times New Roman"/>
              </a:rPr>
              <a:t>Análise do relatório de sensibilidade e resposta</a:t>
            </a:r>
          </a:p>
        </p:txBody>
      </p:sp>
      <p:sp>
        <p:nvSpPr>
          <p:cNvPr id="3" name="Marcador de Posição de Conteúdo 2">
            <a:extLst>
              <a:ext uri="{FF2B5EF4-FFF2-40B4-BE49-F238E27FC236}">
                <a16:creationId xmlns:a16="http://schemas.microsoft.com/office/drawing/2014/main" id="{8AB3CD91-AFA5-90A9-25A1-1900C820A9B6}"/>
              </a:ext>
            </a:extLst>
          </p:cNvPr>
          <p:cNvSpPr>
            <a:spLocks noGrp="1"/>
          </p:cNvSpPr>
          <p:nvPr>
            <p:ph idx="1"/>
          </p:nvPr>
        </p:nvSpPr>
        <p:spPr>
          <a:xfrm>
            <a:off x="2589212" y="2002971"/>
            <a:ext cx="8915400" cy="3777622"/>
          </a:xfrm>
        </p:spPr>
        <p:txBody>
          <a:bodyPr vert="horz" lIns="91440" tIns="45720" rIns="91440" bIns="45720" rtlCol="0" anchor="t">
            <a:normAutofit/>
          </a:bodyPr>
          <a:lstStyle/>
          <a:p>
            <a:pPr algn="just"/>
            <a:r>
              <a:rPr lang="pt-PT">
                <a:latin typeface="Times New Roman"/>
                <a:ea typeface="+mn-lt"/>
                <a:cs typeface="+mn-lt"/>
              </a:rPr>
              <a:t>Caso uma das máquinas Alfa avarie durante uma semana, irá fazer com que o tempo de produção dos teares alfa diminua 24*7-2 horas (146 horas).</a:t>
            </a:r>
          </a:p>
          <a:p>
            <a:pPr algn="just"/>
            <a:r>
              <a:rPr lang="pt-PT">
                <a:latin typeface="Times New Roman"/>
                <a:ea typeface="+mn-lt"/>
                <a:cs typeface="+mn-lt"/>
              </a:rPr>
              <a:t>Ao verificarmos o relatório de sensibilidade, podemos verificar que o permissível diminuir é de 6326,891242 &gt; 148, logo, não será necessário voltar a otimizar para obter um relatório correto.</a:t>
            </a:r>
          </a:p>
          <a:p>
            <a:pPr algn="just"/>
            <a:r>
              <a:rPr lang="pt-PT">
                <a:latin typeface="Times New Roman"/>
                <a:ea typeface="+mn-lt"/>
                <a:cs typeface="+mn-lt"/>
              </a:rPr>
              <a:t>Esta diminuição das horas contribuirá para um aumento do custo de 146 * 1,6848 = 245,9808 €</a:t>
            </a:r>
          </a:p>
          <a:p>
            <a:pPr algn="just"/>
            <a:r>
              <a:rPr lang="pt-PT">
                <a:latin typeface="Times New Roman"/>
                <a:ea typeface="+mn-lt"/>
                <a:cs typeface="+mn-lt"/>
              </a:rPr>
              <a:t>Logo, o custo total passará a ser de 245,98 + 422396,15 </a:t>
            </a:r>
            <a:r>
              <a:rPr lang="pt-PT">
                <a:ea typeface="+mn-lt"/>
                <a:cs typeface="+mn-lt"/>
              </a:rPr>
              <a:t>≈</a:t>
            </a:r>
            <a:r>
              <a:rPr lang="pt-PT">
                <a:latin typeface="Times New Roman"/>
                <a:ea typeface="+mn-lt"/>
                <a:cs typeface="+mn-lt"/>
              </a:rPr>
              <a:t> 422 642,13 €</a:t>
            </a:r>
          </a:p>
        </p:txBody>
      </p:sp>
      <p:sp>
        <p:nvSpPr>
          <p:cNvPr id="4" name="CaixaDeTexto 3">
            <a:extLst>
              <a:ext uri="{FF2B5EF4-FFF2-40B4-BE49-F238E27FC236}">
                <a16:creationId xmlns:a16="http://schemas.microsoft.com/office/drawing/2014/main" id="{846965C9-ADD4-157A-E1B7-942A63EC94CE}"/>
              </a:ext>
            </a:extLst>
          </p:cNvPr>
          <p:cNvSpPr txBox="1"/>
          <p:nvPr/>
        </p:nvSpPr>
        <p:spPr>
          <a:xfrm>
            <a:off x="413658" y="718457"/>
            <a:ext cx="1371600" cy="472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5.  b)</a:t>
            </a:r>
            <a:endParaRPr lang="pt-PT" sz="2400"/>
          </a:p>
        </p:txBody>
      </p:sp>
      <p:pic>
        <p:nvPicPr>
          <p:cNvPr id="6" name="Imagem 6">
            <a:extLst>
              <a:ext uri="{FF2B5EF4-FFF2-40B4-BE49-F238E27FC236}">
                <a16:creationId xmlns:a16="http://schemas.microsoft.com/office/drawing/2014/main" id="{5A30EC89-407B-DB6A-0DD9-6FEEAA34E780}"/>
              </a:ext>
            </a:extLst>
          </p:cNvPr>
          <p:cNvPicPr>
            <a:picLocks noChangeAspect="1"/>
          </p:cNvPicPr>
          <p:nvPr/>
        </p:nvPicPr>
        <p:blipFill>
          <a:blip r:embed="rId2"/>
          <a:stretch>
            <a:fillRect/>
          </a:stretch>
        </p:blipFill>
        <p:spPr>
          <a:xfrm>
            <a:off x="2590800" y="5173264"/>
            <a:ext cx="8915398" cy="245274"/>
          </a:xfrm>
          <a:prstGeom prst="rect">
            <a:avLst/>
          </a:prstGeom>
        </p:spPr>
      </p:pic>
    </p:spTree>
    <p:extLst>
      <p:ext uri="{BB962C8B-B14F-4D97-AF65-F5344CB8AC3E}">
        <p14:creationId xmlns:p14="http://schemas.microsoft.com/office/powerpoint/2010/main" val="152345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063B5-0BA3-9072-2DC1-8E75C4E4C206}"/>
              </a:ext>
            </a:extLst>
          </p:cNvPr>
          <p:cNvSpPr>
            <a:spLocks noGrp="1"/>
          </p:cNvSpPr>
          <p:nvPr>
            <p:ph type="title"/>
          </p:nvPr>
        </p:nvSpPr>
        <p:spPr>
          <a:xfrm>
            <a:off x="2592925" y="711196"/>
            <a:ext cx="8911687" cy="725719"/>
          </a:xfrm>
        </p:spPr>
        <p:txBody>
          <a:bodyPr/>
          <a:lstStyle/>
          <a:p>
            <a:r>
              <a:rPr lang="pt-PT">
                <a:latin typeface="Times New Roman"/>
                <a:cs typeface="Times New Roman"/>
              </a:rPr>
              <a:t>Análise do relatório de sensibilidade e resposta</a:t>
            </a:r>
            <a:endParaRPr lang="pt-PT">
              <a:ea typeface="+mj-lt"/>
              <a:cs typeface="+mj-lt"/>
            </a:endParaRPr>
          </a:p>
          <a:p>
            <a:endParaRPr lang="pt-PT"/>
          </a:p>
        </p:txBody>
      </p:sp>
      <p:sp>
        <p:nvSpPr>
          <p:cNvPr id="3" name="Marcador de Posição de Conteúdo 2">
            <a:extLst>
              <a:ext uri="{FF2B5EF4-FFF2-40B4-BE49-F238E27FC236}">
                <a16:creationId xmlns:a16="http://schemas.microsoft.com/office/drawing/2014/main" id="{F23E175A-50CD-49D3-4E41-01D86854DFCA}"/>
              </a:ext>
            </a:extLst>
          </p:cNvPr>
          <p:cNvSpPr>
            <a:spLocks noGrp="1"/>
          </p:cNvSpPr>
          <p:nvPr>
            <p:ph idx="1"/>
          </p:nvPr>
        </p:nvSpPr>
        <p:spPr>
          <a:xfrm>
            <a:off x="2589212" y="1948543"/>
            <a:ext cx="8915400" cy="3777622"/>
          </a:xfrm>
        </p:spPr>
        <p:txBody>
          <a:bodyPr vert="horz" lIns="91440" tIns="45720" rIns="91440" bIns="45720" rtlCol="0" anchor="t">
            <a:normAutofit/>
          </a:bodyPr>
          <a:lstStyle/>
          <a:p>
            <a:pPr algn="just"/>
            <a:r>
              <a:rPr lang="pt-PT">
                <a:latin typeface="Times New Roman"/>
                <a:ea typeface="+mn-lt"/>
                <a:cs typeface="+mn-lt"/>
              </a:rPr>
              <a:t>Examinando a tabela das restrições, é possível verificar que, caso as horas Beta aumentassem, o custo iria diminuir, ou seja, a cada 1 hora que aumentasse, o custo diminuiria, aproximadamente, 1,34€.</a:t>
            </a:r>
            <a:endParaRPr lang="pt-PT">
              <a:latin typeface="Times New Roman"/>
              <a:cs typeface="Times New Roman"/>
            </a:endParaRPr>
          </a:p>
          <a:p>
            <a:pPr algn="just"/>
            <a:r>
              <a:rPr lang="pt-PT">
                <a:latin typeface="Times New Roman"/>
                <a:ea typeface="+mn-lt"/>
                <a:cs typeface="+mn-lt"/>
              </a:rPr>
              <a:t>Podemos assim dizer que, caso a </a:t>
            </a:r>
            <a:r>
              <a:rPr lang="pt-PT" err="1">
                <a:latin typeface="Times New Roman"/>
                <a:ea typeface="+mn-lt"/>
                <a:cs typeface="+mn-lt"/>
              </a:rPr>
              <a:t>Beirafio</a:t>
            </a:r>
            <a:r>
              <a:rPr lang="pt-PT">
                <a:latin typeface="Times New Roman"/>
                <a:ea typeface="+mn-lt"/>
                <a:cs typeface="+mn-lt"/>
              </a:rPr>
              <a:t> aluga-se uma máquina Beta, esta iria aumentar as horas Beta em:</a:t>
            </a:r>
          </a:p>
          <a:p>
            <a:pPr lvl="1" indent="0" algn="just">
              <a:buNone/>
            </a:pPr>
            <a:r>
              <a:rPr lang="pt-PT">
                <a:latin typeface="Times New Roman"/>
                <a:ea typeface="+mn-lt"/>
                <a:cs typeface="+mn-lt"/>
              </a:rPr>
              <a:t>(1m * 24h * 7d – 2hr) * 13sem = 2158 horas</a:t>
            </a:r>
            <a:endParaRPr lang="pt-PT">
              <a:latin typeface="Times New Roman"/>
              <a:cs typeface="Times New Roman"/>
            </a:endParaRPr>
          </a:p>
          <a:p>
            <a:pPr algn="just"/>
            <a:r>
              <a:rPr lang="pt-PT">
                <a:latin typeface="Times New Roman"/>
                <a:ea typeface="+mn-lt"/>
                <a:cs typeface="+mn-lt"/>
              </a:rPr>
              <a:t>Como a cada hora aumentada o custo diminui 1,34225€, o custo diminuiria no total:</a:t>
            </a:r>
          </a:p>
          <a:p>
            <a:pPr lvl="1" indent="0" algn="just">
              <a:buNone/>
            </a:pPr>
            <a:r>
              <a:rPr lang="pt-PT">
                <a:latin typeface="Times New Roman"/>
                <a:ea typeface="+mn-lt"/>
                <a:cs typeface="+mn-lt"/>
              </a:rPr>
              <a:t>2158 * 1,34225 </a:t>
            </a:r>
            <a:r>
              <a:rPr lang="pt-PT">
                <a:ea typeface="+mn-lt"/>
                <a:cs typeface="+mn-lt"/>
              </a:rPr>
              <a:t>≈</a:t>
            </a:r>
            <a:r>
              <a:rPr lang="pt-PT">
                <a:latin typeface="Times New Roman"/>
                <a:ea typeface="+mn-lt"/>
                <a:cs typeface="+mn-lt"/>
              </a:rPr>
              <a:t> 2 896,5755€</a:t>
            </a:r>
            <a:endParaRPr lang="pt-PT">
              <a:latin typeface="Times New Roman"/>
              <a:cs typeface="Times New Roman"/>
            </a:endParaRPr>
          </a:p>
          <a:p>
            <a:pPr algn="just"/>
            <a:r>
              <a:rPr lang="pt-PT">
                <a:latin typeface="Times New Roman"/>
                <a:ea typeface="+mn-lt"/>
                <a:cs typeface="+mn-lt"/>
              </a:rPr>
              <a:t>Podemos assim concluir que, caso a </a:t>
            </a:r>
            <a:r>
              <a:rPr lang="pt-PT" err="1">
                <a:latin typeface="Times New Roman"/>
                <a:ea typeface="+mn-lt"/>
                <a:cs typeface="+mn-lt"/>
              </a:rPr>
              <a:t>Beirafio</a:t>
            </a:r>
            <a:r>
              <a:rPr lang="pt-PT">
                <a:latin typeface="Times New Roman"/>
                <a:ea typeface="+mn-lt"/>
                <a:cs typeface="+mn-lt"/>
              </a:rPr>
              <a:t> quisesse alugar um tear Beta durante as 13 semanas, teria de alugar o tear a um preço inferior a</a:t>
            </a:r>
            <a:r>
              <a:rPr lang="pt-PT">
                <a:latin typeface="Century Gothic"/>
                <a:ea typeface="+mn-lt"/>
                <a:cs typeface="+mn-lt"/>
              </a:rPr>
              <a:t> </a:t>
            </a:r>
            <a:r>
              <a:rPr lang="pt-PT">
                <a:latin typeface="Times New Roman"/>
                <a:ea typeface="+mn-lt"/>
                <a:cs typeface="+mn-lt"/>
              </a:rPr>
              <a:t>2 896, 57 €, aproximadamente.</a:t>
            </a:r>
          </a:p>
        </p:txBody>
      </p:sp>
      <p:sp>
        <p:nvSpPr>
          <p:cNvPr id="4" name="CaixaDeTexto 3">
            <a:extLst>
              <a:ext uri="{FF2B5EF4-FFF2-40B4-BE49-F238E27FC236}">
                <a16:creationId xmlns:a16="http://schemas.microsoft.com/office/drawing/2014/main" id="{D8DFB8A1-93E9-C9D6-4D16-8A1034252F39}"/>
              </a:ext>
            </a:extLst>
          </p:cNvPr>
          <p:cNvSpPr txBox="1"/>
          <p:nvPr/>
        </p:nvSpPr>
        <p:spPr>
          <a:xfrm>
            <a:off x="413658" y="707572"/>
            <a:ext cx="1426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5.  c)</a:t>
            </a:r>
            <a:endParaRPr lang="pt-PT" sz="2400"/>
          </a:p>
        </p:txBody>
      </p:sp>
      <p:pic>
        <p:nvPicPr>
          <p:cNvPr id="5" name="Imagem 5">
            <a:extLst>
              <a:ext uri="{FF2B5EF4-FFF2-40B4-BE49-F238E27FC236}">
                <a16:creationId xmlns:a16="http://schemas.microsoft.com/office/drawing/2014/main" id="{78647A58-7A6A-80BD-0701-F652A6C491B0}"/>
              </a:ext>
            </a:extLst>
          </p:cNvPr>
          <p:cNvPicPr>
            <a:picLocks noChangeAspect="1"/>
          </p:cNvPicPr>
          <p:nvPr/>
        </p:nvPicPr>
        <p:blipFill>
          <a:blip r:embed="rId2"/>
          <a:stretch>
            <a:fillRect/>
          </a:stretch>
        </p:blipFill>
        <p:spPr>
          <a:xfrm>
            <a:off x="2590800" y="5580272"/>
            <a:ext cx="8915400" cy="236799"/>
          </a:xfrm>
          <a:prstGeom prst="rect">
            <a:avLst/>
          </a:prstGeom>
        </p:spPr>
      </p:pic>
    </p:spTree>
    <p:extLst>
      <p:ext uri="{BB962C8B-B14F-4D97-AF65-F5344CB8AC3E}">
        <p14:creationId xmlns:p14="http://schemas.microsoft.com/office/powerpoint/2010/main" val="268041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23079-A5E1-F642-5ECA-1984DB637221}"/>
              </a:ext>
            </a:extLst>
          </p:cNvPr>
          <p:cNvSpPr>
            <a:spLocks noGrp="1"/>
          </p:cNvSpPr>
          <p:nvPr>
            <p:ph type="title"/>
          </p:nvPr>
        </p:nvSpPr>
        <p:spPr>
          <a:xfrm>
            <a:off x="2592925" y="700310"/>
            <a:ext cx="8911687" cy="714833"/>
          </a:xfrm>
        </p:spPr>
        <p:txBody>
          <a:bodyPr/>
          <a:lstStyle/>
          <a:p>
            <a:r>
              <a:rPr lang="pt-PT">
                <a:latin typeface="Times New Roman"/>
                <a:cs typeface="Times New Roman"/>
              </a:rPr>
              <a:t>Análise do relatório de sensibilidade e resposta</a:t>
            </a:r>
            <a:endParaRPr lang="pt-PT"/>
          </a:p>
        </p:txBody>
      </p:sp>
      <p:sp>
        <p:nvSpPr>
          <p:cNvPr id="3" name="Marcador de Posição de Conteúdo 2">
            <a:extLst>
              <a:ext uri="{FF2B5EF4-FFF2-40B4-BE49-F238E27FC236}">
                <a16:creationId xmlns:a16="http://schemas.microsoft.com/office/drawing/2014/main" id="{E39F620F-A4E4-3B12-8B38-B764651515C4}"/>
              </a:ext>
            </a:extLst>
          </p:cNvPr>
          <p:cNvSpPr>
            <a:spLocks noGrp="1"/>
          </p:cNvSpPr>
          <p:nvPr>
            <p:ph idx="1"/>
          </p:nvPr>
        </p:nvSpPr>
        <p:spPr>
          <a:xfrm>
            <a:off x="2589212" y="2231571"/>
            <a:ext cx="8915400" cy="3777622"/>
          </a:xfrm>
        </p:spPr>
        <p:txBody>
          <a:bodyPr vert="horz" lIns="91440" tIns="45720" rIns="91440" bIns="45720" rtlCol="0" anchor="t">
            <a:normAutofit/>
          </a:bodyPr>
          <a:lstStyle/>
          <a:p>
            <a:pPr algn="just"/>
            <a:r>
              <a:rPr lang="pt-PT">
                <a:latin typeface="Times New Roman"/>
                <a:ea typeface="+mn-lt"/>
                <a:cs typeface="+mn-lt"/>
              </a:rPr>
              <a:t>Caso o custo total da encomenda dos tapetes 1 seja eliminada, contribuirá para uma diminuição dos custos de: </a:t>
            </a:r>
          </a:p>
          <a:p>
            <a:pPr lvl="1" indent="0" algn="just">
              <a:buNone/>
            </a:pPr>
            <a:r>
              <a:rPr lang="pt-PT">
                <a:latin typeface="Times New Roman"/>
                <a:ea typeface="+mn-lt"/>
                <a:cs typeface="+mn-lt"/>
              </a:rPr>
              <a:t>14000 (Quantidade do tapete 1) * 3,023569845 (</a:t>
            </a:r>
            <a:r>
              <a:rPr lang="pt-PT" err="1">
                <a:latin typeface="Times New Roman"/>
                <a:ea typeface="+mn-lt"/>
                <a:cs typeface="+mn-lt"/>
              </a:rPr>
              <a:t>Shadow</a:t>
            </a:r>
            <a:r>
              <a:rPr lang="pt-PT">
                <a:latin typeface="Times New Roman"/>
                <a:ea typeface="+mn-lt"/>
                <a:cs typeface="+mn-lt"/>
              </a:rPr>
              <a:t> </a:t>
            </a:r>
            <a:r>
              <a:rPr lang="pt-PT" err="1">
                <a:latin typeface="Times New Roman"/>
                <a:ea typeface="+mn-lt"/>
                <a:cs typeface="+mn-lt"/>
              </a:rPr>
              <a:t>price</a:t>
            </a:r>
            <a:r>
              <a:rPr lang="pt-PT">
                <a:latin typeface="Times New Roman"/>
                <a:ea typeface="+mn-lt"/>
                <a:cs typeface="+mn-lt"/>
              </a:rPr>
              <a:t>) ≈ 42 329, 97783 €</a:t>
            </a:r>
          </a:p>
          <a:p>
            <a:pPr algn="just"/>
            <a:r>
              <a:rPr lang="pt-PT">
                <a:latin typeface="Times New Roman"/>
                <a:ea typeface="+mn-lt"/>
                <a:cs typeface="+mn-lt"/>
              </a:rPr>
              <a:t>Podemos assim concluir que, caso a encomenda dos tapetes 1 fosse eliminada, o custo diminuiria, aproximadamente, 42 329,98 €.</a:t>
            </a:r>
          </a:p>
        </p:txBody>
      </p:sp>
      <p:sp>
        <p:nvSpPr>
          <p:cNvPr id="4" name="CaixaDeTexto 3">
            <a:extLst>
              <a:ext uri="{FF2B5EF4-FFF2-40B4-BE49-F238E27FC236}">
                <a16:creationId xmlns:a16="http://schemas.microsoft.com/office/drawing/2014/main" id="{B9235836-0E32-37CD-BA6B-BBD3DF72E006}"/>
              </a:ext>
            </a:extLst>
          </p:cNvPr>
          <p:cNvSpPr txBox="1"/>
          <p:nvPr/>
        </p:nvSpPr>
        <p:spPr>
          <a:xfrm>
            <a:off x="402771" y="69668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5.  d)</a:t>
            </a:r>
            <a:endParaRPr lang="pt-PT" sz="2400"/>
          </a:p>
        </p:txBody>
      </p:sp>
      <p:pic>
        <p:nvPicPr>
          <p:cNvPr id="5" name="Imagem 5">
            <a:extLst>
              <a:ext uri="{FF2B5EF4-FFF2-40B4-BE49-F238E27FC236}">
                <a16:creationId xmlns:a16="http://schemas.microsoft.com/office/drawing/2014/main" id="{70F87EEE-767B-06E1-4D5E-C0D68E18E65B}"/>
              </a:ext>
            </a:extLst>
          </p:cNvPr>
          <p:cNvPicPr>
            <a:picLocks noChangeAspect="1"/>
          </p:cNvPicPr>
          <p:nvPr/>
        </p:nvPicPr>
        <p:blipFill>
          <a:blip r:embed="rId2"/>
          <a:stretch>
            <a:fillRect/>
          </a:stretch>
        </p:blipFill>
        <p:spPr>
          <a:xfrm>
            <a:off x="2590800" y="4718475"/>
            <a:ext cx="8915400" cy="229565"/>
          </a:xfrm>
          <a:prstGeom prst="rect">
            <a:avLst/>
          </a:prstGeom>
        </p:spPr>
      </p:pic>
    </p:spTree>
    <p:extLst>
      <p:ext uri="{BB962C8B-B14F-4D97-AF65-F5344CB8AC3E}">
        <p14:creationId xmlns:p14="http://schemas.microsoft.com/office/powerpoint/2010/main" val="72965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A56B8-4528-171D-BD6A-492BB68932DC}"/>
              </a:ext>
            </a:extLst>
          </p:cNvPr>
          <p:cNvSpPr>
            <a:spLocks noGrp="1"/>
          </p:cNvSpPr>
          <p:nvPr>
            <p:ph type="title"/>
          </p:nvPr>
        </p:nvSpPr>
        <p:spPr>
          <a:xfrm>
            <a:off x="2603811" y="732967"/>
            <a:ext cx="8911687" cy="671290"/>
          </a:xfrm>
        </p:spPr>
        <p:txBody>
          <a:bodyPr/>
          <a:lstStyle/>
          <a:p>
            <a:r>
              <a:rPr lang="pt-PT">
                <a:latin typeface="Times New Roman"/>
                <a:cs typeface="Times New Roman"/>
              </a:rPr>
              <a:t>Análise do relatório de sensibilidade e resposta</a:t>
            </a:r>
            <a:endParaRPr lang="pt-PT"/>
          </a:p>
        </p:txBody>
      </p:sp>
      <p:sp>
        <p:nvSpPr>
          <p:cNvPr id="3" name="Marcador de Posição de Conteúdo 2">
            <a:extLst>
              <a:ext uri="{FF2B5EF4-FFF2-40B4-BE49-F238E27FC236}">
                <a16:creationId xmlns:a16="http://schemas.microsoft.com/office/drawing/2014/main" id="{FCAE6CC4-8B35-B498-5B3A-38417730524F}"/>
              </a:ext>
            </a:extLst>
          </p:cNvPr>
          <p:cNvSpPr>
            <a:spLocks noGrp="1"/>
          </p:cNvSpPr>
          <p:nvPr>
            <p:ph idx="1"/>
          </p:nvPr>
        </p:nvSpPr>
        <p:spPr>
          <a:xfrm>
            <a:off x="2600098" y="1752600"/>
            <a:ext cx="8915400" cy="3777622"/>
          </a:xfrm>
        </p:spPr>
        <p:txBody>
          <a:bodyPr vert="horz" lIns="91440" tIns="45720" rIns="91440" bIns="45720" rtlCol="0" anchor="t">
            <a:normAutofit/>
          </a:bodyPr>
          <a:lstStyle/>
          <a:p>
            <a:pPr algn="just"/>
            <a:r>
              <a:rPr lang="pt-PT">
                <a:latin typeface="Times New Roman"/>
                <a:ea typeface="+mn-lt"/>
                <a:cs typeface="+mn-lt"/>
              </a:rPr>
              <a:t>Para termos uma melhor perceção de qual tapete a </a:t>
            </a:r>
            <a:r>
              <a:rPr lang="pt-PT" err="1">
                <a:latin typeface="Times New Roman"/>
                <a:ea typeface="+mn-lt"/>
                <a:cs typeface="+mn-lt"/>
              </a:rPr>
              <a:t>Beirafio</a:t>
            </a:r>
            <a:r>
              <a:rPr lang="pt-PT">
                <a:latin typeface="Times New Roman"/>
                <a:ea typeface="+mn-lt"/>
                <a:cs typeface="+mn-lt"/>
              </a:rPr>
              <a:t> deverá incentivar a venda, tendo em conta que os tapetes terão o mesmo preço de venda, será necessário visionar o custo de cada um deles, pois, o que tiver o menor custo será o mais rentável para a empresa.</a:t>
            </a:r>
          </a:p>
          <a:p>
            <a:pPr algn="just"/>
            <a:r>
              <a:rPr lang="pt-PT">
                <a:latin typeface="Times New Roman"/>
                <a:ea typeface="+mn-lt"/>
                <a:cs typeface="+mn-lt"/>
              </a:rPr>
              <a:t>Para então pudermos retirar esta conclusão, basta ir ver o “</a:t>
            </a:r>
            <a:r>
              <a:rPr lang="pt-PT" err="1">
                <a:latin typeface="Times New Roman"/>
                <a:ea typeface="+mn-lt"/>
                <a:cs typeface="+mn-lt"/>
              </a:rPr>
              <a:t>Shadow</a:t>
            </a:r>
            <a:r>
              <a:rPr lang="pt-PT">
                <a:latin typeface="Times New Roman"/>
                <a:ea typeface="+mn-lt"/>
                <a:cs typeface="+mn-lt"/>
              </a:rPr>
              <a:t> Price” na tabela das restrições, onde é possível verificar que a encomenda 4 é a encomenda com menor o menor custo destes 3. Este valor significa que, ao produzir mais um metro deste tipo de tapete, irá acrescer um custo de, aproximadamente, 1,20 €, enquanto que se for do tapete 3 aumentará, aproximadamente, 1,59€ e do tapete 4 aumentará 1,7€.</a:t>
            </a:r>
          </a:p>
        </p:txBody>
      </p:sp>
      <p:sp>
        <p:nvSpPr>
          <p:cNvPr id="4" name="CaixaDeTexto 3">
            <a:extLst>
              <a:ext uri="{FF2B5EF4-FFF2-40B4-BE49-F238E27FC236}">
                <a16:creationId xmlns:a16="http://schemas.microsoft.com/office/drawing/2014/main" id="{AF14F8FB-A9D8-CFCF-C804-AF95AD4A8D04}"/>
              </a:ext>
            </a:extLst>
          </p:cNvPr>
          <p:cNvSpPr txBox="1"/>
          <p:nvPr/>
        </p:nvSpPr>
        <p:spPr>
          <a:xfrm>
            <a:off x="478972" y="7293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5.  e)</a:t>
            </a:r>
            <a:endParaRPr lang="pt-PT" sz="2400"/>
          </a:p>
        </p:txBody>
      </p:sp>
      <p:grpSp>
        <p:nvGrpSpPr>
          <p:cNvPr id="8" name="Agrupar 7">
            <a:extLst>
              <a:ext uri="{FF2B5EF4-FFF2-40B4-BE49-F238E27FC236}">
                <a16:creationId xmlns:a16="http://schemas.microsoft.com/office/drawing/2014/main" id="{A7CAA9D2-A5EE-5CE6-EAD2-A734D2F4AFE8}"/>
              </a:ext>
            </a:extLst>
          </p:cNvPr>
          <p:cNvGrpSpPr/>
          <p:nvPr/>
        </p:nvGrpSpPr>
        <p:grpSpPr>
          <a:xfrm>
            <a:off x="2601685" y="4821312"/>
            <a:ext cx="8937170" cy="831260"/>
            <a:chOff x="2579914" y="5278512"/>
            <a:chExt cx="8937170" cy="831260"/>
          </a:xfrm>
        </p:grpSpPr>
        <p:pic>
          <p:nvPicPr>
            <p:cNvPr id="5" name="Imagem 5">
              <a:extLst>
                <a:ext uri="{FF2B5EF4-FFF2-40B4-BE49-F238E27FC236}">
                  <a16:creationId xmlns:a16="http://schemas.microsoft.com/office/drawing/2014/main" id="{1B4F8FE1-0714-827C-A35B-1DD6F1010477}"/>
                </a:ext>
              </a:extLst>
            </p:cNvPr>
            <p:cNvPicPr>
              <a:picLocks noChangeAspect="1"/>
            </p:cNvPicPr>
            <p:nvPr/>
          </p:nvPicPr>
          <p:blipFill>
            <a:blip r:embed="rId2"/>
            <a:stretch>
              <a:fillRect/>
            </a:stretch>
          </p:blipFill>
          <p:spPr>
            <a:xfrm>
              <a:off x="2590799" y="5278512"/>
              <a:ext cx="8923866" cy="253698"/>
            </a:xfrm>
            <a:prstGeom prst="rect">
              <a:avLst/>
            </a:prstGeom>
          </p:spPr>
        </p:pic>
        <p:pic>
          <p:nvPicPr>
            <p:cNvPr id="6" name="Imagem 6">
              <a:extLst>
                <a:ext uri="{FF2B5EF4-FFF2-40B4-BE49-F238E27FC236}">
                  <a16:creationId xmlns:a16="http://schemas.microsoft.com/office/drawing/2014/main" id="{E9FCC8E2-9AFD-CE5C-0206-275B952218D0}"/>
                </a:ext>
              </a:extLst>
            </p:cNvPr>
            <p:cNvPicPr>
              <a:picLocks noChangeAspect="1"/>
            </p:cNvPicPr>
            <p:nvPr/>
          </p:nvPicPr>
          <p:blipFill>
            <a:blip r:embed="rId3"/>
            <a:stretch>
              <a:fillRect/>
            </a:stretch>
          </p:blipFill>
          <p:spPr>
            <a:xfrm>
              <a:off x="2579914" y="5525844"/>
              <a:ext cx="8926284" cy="258569"/>
            </a:xfrm>
            <a:prstGeom prst="rect">
              <a:avLst/>
            </a:prstGeom>
          </p:spPr>
        </p:pic>
        <p:pic>
          <p:nvPicPr>
            <p:cNvPr id="7" name="Imagem 7">
              <a:extLst>
                <a:ext uri="{FF2B5EF4-FFF2-40B4-BE49-F238E27FC236}">
                  <a16:creationId xmlns:a16="http://schemas.microsoft.com/office/drawing/2014/main" id="{A0E46BF1-BDD1-FDF6-C01C-ECF5A0853C5F}"/>
                </a:ext>
              </a:extLst>
            </p:cNvPr>
            <p:cNvPicPr>
              <a:picLocks noChangeAspect="1"/>
            </p:cNvPicPr>
            <p:nvPr/>
          </p:nvPicPr>
          <p:blipFill>
            <a:blip r:embed="rId4"/>
            <a:stretch>
              <a:fillRect/>
            </a:stretch>
          </p:blipFill>
          <p:spPr>
            <a:xfrm>
              <a:off x="2579915" y="5777428"/>
              <a:ext cx="8937169" cy="332344"/>
            </a:xfrm>
            <a:prstGeom prst="rect">
              <a:avLst/>
            </a:prstGeom>
          </p:spPr>
        </p:pic>
      </p:grpSp>
    </p:spTree>
    <p:extLst>
      <p:ext uri="{BB962C8B-B14F-4D97-AF65-F5344CB8AC3E}">
        <p14:creationId xmlns:p14="http://schemas.microsoft.com/office/powerpoint/2010/main" val="7724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1B5EF-EB3E-9DBF-3E8C-E7DBA5264962}"/>
              </a:ext>
            </a:extLst>
          </p:cNvPr>
          <p:cNvSpPr>
            <a:spLocks noGrp="1"/>
          </p:cNvSpPr>
          <p:nvPr>
            <p:ph type="title"/>
          </p:nvPr>
        </p:nvSpPr>
        <p:spPr>
          <a:xfrm>
            <a:off x="1687669" y="624110"/>
            <a:ext cx="8901970" cy="750384"/>
          </a:xfrm>
        </p:spPr>
        <p:txBody>
          <a:bodyPr vert="horz" lIns="91440" tIns="45720" rIns="91440" bIns="45720" rtlCol="0" anchor="t">
            <a:normAutofit/>
          </a:bodyPr>
          <a:lstStyle/>
          <a:p>
            <a:pPr>
              <a:lnSpc>
                <a:spcPct val="90000"/>
              </a:lnSpc>
            </a:pPr>
            <a:r>
              <a:rPr lang="en-US" sz="2700"/>
              <a:t>Análise do relatório de sensibilidade e resposta</a:t>
            </a:r>
          </a:p>
        </p:txBody>
      </p:sp>
      <p:pic>
        <p:nvPicPr>
          <p:cNvPr id="5" name="Imagem 5" descr="Uma imagem com mesa&#10;&#10;Descrição gerada automaticamente">
            <a:extLst>
              <a:ext uri="{FF2B5EF4-FFF2-40B4-BE49-F238E27FC236}">
                <a16:creationId xmlns:a16="http://schemas.microsoft.com/office/drawing/2014/main" id="{F081A431-2BB4-C6DB-DB5C-45B5BDE04499}"/>
              </a:ext>
            </a:extLst>
          </p:cNvPr>
          <p:cNvPicPr>
            <a:picLocks noChangeAspect="1"/>
          </p:cNvPicPr>
          <p:nvPr/>
        </p:nvPicPr>
        <p:blipFill>
          <a:blip r:embed="rId2"/>
          <a:stretch>
            <a:fillRect/>
          </a:stretch>
        </p:blipFill>
        <p:spPr>
          <a:xfrm>
            <a:off x="6265536" y="1768429"/>
            <a:ext cx="5673475" cy="3647355"/>
          </a:xfrm>
          <a:prstGeom prst="rect">
            <a:avLst/>
          </a:prstGeom>
        </p:spPr>
      </p:pic>
      <p:sp>
        <p:nvSpPr>
          <p:cNvPr id="7" name="CaixaDeTexto 6">
            <a:extLst>
              <a:ext uri="{FF2B5EF4-FFF2-40B4-BE49-F238E27FC236}">
                <a16:creationId xmlns:a16="http://schemas.microsoft.com/office/drawing/2014/main" id="{67C7420F-7DE6-8595-E6FB-7FEA8BF2F8D7}"/>
              </a:ext>
            </a:extLst>
          </p:cNvPr>
          <p:cNvSpPr txBox="1"/>
          <p:nvPr/>
        </p:nvSpPr>
        <p:spPr>
          <a:xfrm>
            <a:off x="613046" y="740228"/>
            <a:ext cx="7451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dirty="0">
                <a:solidFill>
                  <a:srgbClr val="FFFFFF"/>
                </a:solidFill>
                <a:latin typeface="Times New Roman"/>
                <a:ea typeface="+mn-lt"/>
                <a:cs typeface="Times New Roman"/>
              </a:rPr>
              <a:t>5. f)</a:t>
            </a:r>
            <a:endParaRPr lang="pt-PT" sz="2400" dirty="0">
              <a:solidFill>
                <a:srgbClr val="FFFFFF"/>
              </a:solidFill>
              <a:latin typeface="Times New Roman"/>
              <a:cs typeface="Times New Roman"/>
            </a:endParaRPr>
          </a:p>
        </p:txBody>
      </p:sp>
      <p:sp>
        <p:nvSpPr>
          <p:cNvPr id="10" name="Retângulo: Cantos Arredondados 9">
            <a:extLst>
              <a:ext uri="{FF2B5EF4-FFF2-40B4-BE49-F238E27FC236}">
                <a16:creationId xmlns:a16="http://schemas.microsoft.com/office/drawing/2014/main" id="{939BACA5-E204-889B-2507-A467659C4DB4}"/>
              </a:ext>
            </a:extLst>
          </p:cNvPr>
          <p:cNvSpPr/>
          <p:nvPr/>
        </p:nvSpPr>
        <p:spPr>
          <a:xfrm>
            <a:off x="10519455" y="4003872"/>
            <a:ext cx="1292504" cy="144686"/>
          </a:xfrm>
          <a:prstGeom prst="round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7" name="Marcador de Posição de Conteúdo 2">
            <a:extLst>
              <a:ext uri="{FF2B5EF4-FFF2-40B4-BE49-F238E27FC236}">
                <a16:creationId xmlns:a16="http://schemas.microsoft.com/office/drawing/2014/main" id="{79771AA7-18DC-05A9-5218-FE039B87AB5E}"/>
              </a:ext>
            </a:extLst>
          </p:cNvPr>
          <p:cNvSpPr>
            <a:spLocks noGrp="1"/>
          </p:cNvSpPr>
          <p:nvPr/>
        </p:nvSpPr>
        <p:spPr>
          <a:xfrm>
            <a:off x="1354579" y="1767068"/>
            <a:ext cx="4738868" cy="377762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spcBef>
                <a:spcPts val="0"/>
              </a:spcBef>
            </a:pPr>
            <a:r>
              <a:rPr lang="pt-PT" dirty="0">
                <a:latin typeface="Times New Roman"/>
                <a:cs typeface="Times New Roman"/>
              </a:rPr>
              <a:t>O responsável pela produção, conhecendo a possibilidade de os preços estimados não serem reais, terá de ter cuidado com os preços de produção mais sensíveis, isto é, aqueles que possuem o valor do "</a:t>
            </a:r>
            <a:r>
              <a:rPr lang="pt-PT" dirty="0" err="1">
                <a:latin typeface="Times New Roman"/>
                <a:cs typeface="Times New Roman"/>
              </a:rPr>
              <a:t>Allowable</a:t>
            </a:r>
            <a:r>
              <a:rPr lang="pt-PT" dirty="0">
                <a:latin typeface="Times New Roman"/>
                <a:cs typeface="Times New Roman"/>
              </a:rPr>
              <a:t> </a:t>
            </a:r>
            <a:r>
              <a:rPr lang="pt-PT" dirty="0" err="1">
                <a:latin typeface="Times New Roman"/>
                <a:cs typeface="Times New Roman"/>
              </a:rPr>
              <a:t>increase</a:t>
            </a:r>
            <a:r>
              <a:rPr lang="pt-PT" dirty="0">
                <a:latin typeface="Times New Roman"/>
                <a:cs typeface="Times New Roman"/>
              </a:rPr>
              <a:t>" e do "</a:t>
            </a:r>
            <a:r>
              <a:rPr lang="pt-PT" dirty="0" err="1">
                <a:latin typeface="Times New Roman"/>
                <a:cs typeface="Times New Roman"/>
              </a:rPr>
              <a:t>Allowable</a:t>
            </a:r>
            <a:r>
              <a:rPr lang="pt-PT" dirty="0">
                <a:latin typeface="Times New Roman"/>
                <a:cs typeface="Times New Roman"/>
              </a:rPr>
              <a:t> </a:t>
            </a:r>
            <a:r>
              <a:rPr lang="pt-PT" dirty="0" err="1">
                <a:latin typeface="Times New Roman"/>
                <a:cs typeface="Times New Roman"/>
              </a:rPr>
              <a:t>decrease</a:t>
            </a:r>
            <a:r>
              <a:rPr lang="pt-PT" dirty="0">
                <a:latin typeface="Times New Roman"/>
                <a:cs typeface="Times New Roman"/>
              </a:rPr>
              <a:t>" mais baixos.</a:t>
            </a:r>
            <a:endParaRPr lang="pt-PT"/>
          </a:p>
          <a:p>
            <a:pPr algn="just">
              <a:spcBef>
                <a:spcPts val="0"/>
              </a:spcBef>
            </a:pPr>
            <a:r>
              <a:rPr lang="pt-PT" dirty="0">
                <a:latin typeface="Times New Roman"/>
                <a:ea typeface="+mn-lt"/>
                <a:cs typeface="Times New Roman"/>
              </a:rPr>
              <a:t>No custo unitário dos tapete 6, caso o preço do tear Alfa diminua ≈ 0,03184 e o preço do tear Beta aumente ≈ 0,0748, a solução ótima irá alterar-se, sendo necessário rotinizar o problema. Podemos assim dizer que fica necessário estimar os custos com mais rigor</a:t>
            </a:r>
          </a:p>
        </p:txBody>
      </p:sp>
      <p:sp>
        <p:nvSpPr>
          <p:cNvPr id="8" name="Retângulo: Cantos Arredondados 7">
            <a:extLst>
              <a:ext uri="{FF2B5EF4-FFF2-40B4-BE49-F238E27FC236}">
                <a16:creationId xmlns:a16="http://schemas.microsoft.com/office/drawing/2014/main" id="{FD814BDD-6B92-E961-6787-B18098A8F39C}"/>
              </a:ext>
            </a:extLst>
          </p:cNvPr>
          <p:cNvSpPr/>
          <p:nvPr/>
        </p:nvSpPr>
        <p:spPr>
          <a:xfrm>
            <a:off x="6381505" y="4148553"/>
            <a:ext cx="2218479" cy="16397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1" name="Retângulo: Cantos Arredondados 10">
            <a:extLst>
              <a:ext uri="{FF2B5EF4-FFF2-40B4-BE49-F238E27FC236}">
                <a16:creationId xmlns:a16="http://schemas.microsoft.com/office/drawing/2014/main" id="{3AB5B59C-D1C2-8DA1-BD91-48148858D91C}"/>
              </a:ext>
            </a:extLst>
          </p:cNvPr>
          <p:cNvSpPr/>
          <p:nvPr/>
        </p:nvSpPr>
        <p:spPr>
          <a:xfrm>
            <a:off x="10519454" y="4138909"/>
            <a:ext cx="1292503" cy="163977"/>
          </a:xfrm>
          <a:prstGeom prst="round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2" name="Retângulo: Cantos Arredondados 11">
            <a:extLst>
              <a:ext uri="{FF2B5EF4-FFF2-40B4-BE49-F238E27FC236}">
                <a16:creationId xmlns:a16="http://schemas.microsoft.com/office/drawing/2014/main" id="{FE608857-D5BF-D994-E3D7-57AA6DF37678}"/>
              </a:ext>
            </a:extLst>
          </p:cNvPr>
          <p:cNvSpPr/>
          <p:nvPr/>
        </p:nvSpPr>
        <p:spPr>
          <a:xfrm>
            <a:off x="6381504" y="4003871"/>
            <a:ext cx="2218479" cy="144686"/>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Tree>
    <p:extLst>
      <p:ext uri="{BB962C8B-B14F-4D97-AF65-F5344CB8AC3E}">
        <p14:creationId xmlns:p14="http://schemas.microsoft.com/office/powerpoint/2010/main" val="158565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B167A-9B8E-DFD7-C791-91AE707B227A}"/>
              </a:ext>
            </a:extLst>
          </p:cNvPr>
          <p:cNvSpPr>
            <a:spLocks noGrp="1"/>
          </p:cNvSpPr>
          <p:nvPr>
            <p:ph type="title"/>
          </p:nvPr>
        </p:nvSpPr>
        <p:spPr>
          <a:xfrm>
            <a:off x="2592925" y="730211"/>
            <a:ext cx="8911687" cy="1280890"/>
          </a:xfrm>
        </p:spPr>
        <p:txBody>
          <a:bodyPr/>
          <a:lstStyle/>
          <a:p>
            <a:r>
              <a:rPr lang="pt-PT"/>
              <a:t>Renegociação dos custos de aquisição dos Tapetes</a:t>
            </a:r>
          </a:p>
        </p:txBody>
      </p:sp>
      <p:sp>
        <p:nvSpPr>
          <p:cNvPr id="3" name="Marcador de Posição de Conteúdo 2">
            <a:extLst>
              <a:ext uri="{FF2B5EF4-FFF2-40B4-BE49-F238E27FC236}">
                <a16:creationId xmlns:a16="http://schemas.microsoft.com/office/drawing/2014/main" id="{6942E391-CE96-C130-1CEC-E1BDBBD1F395}"/>
              </a:ext>
            </a:extLst>
          </p:cNvPr>
          <p:cNvSpPr>
            <a:spLocks noGrp="1"/>
          </p:cNvSpPr>
          <p:nvPr>
            <p:ph idx="1"/>
          </p:nvPr>
        </p:nvSpPr>
        <p:spPr>
          <a:xfrm>
            <a:off x="2589212" y="2519423"/>
            <a:ext cx="8915400" cy="3777622"/>
          </a:xfrm>
        </p:spPr>
        <p:txBody>
          <a:bodyPr vert="horz" lIns="91440" tIns="45720" rIns="91440" bIns="45720" rtlCol="0" anchor="t">
            <a:normAutofit/>
          </a:bodyPr>
          <a:lstStyle/>
          <a:p>
            <a:r>
              <a:rPr lang="pt-PT" sz="2000">
                <a:latin typeface="Times New Roman"/>
                <a:ea typeface="+mn-lt"/>
                <a:cs typeface="+mn-lt"/>
              </a:rPr>
              <a:t>De forma a descobrir quais são os melhores tapetes para se renegociarem os preços, sabendo que estes poderão ter uma redução do preço de até 0,50€ por metro, em múltiplos de 0,05€, será necessário verificar o impacto que a mudança dos preços terão no custo final. </a:t>
            </a:r>
          </a:p>
          <a:p>
            <a:r>
              <a:rPr lang="pt-PT" sz="2000">
                <a:latin typeface="Times New Roman"/>
                <a:ea typeface="+mn-lt"/>
                <a:cs typeface="+mn-lt"/>
              </a:rPr>
              <a:t>Os valores que serão usados para retirar conclusões, serão apresentados nos próximos diapositivos, estando exibidos em gráfico e em tabelas.</a:t>
            </a:r>
          </a:p>
        </p:txBody>
      </p:sp>
      <p:sp>
        <p:nvSpPr>
          <p:cNvPr id="5" name="CaixaDeTexto 4">
            <a:extLst>
              <a:ext uri="{FF2B5EF4-FFF2-40B4-BE49-F238E27FC236}">
                <a16:creationId xmlns:a16="http://schemas.microsoft.com/office/drawing/2014/main" id="{38BCC593-4041-23B1-1BD4-169772E5EB0B}"/>
              </a:ext>
            </a:extLst>
          </p:cNvPr>
          <p:cNvSpPr txBox="1"/>
          <p:nvPr/>
        </p:nvSpPr>
        <p:spPr>
          <a:xfrm>
            <a:off x="489858" y="729342"/>
            <a:ext cx="4186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6.</a:t>
            </a:r>
            <a:endParaRPr lang="pt-PT" sz="2400">
              <a:solidFill>
                <a:srgbClr val="FFFFFF"/>
              </a:solidFill>
              <a:latin typeface="Times New Roman"/>
              <a:cs typeface="Times New Roman"/>
            </a:endParaRPr>
          </a:p>
        </p:txBody>
      </p:sp>
    </p:spTree>
    <p:extLst>
      <p:ext uri="{BB962C8B-B14F-4D97-AF65-F5344CB8AC3E}">
        <p14:creationId xmlns:p14="http://schemas.microsoft.com/office/powerpoint/2010/main" val="267288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433008E-0067-DCF2-8385-D9C50848C1FE}"/>
              </a:ext>
            </a:extLst>
          </p:cNvPr>
          <p:cNvSpPr>
            <a:spLocks noGrp="1"/>
          </p:cNvSpPr>
          <p:nvPr>
            <p:ph idx="1"/>
          </p:nvPr>
        </p:nvSpPr>
        <p:spPr>
          <a:xfrm>
            <a:off x="649225" y="620486"/>
            <a:ext cx="3650278" cy="5294138"/>
          </a:xfrm>
        </p:spPr>
        <p:txBody>
          <a:bodyPr vert="horz" lIns="91440" tIns="45720" rIns="91440" bIns="45720" rtlCol="0" anchor="t">
            <a:normAutofit/>
          </a:bodyPr>
          <a:lstStyle/>
          <a:p>
            <a:pPr algn="just"/>
            <a:r>
              <a:rPr lang="pt-PT">
                <a:latin typeface="Times New Roman"/>
                <a:cs typeface="Times New Roman"/>
              </a:rPr>
              <a:t>Antes de prosseguirmos à analise dos resultados obtidos, é necessário referir que cada custo de aquisição possui um "</a:t>
            </a:r>
            <a:r>
              <a:rPr lang="pt-PT" err="1">
                <a:latin typeface="Times New Roman"/>
                <a:cs typeface="Times New Roman"/>
              </a:rPr>
              <a:t>Reduced</a:t>
            </a:r>
            <a:r>
              <a:rPr lang="pt-PT">
                <a:latin typeface="Times New Roman"/>
                <a:cs typeface="Times New Roman"/>
              </a:rPr>
              <a:t> </a:t>
            </a:r>
            <a:r>
              <a:rPr lang="pt-PT" err="1">
                <a:latin typeface="Times New Roman"/>
                <a:cs typeface="Times New Roman"/>
              </a:rPr>
              <a:t>Cost</a:t>
            </a:r>
            <a:r>
              <a:rPr lang="pt-PT">
                <a:latin typeface="Times New Roman"/>
                <a:cs typeface="Times New Roman"/>
              </a:rPr>
              <a:t>" .</a:t>
            </a:r>
          </a:p>
          <a:p>
            <a:pPr algn="just"/>
            <a:r>
              <a:rPr lang="pt">
                <a:latin typeface="Times New Roman"/>
                <a:cs typeface="Times New Roman"/>
              </a:rPr>
              <a:t>Os custos reduzidos dizem-nos o quanto o coeficiente objetivo, neste caso, o respetivo custo de aquisição de cada tapete, tem de aumentar, ou diminuir, para que a solução ótima se altere.</a:t>
            </a:r>
          </a:p>
          <a:p>
            <a:pPr algn="just"/>
            <a:r>
              <a:rPr lang="pt">
                <a:latin typeface="Times New Roman"/>
                <a:cs typeface="Times New Roman"/>
              </a:rPr>
              <a:t>Logo à partida, podemos perceber que a diminuição do custo de aquisição do tapete 1, 2 e 3, mesmo sendo esta alteração muito pequena, alterará de imediato a solução ótima.</a:t>
            </a:r>
          </a:p>
        </p:txBody>
      </p:sp>
      <p:pic>
        <p:nvPicPr>
          <p:cNvPr id="4" name="Imagem 4" descr="&#10;">
            <a:extLst>
              <a:ext uri="{FF2B5EF4-FFF2-40B4-BE49-F238E27FC236}">
                <a16:creationId xmlns:a16="http://schemas.microsoft.com/office/drawing/2014/main" id="{4A9AA121-99FA-9662-F153-72DAF33F9A51}"/>
              </a:ext>
            </a:extLst>
          </p:cNvPr>
          <p:cNvPicPr>
            <a:picLocks noChangeAspect="1"/>
          </p:cNvPicPr>
          <p:nvPr/>
        </p:nvPicPr>
        <p:blipFill>
          <a:blip r:embed="rId2"/>
          <a:stretch>
            <a:fillRect/>
          </a:stretch>
        </p:blipFill>
        <p:spPr>
          <a:xfrm>
            <a:off x="4619543" y="1032630"/>
            <a:ext cx="6953577" cy="4467673"/>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CD57D5EB-6285-4038-B3E9-39ABE0BAB739}"/>
              </a:ext>
            </a:extLst>
          </p:cNvPr>
          <p:cNvSpPr txBox="1"/>
          <p:nvPr/>
        </p:nvSpPr>
        <p:spPr>
          <a:xfrm>
            <a:off x="97972" y="6106885"/>
            <a:ext cx="7016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6.0.</a:t>
            </a:r>
            <a:endParaRPr lang="pt-PT" sz="2400">
              <a:solidFill>
                <a:srgbClr val="FFFFFF"/>
              </a:solidFill>
              <a:latin typeface="Times New Roman"/>
              <a:cs typeface="Times New Roman"/>
            </a:endParaRPr>
          </a:p>
        </p:txBody>
      </p:sp>
    </p:spTree>
    <p:extLst>
      <p:ext uri="{BB962C8B-B14F-4D97-AF65-F5344CB8AC3E}">
        <p14:creationId xmlns:p14="http://schemas.microsoft.com/office/powerpoint/2010/main" val="86606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BC2E57-E18C-B12D-0772-C309AEA5CA9A}"/>
              </a:ext>
            </a:extLst>
          </p:cNvPr>
          <p:cNvSpPr>
            <a:spLocks noGrp="1"/>
          </p:cNvSpPr>
          <p:nvPr>
            <p:ph type="title"/>
          </p:nvPr>
        </p:nvSpPr>
        <p:spPr>
          <a:xfrm>
            <a:off x="4724615" y="233929"/>
            <a:ext cx="3413870" cy="618601"/>
          </a:xfrm>
        </p:spPr>
        <p:txBody>
          <a:bodyPr vert="horz" lIns="91440" tIns="45720" rIns="91440" bIns="45720" rtlCol="0" anchor="t">
            <a:normAutofit fontScale="90000"/>
          </a:bodyPr>
          <a:lstStyle/>
          <a:p>
            <a:pPr algn="ctr"/>
            <a:r>
              <a:rPr lang="pt-PT">
                <a:latin typeface="Times New Roman"/>
                <a:cs typeface="Times New Roman"/>
              </a:rPr>
              <a:t>Aquisição</a:t>
            </a:r>
            <a:r>
              <a:rPr lang="en-US">
                <a:latin typeface="Times New Roman"/>
                <a:cs typeface="Times New Roman"/>
              </a:rPr>
              <a:t> Tapete 1</a:t>
            </a:r>
          </a:p>
        </p:txBody>
      </p:sp>
      <p:sp>
        <p:nvSpPr>
          <p:cNvPr id="23" name="Rectangle 22">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82AEDFEB-4099-59DF-1D0F-136ED0D7E4E4}"/>
              </a:ext>
            </a:extLst>
          </p:cNvPr>
          <p:cNvSpPr txBox="1"/>
          <p:nvPr/>
        </p:nvSpPr>
        <p:spPr>
          <a:xfrm>
            <a:off x="87086" y="6106886"/>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6.1.</a:t>
            </a:r>
          </a:p>
        </p:txBody>
      </p:sp>
      <p:sp>
        <p:nvSpPr>
          <p:cNvPr id="9" name="CaixaDeTexto 8">
            <a:extLst>
              <a:ext uri="{FF2B5EF4-FFF2-40B4-BE49-F238E27FC236}">
                <a16:creationId xmlns:a16="http://schemas.microsoft.com/office/drawing/2014/main" id="{59F4600A-D974-965C-786A-46C19B1C5FC1}"/>
              </a:ext>
            </a:extLst>
          </p:cNvPr>
          <p:cNvSpPr txBox="1"/>
          <p:nvPr/>
        </p:nvSpPr>
        <p:spPr>
          <a:xfrm rot="-10800000" flipV="1">
            <a:off x="609598" y="4177414"/>
            <a:ext cx="109740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pt-PT">
                <a:latin typeface="Times New Roman"/>
                <a:cs typeface="Times New Roman"/>
              </a:rPr>
              <a:t>Ao observarmos a tabela do tapete 1, é possível verificar que, com apenas uma diminuição de 0,05€, o custo total decresceu 0,08%, atingindo o valor de 422 396,15€.</a:t>
            </a:r>
          </a:p>
          <a:p>
            <a:pPr marL="285750" indent="-285750" algn="just">
              <a:buFont typeface="Wingdings"/>
              <a:buChar char="Ø"/>
            </a:pPr>
            <a:r>
              <a:rPr lang="pt-PT">
                <a:latin typeface="Times New Roman"/>
                <a:cs typeface="Times New Roman"/>
              </a:rPr>
              <a:t>Ao continuarmos a diminuir 0,05€, o custo total passará a decrescer 0,17% constantemente (em termos absolutos estará a diminuir 700€), até chegar à diminuição máxima de 0,50€ (o custo de aquisição do Tapete 1 será de 2,55€), fazendo com que o custo total atinga o valor de 415 766,18€</a:t>
            </a:r>
            <a:endParaRPr lang="pt-PT">
              <a:latin typeface="Century Gothic"/>
              <a:cs typeface="Times New Roman"/>
            </a:endParaRPr>
          </a:p>
          <a:p>
            <a:pPr marL="285750" indent="-285750" algn="just">
              <a:buFont typeface="Wingdings"/>
              <a:buChar char="Ø"/>
            </a:pPr>
            <a:r>
              <a:rPr lang="pt-PT">
                <a:latin typeface="Times New Roman"/>
                <a:cs typeface="Times New Roman"/>
              </a:rPr>
              <a:t>No lado esquerdo, é possível visionar esse mesmo comportamento no gráfico.</a:t>
            </a:r>
            <a:endParaRPr lang="pt-PT">
              <a:latin typeface="Century Gothic"/>
              <a:cs typeface="Times New Roman"/>
            </a:endParaRPr>
          </a:p>
        </p:txBody>
      </p:sp>
      <p:pic>
        <p:nvPicPr>
          <p:cNvPr id="3" name="Imagem 3">
            <a:extLst>
              <a:ext uri="{FF2B5EF4-FFF2-40B4-BE49-F238E27FC236}">
                <a16:creationId xmlns:a16="http://schemas.microsoft.com/office/drawing/2014/main" id="{FAAFC6E1-483F-3A4C-615B-41097CEA2BB9}"/>
              </a:ext>
            </a:extLst>
          </p:cNvPr>
          <p:cNvPicPr>
            <a:picLocks noChangeAspect="1"/>
          </p:cNvPicPr>
          <p:nvPr/>
        </p:nvPicPr>
        <p:blipFill>
          <a:blip r:embed="rId2"/>
          <a:stretch>
            <a:fillRect/>
          </a:stretch>
        </p:blipFill>
        <p:spPr>
          <a:xfrm>
            <a:off x="751817" y="1197733"/>
            <a:ext cx="7378920" cy="2672164"/>
          </a:xfrm>
          <a:prstGeom prst="rect">
            <a:avLst/>
          </a:prstGeom>
        </p:spPr>
      </p:pic>
      <p:pic>
        <p:nvPicPr>
          <p:cNvPr id="13" name="Imagem 13">
            <a:extLst>
              <a:ext uri="{FF2B5EF4-FFF2-40B4-BE49-F238E27FC236}">
                <a16:creationId xmlns:a16="http://schemas.microsoft.com/office/drawing/2014/main" id="{99514B19-3F1D-8CFF-CC5C-699228466DDA}"/>
              </a:ext>
            </a:extLst>
          </p:cNvPr>
          <p:cNvPicPr>
            <a:picLocks noChangeAspect="1"/>
          </p:cNvPicPr>
          <p:nvPr/>
        </p:nvPicPr>
        <p:blipFill>
          <a:blip r:embed="rId3"/>
          <a:stretch>
            <a:fillRect/>
          </a:stretch>
        </p:blipFill>
        <p:spPr>
          <a:xfrm>
            <a:off x="8292991" y="1258942"/>
            <a:ext cx="3676650" cy="2524125"/>
          </a:xfrm>
          <a:prstGeom prst="rect">
            <a:avLst/>
          </a:prstGeom>
        </p:spPr>
      </p:pic>
    </p:spTree>
    <p:extLst>
      <p:ext uri="{BB962C8B-B14F-4D97-AF65-F5344CB8AC3E}">
        <p14:creationId xmlns:p14="http://schemas.microsoft.com/office/powerpoint/2010/main" val="180976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BC2E57-E18C-B12D-0772-C309AEA5CA9A}"/>
              </a:ext>
            </a:extLst>
          </p:cNvPr>
          <p:cNvSpPr>
            <a:spLocks noGrp="1"/>
          </p:cNvSpPr>
          <p:nvPr>
            <p:ph type="title"/>
          </p:nvPr>
        </p:nvSpPr>
        <p:spPr>
          <a:xfrm>
            <a:off x="4663655" y="288358"/>
            <a:ext cx="3413870" cy="673030"/>
          </a:xfrm>
        </p:spPr>
        <p:txBody>
          <a:bodyPr vert="horz" lIns="91440" tIns="45720" rIns="91440" bIns="45720" rtlCol="0" anchor="t">
            <a:normAutofit fontScale="90000"/>
          </a:bodyPr>
          <a:lstStyle/>
          <a:p>
            <a:pPr algn="ctr"/>
            <a:r>
              <a:rPr lang="pt-PT">
                <a:latin typeface="Times New Roman"/>
                <a:cs typeface="Times New Roman"/>
              </a:rPr>
              <a:t>Aquisição</a:t>
            </a:r>
            <a:r>
              <a:rPr lang="en-US">
                <a:latin typeface="Times New Roman"/>
                <a:cs typeface="Times New Roman"/>
              </a:rPr>
              <a:t> Tapete 2</a:t>
            </a:r>
          </a:p>
        </p:txBody>
      </p:sp>
      <p:sp>
        <p:nvSpPr>
          <p:cNvPr id="23" name="Rectangle 22">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82AEDFEB-4099-59DF-1D0F-136ED0D7E4E4}"/>
              </a:ext>
            </a:extLst>
          </p:cNvPr>
          <p:cNvSpPr txBox="1"/>
          <p:nvPr/>
        </p:nvSpPr>
        <p:spPr>
          <a:xfrm>
            <a:off x="87086" y="6106886"/>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6.2.</a:t>
            </a:r>
          </a:p>
        </p:txBody>
      </p:sp>
      <p:sp>
        <p:nvSpPr>
          <p:cNvPr id="9" name="CaixaDeTexto 8">
            <a:extLst>
              <a:ext uri="{FF2B5EF4-FFF2-40B4-BE49-F238E27FC236}">
                <a16:creationId xmlns:a16="http://schemas.microsoft.com/office/drawing/2014/main" id="{59F4600A-D974-965C-786A-46C19B1C5FC1}"/>
              </a:ext>
            </a:extLst>
          </p:cNvPr>
          <p:cNvSpPr txBox="1"/>
          <p:nvPr/>
        </p:nvSpPr>
        <p:spPr>
          <a:xfrm rot="10800000" flipV="1">
            <a:off x="609598" y="4038917"/>
            <a:ext cx="109740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pt-PT">
                <a:latin typeface="Times New Roman"/>
                <a:cs typeface="Times New Roman"/>
              </a:rPr>
              <a:t>A Tabela demonstra-nos que, a cada diminuição de 0,05€, haverá uma diminuição constante de, aproximadamente, 0,24%; também é possível reparar que o custo total irá estar sempre a diminuir 1000€ (Até o tapete 2 atingir 2,30€ com a diminuição do preço).</a:t>
            </a:r>
            <a:endParaRPr lang="pt-PT"/>
          </a:p>
          <a:p>
            <a:pPr marL="285750" indent="-285750" algn="just">
              <a:buFont typeface="Wingdings"/>
              <a:buChar char="Ø"/>
            </a:pPr>
            <a:r>
              <a:rPr lang="pt-PT">
                <a:latin typeface="Times New Roman"/>
                <a:cs typeface="Times New Roman"/>
              </a:rPr>
              <a:t>Após reduzir o preço de aquisição do Tapete 2 em 0,50€, o custo total irá atingir o valor de 412 396,15€.</a:t>
            </a:r>
            <a:endParaRPr lang="pt-PT"/>
          </a:p>
          <a:p>
            <a:pPr marL="285750" indent="-285750" algn="just">
              <a:buFont typeface="Wingdings"/>
              <a:buChar char="Ø"/>
            </a:pPr>
            <a:r>
              <a:rPr lang="pt-PT">
                <a:latin typeface="Times New Roman"/>
                <a:cs typeface="Times New Roman"/>
              </a:rPr>
              <a:t>Podemos verificar no gráfico o comportamento já referido anteriormente (é importante referir que a linha da taxa de variação não é constante, pois, ela vai tendo diminuições muito pequenas).</a:t>
            </a:r>
          </a:p>
          <a:p>
            <a:pPr algn="just"/>
            <a:endParaRPr lang="pt-PT"/>
          </a:p>
        </p:txBody>
      </p:sp>
      <p:pic>
        <p:nvPicPr>
          <p:cNvPr id="5" name="Imagem 6">
            <a:extLst>
              <a:ext uri="{FF2B5EF4-FFF2-40B4-BE49-F238E27FC236}">
                <a16:creationId xmlns:a16="http://schemas.microsoft.com/office/drawing/2014/main" id="{641F49BB-A07F-A48B-AE40-80A557BF3FD7}"/>
              </a:ext>
            </a:extLst>
          </p:cNvPr>
          <p:cNvPicPr>
            <a:picLocks noChangeAspect="1"/>
          </p:cNvPicPr>
          <p:nvPr/>
        </p:nvPicPr>
        <p:blipFill>
          <a:blip r:embed="rId2"/>
          <a:stretch>
            <a:fillRect/>
          </a:stretch>
        </p:blipFill>
        <p:spPr>
          <a:xfrm>
            <a:off x="952500" y="1222834"/>
            <a:ext cx="7343775" cy="2659732"/>
          </a:xfrm>
          <a:prstGeom prst="rect">
            <a:avLst/>
          </a:prstGeom>
        </p:spPr>
      </p:pic>
      <p:pic>
        <p:nvPicPr>
          <p:cNvPr id="11" name="Imagem 11">
            <a:extLst>
              <a:ext uri="{FF2B5EF4-FFF2-40B4-BE49-F238E27FC236}">
                <a16:creationId xmlns:a16="http://schemas.microsoft.com/office/drawing/2014/main" id="{F97492BB-C189-F371-9DEF-DE85D03A2EFE}"/>
              </a:ext>
            </a:extLst>
          </p:cNvPr>
          <p:cNvPicPr>
            <a:picLocks noChangeAspect="1"/>
          </p:cNvPicPr>
          <p:nvPr/>
        </p:nvPicPr>
        <p:blipFill>
          <a:blip r:embed="rId3"/>
          <a:stretch>
            <a:fillRect/>
          </a:stretch>
        </p:blipFill>
        <p:spPr>
          <a:xfrm>
            <a:off x="8394246" y="1443532"/>
            <a:ext cx="3438525" cy="2354407"/>
          </a:xfrm>
          <a:prstGeom prst="rect">
            <a:avLst/>
          </a:prstGeom>
        </p:spPr>
      </p:pic>
    </p:spTree>
    <p:extLst>
      <p:ext uri="{BB962C8B-B14F-4D97-AF65-F5344CB8AC3E}">
        <p14:creationId xmlns:p14="http://schemas.microsoft.com/office/powerpoint/2010/main" val="357031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m 20" descr="Uma imagem com mesa&#10;&#10;Descrição gerada automaticamente">
            <a:extLst>
              <a:ext uri="{FF2B5EF4-FFF2-40B4-BE49-F238E27FC236}">
                <a16:creationId xmlns:a16="http://schemas.microsoft.com/office/drawing/2014/main" id="{0E4C1B7C-4D5E-63EC-ADDF-FE1994F80399}"/>
              </a:ext>
            </a:extLst>
          </p:cNvPr>
          <p:cNvPicPr>
            <a:picLocks noGrp="1" noChangeAspect="1"/>
          </p:cNvPicPr>
          <p:nvPr>
            <p:ph idx="1"/>
          </p:nvPr>
        </p:nvPicPr>
        <p:blipFill>
          <a:blip r:embed="rId2"/>
          <a:stretch>
            <a:fillRect/>
          </a:stretch>
        </p:blipFill>
        <p:spPr>
          <a:xfrm>
            <a:off x="2054364" y="1721702"/>
            <a:ext cx="6792411" cy="1833142"/>
          </a:xfrm>
        </p:spPr>
      </p:pic>
      <p:sp>
        <p:nvSpPr>
          <p:cNvPr id="2" name="Title 1">
            <a:extLst>
              <a:ext uri="{FF2B5EF4-FFF2-40B4-BE49-F238E27FC236}">
                <a16:creationId xmlns:a16="http://schemas.microsoft.com/office/drawing/2014/main" id="{E2A8D603-2172-472E-87B1-6D72E2DEA5D3}"/>
              </a:ext>
            </a:extLst>
          </p:cNvPr>
          <p:cNvSpPr>
            <a:spLocks noGrp="1"/>
          </p:cNvSpPr>
          <p:nvPr>
            <p:ph type="title"/>
          </p:nvPr>
        </p:nvSpPr>
        <p:spPr>
          <a:xfrm>
            <a:off x="1875829" y="771067"/>
            <a:ext cx="8911687" cy="547186"/>
          </a:xfrm>
        </p:spPr>
        <p:txBody>
          <a:bodyPr>
            <a:normAutofit fontScale="90000"/>
          </a:bodyPr>
          <a:lstStyle/>
          <a:p>
            <a:r>
              <a:rPr lang="pt-PT">
                <a:latin typeface="Times New Roman" panose="02020603050405020304" pitchFamily="18" charset="0"/>
                <a:cs typeface="Times New Roman" panose="02020603050405020304" pitchFamily="18" charset="0"/>
              </a:rPr>
              <a:t>Dados para análise e escolha das variáveis de decisão</a:t>
            </a:r>
          </a:p>
        </p:txBody>
      </p:sp>
      <p:pic>
        <p:nvPicPr>
          <p:cNvPr id="11" name="Picture 10">
            <a:extLst>
              <a:ext uri="{FF2B5EF4-FFF2-40B4-BE49-F238E27FC236}">
                <a16:creationId xmlns:a16="http://schemas.microsoft.com/office/drawing/2014/main" id="{F0495C63-1E8D-4294-9967-A547D04523B0}"/>
              </a:ext>
            </a:extLst>
          </p:cNvPr>
          <p:cNvPicPr>
            <a:picLocks noChangeAspect="1"/>
          </p:cNvPicPr>
          <p:nvPr/>
        </p:nvPicPr>
        <p:blipFill>
          <a:blip r:embed="rId3"/>
          <a:stretch>
            <a:fillRect/>
          </a:stretch>
        </p:blipFill>
        <p:spPr>
          <a:xfrm>
            <a:off x="3171825" y="4598502"/>
            <a:ext cx="4843462" cy="1572913"/>
          </a:xfrm>
          <a:prstGeom prst="rect">
            <a:avLst/>
          </a:prstGeom>
        </p:spPr>
      </p:pic>
      <p:sp>
        <p:nvSpPr>
          <p:cNvPr id="12" name="TextBox 11">
            <a:extLst>
              <a:ext uri="{FF2B5EF4-FFF2-40B4-BE49-F238E27FC236}">
                <a16:creationId xmlns:a16="http://schemas.microsoft.com/office/drawing/2014/main" id="{3198768E-A0B2-413D-B042-106EB496133A}"/>
              </a:ext>
            </a:extLst>
          </p:cNvPr>
          <p:cNvSpPr txBox="1"/>
          <p:nvPr/>
        </p:nvSpPr>
        <p:spPr>
          <a:xfrm>
            <a:off x="2705100" y="4072976"/>
            <a:ext cx="3390900" cy="338554"/>
          </a:xfrm>
          <a:prstGeom prst="rect">
            <a:avLst/>
          </a:prstGeom>
          <a:noFill/>
        </p:spPr>
        <p:txBody>
          <a:bodyPr wrap="square" rtlCol="0">
            <a:spAutoFit/>
          </a:bodyPr>
          <a:lstStyle/>
          <a:p>
            <a:r>
              <a:rPr lang="pt-PT" sz="1600">
                <a:latin typeface="Times New Roman" panose="02020603050405020304" pitchFamily="18" charset="0"/>
                <a:cs typeface="Times New Roman" panose="02020603050405020304" pitchFamily="18" charset="0"/>
              </a:rPr>
              <a:t>Variáveis de decisão:</a:t>
            </a:r>
          </a:p>
        </p:txBody>
      </p:sp>
      <p:sp>
        <p:nvSpPr>
          <p:cNvPr id="3" name="Chaveta à direita 2">
            <a:extLst>
              <a:ext uri="{FF2B5EF4-FFF2-40B4-BE49-F238E27FC236}">
                <a16:creationId xmlns:a16="http://schemas.microsoft.com/office/drawing/2014/main" id="{F879C191-CF2B-2904-14B5-8059B0DC512C}"/>
              </a:ext>
            </a:extLst>
          </p:cNvPr>
          <p:cNvSpPr/>
          <p:nvPr/>
        </p:nvSpPr>
        <p:spPr>
          <a:xfrm>
            <a:off x="8143382" y="4599483"/>
            <a:ext cx="381290" cy="496690"/>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pt-PT">
              <a:solidFill>
                <a:srgbClr val="000000"/>
              </a:solidFill>
            </a:endParaRPr>
          </a:p>
        </p:txBody>
      </p:sp>
      <p:sp>
        <p:nvSpPr>
          <p:cNvPr id="7" name="CaixaDeTexto 6">
            <a:extLst>
              <a:ext uri="{FF2B5EF4-FFF2-40B4-BE49-F238E27FC236}">
                <a16:creationId xmlns:a16="http://schemas.microsoft.com/office/drawing/2014/main" id="{35BE30B1-7389-969E-5CF8-95318FF87B3B}"/>
              </a:ext>
            </a:extLst>
          </p:cNvPr>
          <p:cNvSpPr txBox="1"/>
          <p:nvPr/>
        </p:nvSpPr>
        <p:spPr>
          <a:xfrm>
            <a:off x="8649222" y="4599140"/>
            <a:ext cx="2743199" cy="4616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200">
                <a:latin typeface="Times New Roman"/>
                <a:cs typeface="Times New Roman"/>
              </a:rPr>
              <a:t>Comprimento dos tapetes para produção e aquisição</a:t>
            </a:r>
          </a:p>
        </p:txBody>
      </p:sp>
      <p:sp>
        <p:nvSpPr>
          <p:cNvPr id="13" name="Chaveta à direita 12">
            <a:extLst>
              <a:ext uri="{FF2B5EF4-FFF2-40B4-BE49-F238E27FC236}">
                <a16:creationId xmlns:a16="http://schemas.microsoft.com/office/drawing/2014/main" id="{5E51BB71-9452-5C7C-5A6D-73C5A99EFB48}"/>
              </a:ext>
            </a:extLst>
          </p:cNvPr>
          <p:cNvSpPr/>
          <p:nvPr/>
        </p:nvSpPr>
        <p:spPr>
          <a:xfrm>
            <a:off x="7819792" y="5277976"/>
            <a:ext cx="381290" cy="496690"/>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pt-PT">
              <a:solidFill>
                <a:srgbClr val="000000"/>
              </a:solidFill>
            </a:endParaRPr>
          </a:p>
        </p:txBody>
      </p:sp>
      <p:sp>
        <p:nvSpPr>
          <p:cNvPr id="9" name="CaixaDeTexto 8">
            <a:extLst>
              <a:ext uri="{FF2B5EF4-FFF2-40B4-BE49-F238E27FC236}">
                <a16:creationId xmlns:a16="http://schemas.microsoft.com/office/drawing/2014/main" id="{CD00F073-BC05-526E-8586-BA81577648B9}"/>
              </a:ext>
            </a:extLst>
          </p:cNvPr>
          <p:cNvSpPr txBox="1"/>
          <p:nvPr/>
        </p:nvSpPr>
        <p:spPr>
          <a:xfrm>
            <a:off x="8450893" y="5308948"/>
            <a:ext cx="2743199" cy="4616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200">
                <a:latin typeface="Times New Roman"/>
                <a:cs typeface="Times New Roman"/>
              </a:rPr>
              <a:t>Coeficientes relativos ao custo para a função objetivo </a:t>
            </a:r>
          </a:p>
        </p:txBody>
      </p:sp>
      <p:cxnSp>
        <p:nvCxnSpPr>
          <p:cNvPr id="14" name="Conexão: Ângulo Reto 13">
            <a:extLst>
              <a:ext uri="{FF2B5EF4-FFF2-40B4-BE49-F238E27FC236}">
                <a16:creationId xmlns:a16="http://schemas.microsoft.com/office/drawing/2014/main" id="{2C25C02F-3E51-D281-FEAC-AA351E4C805B}"/>
              </a:ext>
            </a:extLst>
          </p:cNvPr>
          <p:cNvCxnSpPr/>
          <p:nvPr/>
        </p:nvCxnSpPr>
        <p:spPr>
          <a:xfrm>
            <a:off x="6227263" y="6023714"/>
            <a:ext cx="789141" cy="36116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9F5843C6-9B50-251D-68DC-3216BA0A7E28}"/>
              </a:ext>
            </a:extLst>
          </p:cNvPr>
          <p:cNvSpPr txBox="1"/>
          <p:nvPr/>
        </p:nvSpPr>
        <p:spPr>
          <a:xfrm>
            <a:off x="7115435" y="6186423"/>
            <a:ext cx="3098102"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400" i="1">
                <a:latin typeface="Times New Roman"/>
                <a:cs typeface="Times New Roman"/>
              </a:rPr>
              <a:t>i=</a:t>
            </a:r>
            <a:r>
              <a:rPr lang="pt-PT" sz="1400">
                <a:latin typeface="Times New Roman"/>
                <a:cs typeface="Times New Roman"/>
              </a:rPr>
              <a:t>1 (Tapete 1), (…), </a:t>
            </a:r>
            <a:r>
              <a:rPr lang="pt-PT" sz="1400" i="1">
                <a:latin typeface="Times New Roman"/>
                <a:cs typeface="Times New Roman"/>
              </a:rPr>
              <a:t>i=</a:t>
            </a:r>
            <a:r>
              <a:rPr lang="pt-PT" sz="1400">
                <a:latin typeface="Times New Roman"/>
                <a:cs typeface="Times New Roman"/>
              </a:rPr>
              <a:t>6 (Tapete 6)</a:t>
            </a:r>
            <a:endParaRPr lang="pt-PT" sz="1400"/>
          </a:p>
        </p:txBody>
      </p:sp>
      <p:sp>
        <p:nvSpPr>
          <p:cNvPr id="16" name="CaixaDeTexto 15">
            <a:extLst>
              <a:ext uri="{FF2B5EF4-FFF2-40B4-BE49-F238E27FC236}">
                <a16:creationId xmlns:a16="http://schemas.microsoft.com/office/drawing/2014/main" id="{E4A803E4-A890-66C7-F0C3-377C41E189FD}"/>
              </a:ext>
            </a:extLst>
          </p:cNvPr>
          <p:cNvSpPr txBox="1"/>
          <p:nvPr/>
        </p:nvSpPr>
        <p:spPr>
          <a:xfrm>
            <a:off x="9274103" y="3032099"/>
            <a:ext cx="26024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400"/>
              <a:t>Tabela com os dados do problema para análise </a:t>
            </a:r>
          </a:p>
        </p:txBody>
      </p:sp>
      <p:sp>
        <p:nvSpPr>
          <p:cNvPr id="10" name="CaixaDeTexto 9">
            <a:extLst>
              <a:ext uri="{FF2B5EF4-FFF2-40B4-BE49-F238E27FC236}">
                <a16:creationId xmlns:a16="http://schemas.microsoft.com/office/drawing/2014/main" id="{CC5165B8-1FFA-D758-C578-E8313153CB4E}"/>
              </a:ext>
            </a:extLst>
          </p:cNvPr>
          <p:cNvSpPr txBox="1"/>
          <p:nvPr/>
        </p:nvSpPr>
        <p:spPr>
          <a:xfrm>
            <a:off x="566057" y="718457"/>
            <a:ext cx="762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1.</a:t>
            </a:r>
            <a:endParaRPr lang="pt-PT" sz="2400"/>
          </a:p>
        </p:txBody>
      </p:sp>
    </p:spTree>
    <p:extLst>
      <p:ext uri="{BB962C8B-B14F-4D97-AF65-F5344CB8AC3E}">
        <p14:creationId xmlns:p14="http://schemas.microsoft.com/office/powerpoint/2010/main" val="249131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BC2E57-E18C-B12D-0772-C309AEA5CA9A}"/>
              </a:ext>
            </a:extLst>
          </p:cNvPr>
          <p:cNvSpPr>
            <a:spLocks noGrp="1"/>
          </p:cNvSpPr>
          <p:nvPr>
            <p:ph type="title"/>
          </p:nvPr>
        </p:nvSpPr>
        <p:spPr>
          <a:xfrm>
            <a:off x="4319501" y="261350"/>
            <a:ext cx="3560482" cy="673030"/>
          </a:xfrm>
        </p:spPr>
        <p:txBody>
          <a:bodyPr vert="horz" lIns="91440" tIns="45720" rIns="91440" bIns="45720" rtlCol="0" anchor="t">
            <a:normAutofit fontScale="90000"/>
          </a:bodyPr>
          <a:lstStyle/>
          <a:p>
            <a:pPr algn="ctr"/>
            <a:r>
              <a:rPr lang="pt-PT">
                <a:latin typeface="Times New Roman"/>
                <a:cs typeface="Times New Roman"/>
              </a:rPr>
              <a:t>Aquisição</a:t>
            </a:r>
            <a:r>
              <a:rPr lang="en-US">
                <a:latin typeface="Times New Roman"/>
                <a:cs typeface="Times New Roman"/>
              </a:rPr>
              <a:t> Tapete 3</a:t>
            </a:r>
          </a:p>
        </p:txBody>
      </p:sp>
      <p:sp>
        <p:nvSpPr>
          <p:cNvPr id="23" name="Rectangle 22">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82AEDFEB-4099-59DF-1D0F-136ED0D7E4E4}"/>
              </a:ext>
            </a:extLst>
          </p:cNvPr>
          <p:cNvSpPr txBox="1"/>
          <p:nvPr/>
        </p:nvSpPr>
        <p:spPr>
          <a:xfrm>
            <a:off x="87086" y="6106886"/>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6.3.</a:t>
            </a:r>
          </a:p>
        </p:txBody>
      </p:sp>
      <p:sp>
        <p:nvSpPr>
          <p:cNvPr id="9" name="CaixaDeTexto 8">
            <a:extLst>
              <a:ext uri="{FF2B5EF4-FFF2-40B4-BE49-F238E27FC236}">
                <a16:creationId xmlns:a16="http://schemas.microsoft.com/office/drawing/2014/main" id="{59F4600A-D974-965C-786A-46C19B1C5FC1}"/>
              </a:ext>
            </a:extLst>
          </p:cNvPr>
          <p:cNvSpPr txBox="1"/>
          <p:nvPr/>
        </p:nvSpPr>
        <p:spPr>
          <a:xfrm rot="10800000" flipV="1">
            <a:off x="561371" y="4016904"/>
            <a:ext cx="1102226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pt-PT">
                <a:latin typeface="Times New Roman"/>
                <a:cs typeface="Times New Roman"/>
              </a:rPr>
              <a:t>Ao verificar-mos a tabela do tapete 3, é notório que este possui um comportamento um pouco diferente dos tapetes anteriores. Mesmo após reduzir o preço de aquisição do Tapete 3 para 1,60€ (Redução de 0,35€) o custo total continua a ser o mesmo. Isto acontece devido ao valor do "</a:t>
            </a:r>
            <a:r>
              <a:rPr lang="pt-PT" err="1">
                <a:latin typeface="Times New Roman"/>
                <a:cs typeface="Times New Roman"/>
              </a:rPr>
              <a:t>Reduced</a:t>
            </a:r>
            <a:r>
              <a:rPr lang="pt-PT">
                <a:latin typeface="Times New Roman"/>
                <a:cs typeface="Times New Roman"/>
              </a:rPr>
              <a:t> </a:t>
            </a:r>
            <a:r>
              <a:rPr lang="pt-PT" err="1">
                <a:latin typeface="Times New Roman"/>
                <a:cs typeface="Times New Roman"/>
              </a:rPr>
              <a:t>Cost</a:t>
            </a:r>
            <a:r>
              <a:rPr lang="pt-PT">
                <a:latin typeface="Times New Roman"/>
                <a:cs typeface="Times New Roman"/>
              </a:rPr>
              <a:t>" do custo de aquisição do tapete 3, que possui o valor de </a:t>
            </a:r>
            <a:r>
              <a:rPr lang="pt-PT">
                <a:latin typeface="Times New Roman"/>
                <a:ea typeface="+mn-lt"/>
                <a:cs typeface="Times New Roman"/>
              </a:rPr>
              <a:t>0,358894536</a:t>
            </a:r>
          </a:p>
          <a:p>
            <a:pPr marL="285750" indent="-285750" algn="just">
              <a:buFont typeface="Wingdings"/>
              <a:buChar char="Ø"/>
            </a:pPr>
            <a:r>
              <a:rPr lang="pt-PT">
                <a:latin typeface="Times New Roman"/>
                <a:cs typeface="Times New Roman"/>
              </a:rPr>
              <a:t>Após a redução do preço ser superior ao "</a:t>
            </a:r>
            <a:r>
              <a:rPr lang="pt-PT" err="1">
                <a:latin typeface="Times New Roman"/>
                <a:cs typeface="Times New Roman"/>
              </a:rPr>
              <a:t>Reduced</a:t>
            </a:r>
            <a:r>
              <a:rPr lang="pt-PT">
                <a:latin typeface="Times New Roman"/>
                <a:cs typeface="Times New Roman"/>
              </a:rPr>
              <a:t> </a:t>
            </a:r>
            <a:r>
              <a:rPr lang="pt-PT" err="1">
                <a:latin typeface="Times New Roman"/>
                <a:cs typeface="Times New Roman"/>
              </a:rPr>
              <a:t>Cost</a:t>
            </a:r>
            <a:r>
              <a:rPr lang="pt-PT">
                <a:latin typeface="Times New Roman"/>
                <a:cs typeface="Times New Roman"/>
              </a:rPr>
              <a:t>", o custo total passará a diminuir, passando a atingir o valor de 418 585,04€ após diminuir em 0,50€ o valor do custo de aquisição do tapete 3.</a:t>
            </a:r>
          </a:p>
          <a:p>
            <a:pPr marL="285750" indent="-285750" algn="just">
              <a:buFont typeface="Wingdings"/>
              <a:buChar char="Ø"/>
            </a:pPr>
            <a:r>
              <a:rPr lang="pt-PT">
                <a:latin typeface="Times New Roman"/>
                <a:cs typeface="Times New Roman"/>
              </a:rPr>
              <a:t>Á esquerda podemos verificar o comportamento já referido anteriormente.</a:t>
            </a:r>
          </a:p>
        </p:txBody>
      </p:sp>
      <p:pic>
        <p:nvPicPr>
          <p:cNvPr id="8" name="Imagem 9">
            <a:extLst>
              <a:ext uri="{FF2B5EF4-FFF2-40B4-BE49-F238E27FC236}">
                <a16:creationId xmlns:a16="http://schemas.microsoft.com/office/drawing/2014/main" id="{908D883C-6511-0A4F-1819-6B71399E311D}"/>
              </a:ext>
            </a:extLst>
          </p:cNvPr>
          <p:cNvPicPr>
            <a:picLocks noGrp="1" noChangeAspect="1"/>
          </p:cNvPicPr>
          <p:nvPr>
            <p:ph idx="1"/>
          </p:nvPr>
        </p:nvPicPr>
        <p:blipFill>
          <a:blip r:embed="rId2"/>
          <a:stretch>
            <a:fillRect/>
          </a:stretch>
        </p:blipFill>
        <p:spPr>
          <a:xfrm>
            <a:off x="750887" y="1205606"/>
            <a:ext cx="7496175" cy="2652284"/>
          </a:xfrm>
        </p:spPr>
      </p:pic>
      <p:pic>
        <p:nvPicPr>
          <p:cNvPr id="4" name="Imagem 4">
            <a:extLst>
              <a:ext uri="{FF2B5EF4-FFF2-40B4-BE49-F238E27FC236}">
                <a16:creationId xmlns:a16="http://schemas.microsoft.com/office/drawing/2014/main" id="{0E8F0B28-EF7E-2B29-84CE-08B1CFF77600}"/>
              </a:ext>
            </a:extLst>
          </p:cNvPr>
          <p:cNvPicPr>
            <a:picLocks noChangeAspect="1"/>
          </p:cNvPicPr>
          <p:nvPr/>
        </p:nvPicPr>
        <p:blipFill>
          <a:blip r:embed="rId3"/>
          <a:stretch>
            <a:fillRect/>
          </a:stretch>
        </p:blipFill>
        <p:spPr>
          <a:xfrm>
            <a:off x="8337096" y="1284329"/>
            <a:ext cx="3533775" cy="2440132"/>
          </a:xfrm>
          <a:prstGeom prst="rect">
            <a:avLst/>
          </a:prstGeom>
        </p:spPr>
      </p:pic>
    </p:spTree>
    <p:extLst>
      <p:ext uri="{BB962C8B-B14F-4D97-AF65-F5344CB8AC3E}">
        <p14:creationId xmlns:p14="http://schemas.microsoft.com/office/powerpoint/2010/main" val="130747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BC2E57-E18C-B12D-0772-C309AEA5CA9A}"/>
              </a:ext>
            </a:extLst>
          </p:cNvPr>
          <p:cNvSpPr>
            <a:spLocks noGrp="1"/>
          </p:cNvSpPr>
          <p:nvPr>
            <p:ph type="title"/>
          </p:nvPr>
        </p:nvSpPr>
        <p:spPr>
          <a:xfrm>
            <a:off x="4319501" y="261350"/>
            <a:ext cx="3560482" cy="673030"/>
          </a:xfrm>
        </p:spPr>
        <p:txBody>
          <a:bodyPr vert="horz" lIns="91440" tIns="45720" rIns="91440" bIns="45720" rtlCol="0" anchor="t">
            <a:normAutofit fontScale="90000"/>
          </a:bodyPr>
          <a:lstStyle/>
          <a:p>
            <a:pPr algn="ctr"/>
            <a:r>
              <a:rPr lang="pt-PT">
                <a:latin typeface="Times New Roman"/>
                <a:cs typeface="Times New Roman"/>
              </a:rPr>
              <a:t>Aquisição</a:t>
            </a:r>
            <a:r>
              <a:rPr lang="en-US">
                <a:latin typeface="Times New Roman"/>
                <a:cs typeface="Times New Roman"/>
              </a:rPr>
              <a:t> Tapete 4</a:t>
            </a:r>
          </a:p>
        </p:txBody>
      </p:sp>
      <p:sp>
        <p:nvSpPr>
          <p:cNvPr id="23" name="Rectangle 22">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82AEDFEB-4099-59DF-1D0F-136ED0D7E4E4}"/>
              </a:ext>
            </a:extLst>
          </p:cNvPr>
          <p:cNvSpPr txBox="1"/>
          <p:nvPr/>
        </p:nvSpPr>
        <p:spPr>
          <a:xfrm>
            <a:off x="87086" y="6106886"/>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6.4.</a:t>
            </a:r>
          </a:p>
        </p:txBody>
      </p:sp>
      <p:sp>
        <p:nvSpPr>
          <p:cNvPr id="9" name="CaixaDeTexto 8">
            <a:extLst>
              <a:ext uri="{FF2B5EF4-FFF2-40B4-BE49-F238E27FC236}">
                <a16:creationId xmlns:a16="http://schemas.microsoft.com/office/drawing/2014/main" id="{59F4600A-D974-965C-786A-46C19B1C5FC1}"/>
              </a:ext>
            </a:extLst>
          </p:cNvPr>
          <p:cNvSpPr txBox="1"/>
          <p:nvPr/>
        </p:nvSpPr>
        <p:spPr>
          <a:xfrm rot="10800000" flipV="1">
            <a:off x="561371" y="4432403"/>
            <a:ext cx="110222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pt-PT">
                <a:latin typeface="Times New Roman"/>
                <a:cs typeface="Times New Roman"/>
              </a:rPr>
              <a:t>O Tapete 4 será o mais diferente de todos devido ao elevado valor do seu "</a:t>
            </a:r>
            <a:r>
              <a:rPr lang="pt-PT" err="1">
                <a:latin typeface="Times New Roman"/>
                <a:cs typeface="Times New Roman"/>
              </a:rPr>
              <a:t>Reduced</a:t>
            </a:r>
            <a:r>
              <a:rPr lang="pt-PT">
                <a:latin typeface="Times New Roman"/>
                <a:cs typeface="Times New Roman"/>
              </a:rPr>
              <a:t> </a:t>
            </a:r>
            <a:r>
              <a:rPr lang="pt-PT" err="1">
                <a:latin typeface="Times New Roman"/>
                <a:cs typeface="Times New Roman"/>
              </a:rPr>
              <a:t>Cost</a:t>
            </a:r>
            <a:r>
              <a:rPr lang="pt-PT">
                <a:latin typeface="Times New Roman"/>
                <a:cs typeface="Times New Roman"/>
              </a:rPr>
              <a:t>". Como o "</a:t>
            </a:r>
            <a:r>
              <a:rPr lang="pt-PT" err="1">
                <a:latin typeface="Times New Roman"/>
                <a:cs typeface="Times New Roman"/>
              </a:rPr>
              <a:t>Reduced</a:t>
            </a:r>
            <a:r>
              <a:rPr lang="pt-PT">
                <a:latin typeface="Times New Roman"/>
                <a:cs typeface="Times New Roman"/>
              </a:rPr>
              <a:t> </a:t>
            </a:r>
            <a:r>
              <a:rPr lang="pt-PT" err="1">
                <a:latin typeface="Times New Roman"/>
                <a:cs typeface="Times New Roman"/>
              </a:rPr>
              <a:t>Cost</a:t>
            </a:r>
            <a:r>
              <a:rPr lang="pt-PT">
                <a:latin typeface="Times New Roman"/>
                <a:cs typeface="Times New Roman"/>
              </a:rPr>
              <a:t>" tem o valor de </a:t>
            </a:r>
            <a:r>
              <a:rPr lang="pt-PT">
                <a:latin typeface="Times New Roman"/>
                <a:ea typeface="+mn-lt"/>
                <a:cs typeface="+mn-lt"/>
              </a:rPr>
              <a:t>0,649393204, e o máximo que se poderá diminuir o </a:t>
            </a:r>
            <a:r>
              <a:rPr lang="pt-PT">
                <a:latin typeface="Times New Roman"/>
                <a:ea typeface="+mn-lt"/>
                <a:cs typeface="Times New Roman"/>
              </a:rPr>
              <a:t>custo de aquisição do tapete 4 é 0,5€; (0,649393204 &gt; 0,5); o custo total será sempre o mesmo, nunca se alterando</a:t>
            </a:r>
          </a:p>
          <a:p>
            <a:pPr marL="285750" indent="-285750" algn="just">
              <a:buFont typeface="Wingdings"/>
              <a:buChar char="Ø"/>
            </a:pPr>
            <a:r>
              <a:rPr lang="pt-PT">
                <a:latin typeface="Times New Roman"/>
                <a:ea typeface="+mn-lt"/>
                <a:cs typeface="Times New Roman"/>
              </a:rPr>
              <a:t>No gráfico podemos visionar que o custo total nunca se altera.</a:t>
            </a:r>
          </a:p>
        </p:txBody>
      </p:sp>
      <p:pic>
        <p:nvPicPr>
          <p:cNvPr id="5" name="Imagem 6">
            <a:extLst>
              <a:ext uri="{FF2B5EF4-FFF2-40B4-BE49-F238E27FC236}">
                <a16:creationId xmlns:a16="http://schemas.microsoft.com/office/drawing/2014/main" id="{E83BE984-271A-36B1-B947-B10597CC53CD}"/>
              </a:ext>
            </a:extLst>
          </p:cNvPr>
          <p:cNvPicPr>
            <a:picLocks noChangeAspect="1"/>
          </p:cNvPicPr>
          <p:nvPr/>
        </p:nvPicPr>
        <p:blipFill>
          <a:blip r:embed="rId2"/>
          <a:stretch>
            <a:fillRect/>
          </a:stretch>
        </p:blipFill>
        <p:spPr>
          <a:xfrm>
            <a:off x="752475" y="1260934"/>
            <a:ext cx="7324725" cy="2640682"/>
          </a:xfrm>
          <a:prstGeom prst="rect">
            <a:avLst/>
          </a:prstGeom>
        </p:spPr>
      </p:pic>
      <p:pic>
        <p:nvPicPr>
          <p:cNvPr id="10" name="Imagem 10">
            <a:extLst>
              <a:ext uri="{FF2B5EF4-FFF2-40B4-BE49-F238E27FC236}">
                <a16:creationId xmlns:a16="http://schemas.microsoft.com/office/drawing/2014/main" id="{8ED02A42-6B50-D38B-64AA-FF174D0D61CB}"/>
              </a:ext>
            </a:extLst>
          </p:cNvPr>
          <p:cNvPicPr>
            <a:picLocks noChangeAspect="1"/>
          </p:cNvPicPr>
          <p:nvPr/>
        </p:nvPicPr>
        <p:blipFill>
          <a:blip r:embed="rId3"/>
          <a:stretch>
            <a:fillRect/>
          </a:stretch>
        </p:blipFill>
        <p:spPr>
          <a:xfrm>
            <a:off x="8220075" y="1385022"/>
            <a:ext cx="3476625" cy="2382982"/>
          </a:xfrm>
          <a:prstGeom prst="rect">
            <a:avLst/>
          </a:prstGeom>
        </p:spPr>
      </p:pic>
    </p:spTree>
    <p:extLst>
      <p:ext uri="{BB962C8B-B14F-4D97-AF65-F5344CB8AC3E}">
        <p14:creationId xmlns:p14="http://schemas.microsoft.com/office/powerpoint/2010/main" val="174000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BC2E57-E18C-B12D-0772-C309AEA5CA9A}"/>
              </a:ext>
            </a:extLst>
          </p:cNvPr>
          <p:cNvSpPr>
            <a:spLocks noGrp="1"/>
          </p:cNvSpPr>
          <p:nvPr>
            <p:ph type="title"/>
          </p:nvPr>
        </p:nvSpPr>
        <p:spPr>
          <a:xfrm>
            <a:off x="4319501" y="261350"/>
            <a:ext cx="3560482" cy="673030"/>
          </a:xfrm>
        </p:spPr>
        <p:txBody>
          <a:bodyPr vert="horz" lIns="91440" tIns="45720" rIns="91440" bIns="45720" rtlCol="0" anchor="t">
            <a:normAutofit fontScale="90000"/>
          </a:bodyPr>
          <a:lstStyle/>
          <a:p>
            <a:pPr algn="ctr"/>
            <a:r>
              <a:rPr lang="pt-PT">
                <a:latin typeface="Times New Roman"/>
                <a:cs typeface="Times New Roman"/>
              </a:rPr>
              <a:t>Aquisição</a:t>
            </a:r>
            <a:r>
              <a:rPr lang="en-US">
                <a:latin typeface="Times New Roman"/>
                <a:cs typeface="Times New Roman"/>
              </a:rPr>
              <a:t> Tapete 5</a:t>
            </a:r>
          </a:p>
        </p:txBody>
      </p:sp>
      <p:sp>
        <p:nvSpPr>
          <p:cNvPr id="23" name="Rectangle 22">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82AEDFEB-4099-59DF-1D0F-136ED0D7E4E4}"/>
              </a:ext>
            </a:extLst>
          </p:cNvPr>
          <p:cNvSpPr txBox="1"/>
          <p:nvPr/>
        </p:nvSpPr>
        <p:spPr>
          <a:xfrm>
            <a:off x="87086" y="6106886"/>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6.5.</a:t>
            </a:r>
          </a:p>
        </p:txBody>
      </p:sp>
      <p:sp>
        <p:nvSpPr>
          <p:cNvPr id="9" name="CaixaDeTexto 8">
            <a:extLst>
              <a:ext uri="{FF2B5EF4-FFF2-40B4-BE49-F238E27FC236}">
                <a16:creationId xmlns:a16="http://schemas.microsoft.com/office/drawing/2014/main" id="{59F4600A-D974-965C-786A-46C19B1C5FC1}"/>
              </a:ext>
            </a:extLst>
          </p:cNvPr>
          <p:cNvSpPr txBox="1"/>
          <p:nvPr/>
        </p:nvSpPr>
        <p:spPr>
          <a:xfrm rot="10800000" flipV="1">
            <a:off x="561371" y="4155405"/>
            <a:ext cx="110222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Sans-Serif"/>
              <a:buChar char="Ø"/>
            </a:pPr>
            <a:r>
              <a:rPr lang="pt-PT">
                <a:latin typeface="Times New Roman"/>
                <a:cs typeface="Times New Roman"/>
              </a:rPr>
              <a:t>A Tabela demonstra-nos que, a cada diminuição de 0,05€, haverá uma diminuição constante de</a:t>
            </a:r>
            <a:r>
              <a:rPr lang="pt-PT">
                <a:latin typeface="Times New Roman"/>
                <a:ea typeface="+mn-lt"/>
                <a:cs typeface="Times New Roman"/>
              </a:rPr>
              <a:t>, aproximadamente, 0,09%; também é possível reparar que o custo total irá estar sempre a diminuir 375€ (Até o tapete 5 atingir 1,20€ com a diminuição do preço).</a:t>
            </a:r>
            <a:endParaRPr lang="pt-PT">
              <a:ea typeface="+mn-lt"/>
              <a:cs typeface="+mn-lt"/>
            </a:endParaRPr>
          </a:p>
          <a:p>
            <a:pPr marL="285750" indent="-285750" algn="just">
              <a:buFont typeface="Wingdings,Sans-Serif"/>
              <a:buChar char="Ø"/>
            </a:pPr>
            <a:r>
              <a:rPr lang="pt-PT">
                <a:latin typeface="Times New Roman"/>
                <a:ea typeface="+mn-lt"/>
                <a:cs typeface="Times New Roman"/>
              </a:rPr>
              <a:t>Após reduzir o preço de aquisição do Tapete 5 em 0,50€, o custo total irá atingir o valor de 418 646,15€.</a:t>
            </a:r>
            <a:endParaRPr lang="pt-PT">
              <a:ea typeface="+mn-lt"/>
              <a:cs typeface="+mn-lt"/>
            </a:endParaRPr>
          </a:p>
          <a:p>
            <a:pPr marL="285750" indent="-285750" algn="just">
              <a:buFont typeface="Wingdings,Sans-Serif"/>
              <a:buChar char="Ø"/>
            </a:pPr>
            <a:r>
              <a:rPr lang="pt-PT">
                <a:latin typeface="Times New Roman"/>
                <a:ea typeface="+mn-lt"/>
                <a:cs typeface="Times New Roman"/>
              </a:rPr>
              <a:t>Podemos verificar no gráfico o comportamento já referido anteriormente (é importante referir que a linha da taxa de variação não é constante, pois, ela vai tendo diminuições muito pequenas).</a:t>
            </a:r>
            <a:endParaRPr lang="pt-PT"/>
          </a:p>
        </p:txBody>
      </p:sp>
      <p:pic>
        <p:nvPicPr>
          <p:cNvPr id="8" name="Imagem 9">
            <a:extLst>
              <a:ext uri="{FF2B5EF4-FFF2-40B4-BE49-F238E27FC236}">
                <a16:creationId xmlns:a16="http://schemas.microsoft.com/office/drawing/2014/main" id="{A9295555-01AA-F22D-B49A-592D15B9750D}"/>
              </a:ext>
            </a:extLst>
          </p:cNvPr>
          <p:cNvPicPr>
            <a:picLocks noGrp="1" noChangeAspect="1"/>
          </p:cNvPicPr>
          <p:nvPr>
            <p:ph idx="1"/>
          </p:nvPr>
        </p:nvPicPr>
        <p:blipFill>
          <a:blip r:embed="rId2"/>
          <a:stretch>
            <a:fillRect/>
          </a:stretch>
        </p:blipFill>
        <p:spPr>
          <a:xfrm>
            <a:off x="750887" y="1276544"/>
            <a:ext cx="7267575" cy="2624709"/>
          </a:xfrm>
        </p:spPr>
      </p:pic>
      <p:pic>
        <p:nvPicPr>
          <p:cNvPr id="11" name="Imagem 11">
            <a:extLst>
              <a:ext uri="{FF2B5EF4-FFF2-40B4-BE49-F238E27FC236}">
                <a16:creationId xmlns:a16="http://schemas.microsoft.com/office/drawing/2014/main" id="{3A2D12D8-2269-04DC-7787-8429C65AAA8A}"/>
              </a:ext>
            </a:extLst>
          </p:cNvPr>
          <p:cNvPicPr>
            <a:picLocks noChangeAspect="1"/>
          </p:cNvPicPr>
          <p:nvPr/>
        </p:nvPicPr>
        <p:blipFill>
          <a:blip r:embed="rId3"/>
          <a:stretch>
            <a:fillRect/>
          </a:stretch>
        </p:blipFill>
        <p:spPr>
          <a:xfrm>
            <a:off x="8124825" y="1280247"/>
            <a:ext cx="3629025" cy="2487757"/>
          </a:xfrm>
          <a:prstGeom prst="rect">
            <a:avLst/>
          </a:prstGeom>
        </p:spPr>
      </p:pic>
    </p:spTree>
    <p:extLst>
      <p:ext uri="{BB962C8B-B14F-4D97-AF65-F5344CB8AC3E}">
        <p14:creationId xmlns:p14="http://schemas.microsoft.com/office/powerpoint/2010/main" val="331266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BC2E57-E18C-B12D-0772-C309AEA5CA9A}"/>
              </a:ext>
            </a:extLst>
          </p:cNvPr>
          <p:cNvSpPr>
            <a:spLocks noGrp="1"/>
          </p:cNvSpPr>
          <p:nvPr>
            <p:ph type="title"/>
          </p:nvPr>
        </p:nvSpPr>
        <p:spPr>
          <a:xfrm>
            <a:off x="4319501" y="261350"/>
            <a:ext cx="3560482" cy="673030"/>
          </a:xfrm>
        </p:spPr>
        <p:txBody>
          <a:bodyPr vert="horz" lIns="91440" tIns="45720" rIns="91440" bIns="45720" rtlCol="0" anchor="t">
            <a:normAutofit fontScale="90000"/>
          </a:bodyPr>
          <a:lstStyle/>
          <a:p>
            <a:pPr algn="ctr"/>
            <a:r>
              <a:rPr lang="pt-PT">
                <a:latin typeface="Times New Roman"/>
                <a:cs typeface="Times New Roman"/>
              </a:rPr>
              <a:t>Aquisição</a:t>
            </a:r>
            <a:r>
              <a:rPr lang="en-US">
                <a:latin typeface="Times New Roman"/>
                <a:cs typeface="Times New Roman"/>
              </a:rPr>
              <a:t> Tapete 6</a:t>
            </a:r>
          </a:p>
        </p:txBody>
      </p:sp>
      <p:sp>
        <p:nvSpPr>
          <p:cNvPr id="23" name="Rectangle 22">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82AEDFEB-4099-59DF-1D0F-136ED0D7E4E4}"/>
              </a:ext>
            </a:extLst>
          </p:cNvPr>
          <p:cNvSpPr txBox="1"/>
          <p:nvPr/>
        </p:nvSpPr>
        <p:spPr>
          <a:xfrm>
            <a:off x="87086" y="6106886"/>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6.6.</a:t>
            </a:r>
          </a:p>
        </p:txBody>
      </p:sp>
      <p:sp>
        <p:nvSpPr>
          <p:cNvPr id="9" name="CaixaDeTexto 8">
            <a:extLst>
              <a:ext uri="{FF2B5EF4-FFF2-40B4-BE49-F238E27FC236}">
                <a16:creationId xmlns:a16="http://schemas.microsoft.com/office/drawing/2014/main" id="{59F4600A-D974-965C-786A-46C19B1C5FC1}"/>
              </a:ext>
            </a:extLst>
          </p:cNvPr>
          <p:cNvSpPr txBox="1"/>
          <p:nvPr/>
        </p:nvSpPr>
        <p:spPr>
          <a:xfrm rot="10800000" flipV="1">
            <a:off x="561371" y="4847902"/>
            <a:ext cx="11022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Sans-Serif"/>
              <a:buChar char="Ø"/>
            </a:pPr>
            <a:endParaRPr lang="pt-PT">
              <a:latin typeface="Times New Roman"/>
              <a:cs typeface="Times New Roman"/>
            </a:endParaRPr>
          </a:p>
        </p:txBody>
      </p:sp>
      <p:sp>
        <p:nvSpPr>
          <p:cNvPr id="24" name="CaixaDeTexto 23">
            <a:extLst>
              <a:ext uri="{FF2B5EF4-FFF2-40B4-BE49-F238E27FC236}">
                <a16:creationId xmlns:a16="http://schemas.microsoft.com/office/drawing/2014/main" id="{815018BC-B692-B77C-54F6-10E089F2317C}"/>
              </a:ext>
            </a:extLst>
          </p:cNvPr>
          <p:cNvSpPr txBox="1"/>
          <p:nvPr/>
        </p:nvSpPr>
        <p:spPr>
          <a:xfrm>
            <a:off x="750425" y="4107083"/>
            <a:ext cx="107876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pt-PT">
                <a:latin typeface="Times New Roman"/>
                <a:cs typeface="Times New Roman"/>
              </a:rPr>
              <a:t>Começando por verificar os dados na tabela, é possível verificar que, quanto mais barato é o preço de aquisição do tapete 6, maior será a diminuição  do custo total; apesar disso, existe uma taxa de variação muito parecida entre os 1,8€ e os 1,7€.</a:t>
            </a:r>
          </a:p>
          <a:p>
            <a:pPr marL="285750" indent="-285750">
              <a:buFont typeface="Wingdings"/>
              <a:buChar char="Ø"/>
            </a:pPr>
            <a:r>
              <a:rPr lang="pt-PT">
                <a:latin typeface="Times New Roman"/>
                <a:cs typeface="Times New Roman"/>
              </a:rPr>
              <a:t>Observando o gráfico, é possível reparar que a linha vermelha (Taxa de Variação) tende a diminuir cada vez mais e, consequentemente, as barras azuis tendem a ter uma diminuição maior com o passar do tempo.</a:t>
            </a:r>
          </a:p>
          <a:p>
            <a:pPr marL="285750" indent="-285750">
              <a:buFont typeface="Wingdings"/>
              <a:buChar char="Ø"/>
            </a:pPr>
            <a:endParaRPr lang="pt-PT"/>
          </a:p>
        </p:txBody>
      </p:sp>
      <p:pic>
        <p:nvPicPr>
          <p:cNvPr id="5" name="Imagem 6">
            <a:extLst>
              <a:ext uri="{FF2B5EF4-FFF2-40B4-BE49-F238E27FC236}">
                <a16:creationId xmlns:a16="http://schemas.microsoft.com/office/drawing/2014/main" id="{184473D0-4FD5-1D10-DFDE-002422FF1854}"/>
              </a:ext>
            </a:extLst>
          </p:cNvPr>
          <p:cNvPicPr>
            <a:picLocks noChangeAspect="1"/>
          </p:cNvPicPr>
          <p:nvPr/>
        </p:nvPicPr>
        <p:blipFill>
          <a:blip r:embed="rId2"/>
          <a:stretch>
            <a:fillRect/>
          </a:stretch>
        </p:blipFill>
        <p:spPr>
          <a:xfrm>
            <a:off x="917121" y="1298453"/>
            <a:ext cx="7343775" cy="2703078"/>
          </a:xfrm>
          <a:prstGeom prst="rect">
            <a:avLst/>
          </a:prstGeom>
        </p:spPr>
      </p:pic>
      <p:pic>
        <p:nvPicPr>
          <p:cNvPr id="10" name="Imagem 10">
            <a:extLst>
              <a:ext uri="{FF2B5EF4-FFF2-40B4-BE49-F238E27FC236}">
                <a16:creationId xmlns:a16="http://schemas.microsoft.com/office/drawing/2014/main" id="{CA4F1C34-5254-C4A1-65B5-2F30C06E48EB}"/>
              </a:ext>
            </a:extLst>
          </p:cNvPr>
          <p:cNvPicPr>
            <a:picLocks noChangeAspect="1"/>
          </p:cNvPicPr>
          <p:nvPr/>
        </p:nvPicPr>
        <p:blipFill>
          <a:blip r:embed="rId3"/>
          <a:stretch>
            <a:fillRect/>
          </a:stretch>
        </p:blipFill>
        <p:spPr>
          <a:xfrm>
            <a:off x="8315325" y="1355086"/>
            <a:ext cx="3629025" cy="2516332"/>
          </a:xfrm>
          <a:prstGeom prst="rect">
            <a:avLst/>
          </a:prstGeom>
        </p:spPr>
      </p:pic>
    </p:spTree>
    <p:extLst>
      <p:ext uri="{BB962C8B-B14F-4D97-AF65-F5344CB8AC3E}">
        <p14:creationId xmlns:p14="http://schemas.microsoft.com/office/powerpoint/2010/main" val="2961055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75022-F913-CB0F-3B58-5E602C80A9FC}"/>
              </a:ext>
            </a:extLst>
          </p:cNvPr>
          <p:cNvSpPr>
            <a:spLocks noGrp="1"/>
          </p:cNvSpPr>
          <p:nvPr>
            <p:ph type="title"/>
          </p:nvPr>
        </p:nvSpPr>
        <p:spPr>
          <a:xfrm>
            <a:off x="4654829" y="113607"/>
            <a:ext cx="3588573" cy="616863"/>
          </a:xfrm>
        </p:spPr>
        <p:txBody>
          <a:bodyPr>
            <a:normAutofit fontScale="90000"/>
          </a:bodyPr>
          <a:lstStyle/>
          <a:p>
            <a:r>
              <a:rPr lang="pt-PT"/>
              <a:t>6 - Conclusão</a:t>
            </a:r>
          </a:p>
        </p:txBody>
      </p:sp>
      <p:graphicFrame>
        <p:nvGraphicFramePr>
          <p:cNvPr id="7" name="Tabela 7">
            <a:extLst>
              <a:ext uri="{FF2B5EF4-FFF2-40B4-BE49-F238E27FC236}">
                <a16:creationId xmlns:a16="http://schemas.microsoft.com/office/drawing/2014/main" id="{8D996C16-A4A3-B175-0A57-F18C921716FE}"/>
              </a:ext>
            </a:extLst>
          </p:cNvPr>
          <p:cNvGraphicFramePr>
            <a:graphicFrameLocks noGrp="1"/>
          </p:cNvGraphicFramePr>
          <p:nvPr/>
        </p:nvGraphicFramePr>
        <p:xfrm>
          <a:off x="2164845" y="845060"/>
          <a:ext cx="7533407" cy="2727960"/>
        </p:xfrm>
        <a:graphic>
          <a:graphicData uri="http://schemas.openxmlformats.org/drawingml/2006/table">
            <a:tbl>
              <a:tblPr firstRow="1" bandRow="1">
                <a:tableStyleId>{5C22544A-7EE6-4342-B048-85BDC9FD1C3A}</a:tableStyleId>
              </a:tblPr>
              <a:tblGrid>
                <a:gridCol w="7533407">
                  <a:extLst>
                    <a:ext uri="{9D8B030D-6E8A-4147-A177-3AD203B41FA5}">
                      <a16:colId xmlns:a16="http://schemas.microsoft.com/office/drawing/2014/main" val="4248090836"/>
                    </a:ext>
                  </a:extLst>
                </a:gridCol>
              </a:tblGrid>
              <a:tr h="533400">
                <a:tc>
                  <a:txBody>
                    <a:bodyPr/>
                    <a:lstStyle/>
                    <a:p>
                      <a:pPr algn="ctr"/>
                      <a:r>
                        <a:rPr lang="pt-PT"/>
                        <a:t>Top dos Tapetes para negociar os preços</a:t>
                      </a:r>
                    </a:p>
                  </a:txBody>
                  <a:tcPr/>
                </a:tc>
                <a:extLst>
                  <a:ext uri="{0D108BD9-81ED-4DB2-BD59-A6C34878D82A}">
                    <a16:rowId xmlns:a16="http://schemas.microsoft.com/office/drawing/2014/main" val="83444454"/>
                  </a:ext>
                </a:extLst>
              </a:tr>
              <a:tr h="345953">
                <a:tc>
                  <a:txBody>
                    <a:bodyPr/>
                    <a:lstStyle/>
                    <a:p>
                      <a:pPr algn="ctr"/>
                      <a:r>
                        <a:rPr lang="pt-PT"/>
                        <a:t>1º - Tapete 6</a:t>
                      </a:r>
                    </a:p>
                  </a:txBody>
                  <a:tcPr/>
                </a:tc>
                <a:extLst>
                  <a:ext uri="{0D108BD9-81ED-4DB2-BD59-A6C34878D82A}">
                    <a16:rowId xmlns:a16="http://schemas.microsoft.com/office/drawing/2014/main" val="3820700584"/>
                  </a:ext>
                </a:extLst>
              </a:tr>
              <a:tr h="345953">
                <a:tc>
                  <a:txBody>
                    <a:bodyPr/>
                    <a:lstStyle/>
                    <a:p>
                      <a:pPr algn="ctr"/>
                      <a:r>
                        <a:rPr lang="pt-PT"/>
                        <a:t>2º - Tapete 2</a:t>
                      </a:r>
                    </a:p>
                  </a:txBody>
                  <a:tcPr/>
                </a:tc>
                <a:extLst>
                  <a:ext uri="{0D108BD9-81ED-4DB2-BD59-A6C34878D82A}">
                    <a16:rowId xmlns:a16="http://schemas.microsoft.com/office/drawing/2014/main" val="1179625416"/>
                  </a:ext>
                </a:extLst>
              </a:tr>
              <a:tr h="345953">
                <a:tc>
                  <a:txBody>
                    <a:bodyPr/>
                    <a:lstStyle/>
                    <a:p>
                      <a:pPr algn="ctr"/>
                      <a:r>
                        <a:rPr lang="pt-PT"/>
                        <a:t>3º - Tapete 1</a:t>
                      </a:r>
                    </a:p>
                  </a:txBody>
                  <a:tcPr/>
                </a:tc>
                <a:extLst>
                  <a:ext uri="{0D108BD9-81ED-4DB2-BD59-A6C34878D82A}">
                    <a16:rowId xmlns:a16="http://schemas.microsoft.com/office/drawing/2014/main" val="2543593454"/>
                  </a:ext>
                </a:extLst>
              </a:tr>
              <a:tr h="345953">
                <a:tc>
                  <a:txBody>
                    <a:bodyPr/>
                    <a:lstStyle/>
                    <a:p>
                      <a:pPr algn="ctr"/>
                      <a:r>
                        <a:rPr lang="pt-PT"/>
                        <a:t>4º - Tapete 3</a:t>
                      </a:r>
                    </a:p>
                  </a:txBody>
                  <a:tcPr/>
                </a:tc>
                <a:extLst>
                  <a:ext uri="{0D108BD9-81ED-4DB2-BD59-A6C34878D82A}">
                    <a16:rowId xmlns:a16="http://schemas.microsoft.com/office/drawing/2014/main" val="2121292602"/>
                  </a:ext>
                </a:extLst>
              </a:tr>
              <a:tr h="345953">
                <a:tc>
                  <a:txBody>
                    <a:bodyPr/>
                    <a:lstStyle/>
                    <a:p>
                      <a:pPr algn="ctr"/>
                      <a:r>
                        <a:rPr lang="pt-PT"/>
                        <a:t>5º - Tapete 5</a:t>
                      </a:r>
                    </a:p>
                  </a:txBody>
                  <a:tcPr/>
                </a:tc>
                <a:extLst>
                  <a:ext uri="{0D108BD9-81ED-4DB2-BD59-A6C34878D82A}">
                    <a16:rowId xmlns:a16="http://schemas.microsoft.com/office/drawing/2014/main" val="849784421"/>
                  </a:ext>
                </a:extLst>
              </a:tr>
              <a:tr h="345953">
                <a:tc>
                  <a:txBody>
                    <a:bodyPr/>
                    <a:lstStyle/>
                    <a:p>
                      <a:pPr lvl="0" algn="ctr">
                        <a:buNone/>
                      </a:pPr>
                      <a:r>
                        <a:rPr lang="pt-PT"/>
                        <a:t>6º - Tapete 4</a:t>
                      </a:r>
                    </a:p>
                  </a:txBody>
                  <a:tcPr/>
                </a:tc>
                <a:extLst>
                  <a:ext uri="{0D108BD9-81ED-4DB2-BD59-A6C34878D82A}">
                    <a16:rowId xmlns:a16="http://schemas.microsoft.com/office/drawing/2014/main" val="2847425580"/>
                  </a:ext>
                </a:extLst>
              </a:tr>
            </a:tbl>
          </a:graphicData>
        </a:graphic>
      </p:graphicFrame>
      <p:sp>
        <p:nvSpPr>
          <p:cNvPr id="8" name="CaixaDeTexto 7">
            <a:extLst>
              <a:ext uri="{FF2B5EF4-FFF2-40B4-BE49-F238E27FC236}">
                <a16:creationId xmlns:a16="http://schemas.microsoft.com/office/drawing/2014/main" id="{6310B927-9560-AB33-9018-7EA71AEE86E5}"/>
              </a:ext>
            </a:extLst>
          </p:cNvPr>
          <p:cNvSpPr txBox="1"/>
          <p:nvPr/>
        </p:nvSpPr>
        <p:spPr>
          <a:xfrm>
            <a:off x="1731929" y="3597643"/>
            <a:ext cx="872095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PT">
                <a:latin typeface="Times New Roman"/>
                <a:cs typeface="Times New Roman"/>
              </a:rPr>
              <a:t>Acima, podemos verificar uma tabela, que nos demonstra a ordem de relevância para a </a:t>
            </a:r>
            <a:r>
              <a:rPr lang="pt-PT" err="1">
                <a:latin typeface="Times New Roman"/>
                <a:cs typeface="Times New Roman"/>
              </a:rPr>
              <a:t>Beirafio</a:t>
            </a:r>
            <a:r>
              <a:rPr lang="pt-PT">
                <a:latin typeface="Times New Roman"/>
                <a:cs typeface="Times New Roman"/>
              </a:rPr>
              <a:t> negociar os preços.</a:t>
            </a:r>
            <a:endParaRPr lang="pt-PT">
              <a:latin typeface="Century Gothic" panose="020B0502020202020204"/>
              <a:cs typeface="Times New Roman"/>
            </a:endParaRPr>
          </a:p>
          <a:p>
            <a:pPr marL="285750" indent="-285750" algn="just">
              <a:buFont typeface="Arial"/>
              <a:buChar char="•"/>
            </a:pPr>
            <a:r>
              <a:rPr lang="pt-PT">
                <a:latin typeface="Times New Roman"/>
                <a:cs typeface="Times New Roman"/>
              </a:rPr>
              <a:t>Em primeiro, lugar encontra-se o tapete 6, que é o tapete mais adquirido pela </a:t>
            </a:r>
            <a:r>
              <a:rPr lang="pt-PT" err="1">
                <a:latin typeface="Times New Roman"/>
                <a:cs typeface="Times New Roman"/>
              </a:rPr>
              <a:t>Beirafio</a:t>
            </a:r>
            <a:r>
              <a:rPr lang="pt-PT">
                <a:latin typeface="Times New Roman"/>
                <a:cs typeface="Times New Roman"/>
              </a:rPr>
              <a:t>, contribuindo para que a sua diminuição do preço tenha um impacto enorme no custo total.</a:t>
            </a:r>
          </a:p>
          <a:p>
            <a:pPr marL="285750" indent="-285750" algn="just">
              <a:buFont typeface="Arial"/>
              <a:buChar char="•"/>
            </a:pPr>
            <a:r>
              <a:rPr lang="pt-PT">
                <a:latin typeface="Times New Roman"/>
                <a:cs typeface="Times New Roman"/>
              </a:rPr>
              <a:t>Em último lugar encontra-se o tapete 4, pois, mesmo que haja um diminuição de 0,50€ na aquisição deste tapete, continua a ser mais vantajoso produzi-lo, pois, o seu custo de produção continuaria a ser muito mais baixo que o custo de aquisição, demonstrando assim que não vale a pena a </a:t>
            </a:r>
            <a:r>
              <a:rPr lang="pt-PT" err="1">
                <a:latin typeface="Times New Roman"/>
                <a:cs typeface="Times New Roman"/>
              </a:rPr>
              <a:t>Beirafio</a:t>
            </a:r>
            <a:r>
              <a:rPr lang="pt-PT">
                <a:latin typeface="Times New Roman"/>
                <a:cs typeface="Times New Roman"/>
              </a:rPr>
              <a:t> tentar negociar o preço deste tapete.</a:t>
            </a:r>
          </a:p>
          <a:p>
            <a:pPr marL="285750" indent="-285750" algn="just">
              <a:buFont typeface="Arial"/>
              <a:buChar char="•"/>
            </a:pPr>
            <a:r>
              <a:rPr lang="pt-PT">
                <a:latin typeface="Times New Roman"/>
                <a:cs typeface="Times New Roman"/>
              </a:rPr>
              <a:t>Podemos assim concluir que os tapetes mais vantajosos para se negociar o preço são: o tapete 6 e o tapete 2 (Devido ao elevado número de aquisições por parte da </a:t>
            </a:r>
            <a:r>
              <a:rPr lang="pt-PT" err="1">
                <a:latin typeface="Times New Roman"/>
                <a:cs typeface="Times New Roman"/>
              </a:rPr>
              <a:t>Beirafio</a:t>
            </a:r>
            <a:r>
              <a:rPr lang="pt-PT">
                <a:latin typeface="Times New Roman"/>
                <a:cs typeface="Times New Roman"/>
              </a:rPr>
              <a:t>) e, curiosamente, o tapete 1 (Porque aproveitam o tear Alfa para produzirem mais tapetes 6.</a:t>
            </a:r>
          </a:p>
          <a:p>
            <a:pPr marL="285750" indent="-285750" algn="just">
              <a:buFont typeface="Arial"/>
              <a:buChar char="•"/>
            </a:pPr>
            <a:endParaRPr lang="pt-PT">
              <a:latin typeface="Times New Roman"/>
              <a:cs typeface="Times New Roman"/>
            </a:endParaRPr>
          </a:p>
        </p:txBody>
      </p:sp>
      <p:sp>
        <p:nvSpPr>
          <p:cNvPr id="15" name="CaixaDeTexto 14">
            <a:extLst>
              <a:ext uri="{FF2B5EF4-FFF2-40B4-BE49-F238E27FC236}">
                <a16:creationId xmlns:a16="http://schemas.microsoft.com/office/drawing/2014/main" id="{6A2D72EF-E354-C298-E5BF-9A554D58149C}"/>
              </a:ext>
            </a:extLst>
          </p:cNvPr>
          <p:cNvSpPr txBox="1"/>
          <p:nvPr/>
        </p:nvSpPr>
        <p:spPr>
          <a:xfrm>
            <a:off x="362983" y="733472"/>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6.7.</a:t>
            </a:r>
          </a:p>
        </p:txBody>
      </p:sp>
    </p:spTree>
    <p:extLst>
      <p:ext uri="{BB962C8B-B14F-4D97-AF65-F5344CB8AC3E}">
        <p14:creationId xmlns:p14="http://schemas.microsoft.com/office/powerpoint/2010/main" val="286905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75022-F913-CB0F-3B58-5E602C80A9FC}"/>
              </a:ext>
            </a:extLst>
          </p:cNvPr>
          <p:cNvSpPr>
            <a:spLocks noGrp="1"/>
          </p:cNvSpPr>
          <p:nvPr>
            <p:ph type="title"/>
          </p:nvPr>
        </p:nvSpPr>
        <p:spPr>
          <a:xfrm>
            <a:off x="3090724" y="113607"/>
            <a:ext cx="6626546" cy="616863"/>
          </a:xfrm>
        </p:spPr>
        <p:txBody>
          <a:bodyPr>
            <a:normAutofit fontScale="90000"/>
          </a:bodyPr>
          <a:lstStyle/>
          <a:p>
            <a:r>
              <a:rPr lang="pt-PT"/>
              <a:t>6 - Conclusão &lt;= (continuação)</a:t>
            </a:r>
          </a:p>
        </p:txBody>
      </p:sp>
      <p:graphicFrame>
        <p:nvGraphicFramePr>
          <p:cNvPr id="7" name="Tabela 7">
            <a:extLst>
              <a:ext uri="{FF2B5EF4-FFF2-40B4-BE49-F238E27FC236}">
                <a16:creationId xmlns:a16="http://schemas.microsoft.com/office/drawing/2014/main" id="{8D996C16-A4A3-B175-0A57-F18C921716FE}"/>
              </a:ext>
            </a:extLst>
          </p:cNvPr>
          <p:cNvGraphicFramePr>
            <a:graphicFrameLocks noGrp="1"/>
          </p:cNvGraphicFramePr>
          <p:nvPr>
            <p:extLst>
              <p:ext uri="{D42A27DB-BD31-4B8C-83A1-F6EECF244321}">
                <p14:modId xmlns:p14="http://schemas.microsoft.com/office/powerpoint/2010/main" val="1339547065"/>
              </p:ext>
            </p:extLst>
          </p:nvPr>
        </p:nvGraphicFramePr>
        <p:xfrm>
          <a:off x="2164845" y="845060"/>
          <a:ext cx="7533407" cy="2727960"/>
        </p:xfrm>
        <a:graphic>
          <a:graphicData uri="http://schemas.openxmlformats.org/drawingml/2006/table">
            <a:tbl>
              <a:tblPr firstRow="1" bandRow="1">
                <a:tableStyleId>{5C22544A-7EE6-4342-B048-85BDC9FD1C3A}</a:tableStyleId>
              </a:tblPr>
              <a:tblGrid>
                <a:gridCol w="7533407">
                  <a:extLst>
                    <a:ext uri="{9D8B030D-6E8A-4147-A177-3AD203B41FA5}">
                      <a16:colId xmlns:a16="http://schemas.microsoft.com/office/drawing/2014/main" val="4248090836"/>
                    </a:ext>
                  </a:extLst>
                </a:gridCol>
              </a:tblGrid>
              <a:tr h="533400">
                <a:tc>
                  <a:txBody>
                    <a:bodyPr/>
                    <a:lstStyle/>
                    <a:p>
                      <a:pPr algn="ctr"/>
                      <a:r>
                        <a:rPr lang="pt-PT"/>
                        <a:t>Top dos Tapetes para negociar os preços</a:t>
                      </a:r>
                    </a:p>
                  </a:txBody>
                  <a:tcPr/>
                </a:tc>
                <a:extLst>
                  <a:ext uri="{0D108BD9-81ED-4DB2-BD59-A6C34878D82A}">
                    <a16:rowId xmlns:a16="http://schemas.microsoft.com/office/drawing/2014/main" val="83444454"/>
                  </a:ext>
                </a:extLst>
              </a:tr>
              <a:tr h="345953">
                <a:tc>
                  <a:txBody>
                    <a:bodyPr/>
                    <a:lstStyle/>
                    <a:p>
                      <a:pPr algn="ctr"/>
                      <a:r>
                        <a:rPr lang="pt-PT"/>
                        <a:t>1º - Tapete 6</a:t>
                      </a:r>
                    </a:p>
                  </a:txBody>
                  <a:tcPr/>
                </a:tc>
                <a:extLst>
                  <a:ext uri="{0D108BD9-81ED-4DB2-BD59-A6C34878D82A}">
                    <a16:rowId xmlns:a16="http://schemas.microsoft.com/office/drawing/2014/main" val="3820700584"/>
                  </a:ext>
                </a:extLst>
              </a:tr>
              <a:tr h="345953">
                <a:tc>
                  <a:txBody>
                    <a:bodyPr/>
                    <a:lstStyle/>
                    <a:p>
                      <a:pPr algn="ctr"/>
                      <a:r>
                        <a:rPr lang="pt-PT"/>
                        <a:t>2º - Tapete 2</a:t>
                      </a:r>
                    </a:p>
                  </a:txBody>
                  <a:tcPr/>
                </a:tc>
                <a:extLst>
                  <a:ext uri="{0D108BD9-81ED-4DB2-BD59-A6C34878D82A}">
                    <a16:rowId xmlns:a16="http://schemas.microsoft.com/office/drawing/2014/main" val="1179625416"/>
                  </a:ext>
                </a:extLst>
              </a:tr>
              <a:tr h="345953">
                <a:tc>
                  <a:txBody>
                    <a:bodyPr/>
                    <a:lstStyle/>
                    <a:p>
                      <a:pPr algn="ctr"/>
                      <a:r>
                        <a:rPr lang="pt-PT"/>
                        <a:t>3º - Tapete 1</a:t>
                      </a:r>
                    </a:p>
                  </a:txBody>
                  <a:tcPr/>
                </a:tc>
                <a:extLst>
                  <a:ext uri="{0D108BD9-81ED-4DB2-BD59-A6C34878D82A}">
                    <a16:rowId xmlns:a16="http://schemas.microsoft.com/office/drawing/2014/main" val="2543593454"/>
                  </a:ext>
                </a:extLst>
              </a:tr>
              <a:tr h="345953">
                <a:tc>
                  <a:txBody>
                    <a:bodyPr/>
                    <a:lstStyle/>
                    <a:p>
                      <a:pPr algn="ctr"/>
                      <a:r>
                        <a:rPr lang="pt-PT"/>
                        <a:t>4º - Tapete 3</a:t>
                      </a:r>
                    </a:p>
                  </a:txBody>
                  <a:tcPr/>
                </a:tc>
                <a:extLst>
                  <a:ext uri="{0D108BD9-81ED-4DB2-BD59-A6C34878D82A}">
                    <a16:rowId xmlns:a16="http://schemas.microsoft.com/office/drawing/2014/main" val="2121292602"/>
                  </a:ext>
                </a:extLst>
              </a:tr>
              <a:tr h="345953">
                <a:tc>
                  <a:txBody>
                    <a:bodyPr/>
                    <a:lstStyle/>
                    <a:p>
                      <a:pPr algn="ctr"/>
                      <a:r>
                        <a:rPr lang="pt-PT"/>
                        <a:t>5º - Tapete 5</a:t>
                      </a:r>
                    </a:p>
                  </a:txBody>
                  <a:tcPr/>
                </a:tc>
                <a:extLst>
                  <a:ext uri="{0D108BD9-81ED-4DB2-BD59-A6C34878D82A}">
                    <a16:rowId xmlns:a16="http://schemas.microsoft.com/office/drawing/2014/main" val="849784421"/>
                  </a:ext>
                </a:extLst>
              </a:tr>
              <a:tr h="345953">
                <a:tc>
                  <a:txBody>
                    <a:bodyPr/>
                    <a:lstStyle/>
                    <a:p>
                      <a:pPr lvl="0" algn="ctr">
                        <a:buNone/>
                      </a:pPr>
                      <a:r>
                        <a:rPr lang="pt-PT"/>
                        <a:t>6º - Tapete 4</a:t>
                      </a:r>
                    </a:p>
                  </a:txBody>
                  <a:tcPr/>
                </a:tc>
                <a:extLst>
                  <a:ext uri="{0D108BD9-81ED-4DB2-BD59-A6C34878D82A}">
                    <a16:rowId xmlns:a16="http://schemas.microsoft.com/office/drawing/2014/main" val="2847425580"/>
                  </a:ext>
                </a:extLst>
              </a:tr>
            </a:tbl>
          </a:graphicData>
        </a:graphic>
      </p:graphicFrame>
      <p:sp>
        <p:nvSpPr>
          <p:cNvPr id="8" name="CaixaDeTexto 7">
            <a:extLst>
              <a:ext uri="{FF2B5EF4-FFF2-40B4-BE49-F238E27FC236}">
                <a16:creationId xmlns:a16="http://schemas.microsoft.com/office/drawing/2014/main" id="{6310B927-9560-AB33-9018-7EA71AEE86E5}"/>
              </a:ext>
            </a:extLst>
          </p:cNvPr>
          <p:cNvSpPr txBox="1"/>
          <p:nvPr/>
        </p:nvSpPr>
        <p:spPr>
          <a:xfrm>
            <a:off x="1731929" y="3790554"/>
            <a:ext cx="872095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b="1">
                <a:latin typeface="Times New Roman"/>
                <a:cs typeface="Times New Roman"/>
              </a:rPr>
              <a:t>Nota:</a:t>
            </a:r>
            <a:r>
              <a:rPr lang="pt-PT">
                <a:latin typeface="Times New Roman"/>
                <a:cs typeface="Times New Roman"/>
              </a:rPr>
              <a:t> No tapete 3, ao diminuirmos o seu preço, observamos que o preço fica estagnado até determinada diminuição (isto ocorre devido ao seu valor do "</a:t>
            </a:r>
            <a:r>
              <a:rPr lang="pt-PT" err="1">
                <a:latin typeface="Times New Roman"/>
                <a:cs typeface="Times New Roman"/>
              </a:rPr>
              <a:t>Reduced</a:t>
            </a:r>
            <a:r>
              <a:rPr lang="pt-PT">
                <a:latin typeface="Times New Roman"/>
                <a:cs typeface="Times New Roman"/>
              </a:rPr>
              <a:t> </a:t>
            </a:r>
            <a:r>
              <a:rPr lang="pt-PT" err="1">
                <a:latin typeface="Times New Roman"/>
                <a:cs typeface="Times New Roman"/>
              </a:rPr>
              <a:t>Cost</a:t>
            </a:r>
            <a:r>
              <a:rPr lang="pt-PT">
                <a:latin typeface="Times New Roman"/>
                <a:cs typeface="Times New Roman"/>
              </a:rPr>
              <a:t>"), logo, fica necessário diminuir muito o preço para realmente ser vantajoso comprá-lo. Já no tapete 5, a cada diminuição de 0,05€, o custo total diminui 0,09 % (ou, em termos absolutos, 375€). Se diminuir-mos respetivamente o preço de aquisição dos dois tapetes 0,50€, e os comparar-mos, a diminuição do tapete 3 é mais impactante no custo total que a diminuição do tapete 5 (Por esse mesmo motivo o tapete 3 se encontra acima do tapete 5 no ranking). Portanto, caso a </a:t>
            </a:r>
            <a:r>
              <a:rPr lang="pt-PT" err="1">
                <a:latin typeface="Times New Roman"/>
                <a:cs typeface="Times New Roman"/>
              </a:rPr>
              <a:t>Beirafio</a:t>
            </a:r>
            <a:r>
              <a:rPr lang="pt-PT">
                <a:latin typeface="Times New Roman"/>
                <a:cs typeface="Times New Roman"/>
              </a:rPr>
              <a:t> consiga uma diminuição de 0,50€, para apenas um destes tapetes, compensa mais apostar no tapete 3, mas caso não consiga uma diminuição tão elevada, compensa mais apostar no tapete 5. (Esta é apenas uma comparação entre os dois tapetes já aqui referidos)</a:t>
            </a:r>
            <a:endParaRPr lang="pt-PT">
              <a:latin typeface="Century Gothic"/>
              <a:cs typeface="Times New Roman"/>
            </a:endParaRPr>
          </a:p>
        </p:txBody>
      </p:sp>
      <p:sp>
        <p:nvSpPr>
          <p:cNvPr id="11" name="CaixaDeTexto 10">
            <a:extLst>
              <a:ext uri="{FF2B5EF4-FFF2-40B4-BE49-F238E27FC236}">
                <a16:creationId xmlns:a16="http://schemas.microsoft.com/office/drawing/2014/main" id="{DC245545-8FF7-6A98-F577-183FA323816C}"/>
              </a:ext>
            </a:extLst>
          </p:cNvPr>
          <p:cNvSpPr txBox="1"/>
          <p:nvPr/>
        </p:nvSpPr>
        <p:spPr>
          <a:xfrm>
            <a:off x="7775637" y="2606052"/>
            <a:ext cx="707321" cy="40011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latin typeface="Times New Roman"/>
                <a:cs typeface="Times New Roman"/>
              </a:rPr>
              <a:t>Nota</a:t>
            </a:r>
          </a:p>
        </p:txBody>
      </p:sp>
      <p:sp>
        <p:nvSpPr>
          <p:cNvPr id="15" name="CaixaDeTexto 14">
            <a:extLst>
              <a:ext uri="{FF2B5EF4-FFF2-40B4-BE49-F238E27FC236}">
                <a16:creationId xmlns:a16="http://schemas.microsoft.com/office/drawing/2014/main" id="{6A2D72EF-E354-C298-E5BF-9A554D58149C}"/>
              </a:ext>
            </a:extLst>
          </p:cNvPr>
          <p:cNvSpPr txBox="1"/>
          <p:nvPr/>
        </p:nvSpPr>
        <p:spPr>
          <a:xfrm>
            <a:off x="362983" y="733472"/>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6.7.</a:t>
            </a:r>
          </a:p>
        </p:txBody>
      </p:sp>
      <p:sp>
        <p:nvSpPr>
          <p:cNvPr id="5" name="Chaveta à direita 4">
            <a:extLst>
              <a:ext uri="{FF2B5EF4-FFF2-40B4-BE49-F238E27FC236}">
                <a16:creationId xmlns:a16="http://schemas.microsoft.com/office/drawing/2014/main" id="{44313209-808A-D9A7-0215-1E9BEFF934F1}"/>
              </a:ext>
            </a:extLst>
          </p:cNvPr>
          <p:cNvSpPr/>
          <p:nvPr/>
        </p:nvSpPr>
        <p:spPr>
          <a:xfrm>
            <a:off x="6730257" y="2477496"/>
            <a:ext cx="968829" cy="72934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Tree>
    <p:extLst>
      <p:ext uri="{BB962C8B-B14F-4D97-AF65-F5344CB8AC3E}">
        <p14:creationId xmlns:p14="http://schemas.microsoft.com/office/powerpoint/2010/main" val="278628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4D99B313-0CBE-F4FA-1B01-F8EB1C13ED89}"/>
              </a:ext>
            </a:extLst>
          </p:cNvPr>
          <p:cNvSpPr>
            <a:spLocks noGrp="1"/>
          </p:cNvSpPr>
          <p:nvPr>
            <p:ph idx="1"/>
          </p:nvPr>
        </p:nvSpPr>
        <p:spPr>
          <a:xfrm>
            <a:off x="2208212" y="1197292"/>
            <a:ext cx="8915400" cy="2686156"/>
          </a:xfrm>
        </p:spPr>
        <p:txBody>
          <a:bodyPr vert="horz" lIns="91440" tIns="45720" rIns="91440" bIns="45720" rtlCol="0" anchor="t">
            <a:normAutofit fontScale="92500" lnSpcReduction="10000"/>
          </a:bodyPr>
          <a:lstStyle/>
          <a:p>
            <a:pPr marL="0" indent="0" algn="just">
              <a:buNone/>
            </a:pPr>
            <a:r>
              <a:rPr lang="pt-PT" sz="1600" dirty="0">
                <a:solidFill>
                  <a:schemeClr val="tx1"/>
                </a:solidFill>
                <a:latin typeface="Times New Roman"/>
                <a:cs typeface="Times New Roman"/>
              </a:rPr>
              <a:t>Após a finalização do trimestre, foi recebida uma nova instrução da direção da </a:t>
            </a:r>
            <a:r>
              <a:rPr lang="pt-PT" sz="1600" dirty="0" err="1">
                <a:solidFill>
                  <a:schemeClr val="tx1"/>
                </a:solidFill>
                <a:latin typeface="Times New Roman"/>
                <a:cs typeface="Times New Roman"/>
              </a:rPr>
              <a:t>Beirafio</a:t>
            </a:r>
            <a:r>
              <a:rPr lang="pt-PT" sz="1600" dirty="0">
                <a:solidFill>
                  <a:schemeClr val="tx1"/>
                </a:solidFill>
                <a:latin typeface="Times New Roman"/>
                <a:cs typeface="Times New Roman"/>
              </a:rPr>
              <a:t> de que algumas das máquinas iriam para manutenção, devido ao uso intensivo das mesmas no último ano. Com isto, houve a confirmação que só haveriam 11 teares Beta e 1 tear Alfa disponíveis para a fabricação dos tapetes. </a:t>
            </a:r>
            <a:endParaRPr lang="pt-PT" sz="1600">
              <a:solidFill>
                <a:schemeClr val="tx1"/>
              </a:solidFill>
              <a:latin typeface="Times New Roman"/>
              <a:cs typeface="Times New Roman"/>
            </a:endParaRPr>
          </a:p>
          <a:p>
            <a:pPr marL="0" indent="0" algn="just">
              <a:buNone/>
            </a:pPr>
            <a:r>
              <a:rPr lang="pt-PT" sz="1600" dirty="0">
                <a:solidFill>
                  <a:schemeClr val="tx1"/>
                </a:solidFill>
                <a:latin typeface="Times New Roman"/>
                <a:cs typeface="Times New Roman"/>
              </a:rPr>
              <a:t>Neste novo trimestre, apesar dos recentes confrontos, a </a:t>
            </a:r>
            <a:r>
              <a:rPr lang="pt-PT" sz="1600" dirty="0" err="1">
                <a:solidFill>
                  <a:schemeClr val="tx1"/>
                </a:solidFill>
                <a:latin typeface="Times New Roman"/>
                <a:cs typeface="Times New Roman"/>
              </a:rPr>
              <a:t>Beirafio</a:t>
            </a:r>
            <a:r>
              <a:rPr lang="pt-PT" sz="1600" dirty="0">
                <a:solidFill>
                  <a:schemeClr val="tx1"/>
                </a:solidFill>
                <a:latin typeface="Times New Roman"/>
                <a:cs typeface="Times New Roman"/>
              </a:rPr>
              <a:t> recebeu exatamente as mesmas encomendas de Tapetes para vender, podendo produzir ou adquirir os diferentes tipos de tapete. Os responsáveis pela </a:t>
            </a:r>
            <a:r>
              <a:rPr lang="pt-PT" sz="1600" dirty="0" err="1">
                <a:solidFill>
                  <a:schemeClr val="tx1"/>
                </a:solidFill>
                <a:latin typeface="Times New Roman"/>
                <a:cs typeface="Times New Roman"/>
              </a:rPr>
              <a:t>Beirafio</a:t>
            </a:r>
            <a:r>
              <a:rPr lang="pt-PT" sz="1600" dirty="0">
                <a:solidFill>
                  <a:schemeClr val="tx1"/>
                </a:solidFill>
                <a:latin typeface="Times New Roman"/>
                <a:cs typeface="Times New Roman"/>
              </a:rPr>
              <a:t> relembram que pretendem cumprir as encomendas todas com o mínimo custo possível.</a:t>
            </a:r>
          </a:p>
          <a:p>
            <a:pPr marL="0" indent="0" algn="just">
              <a:buNone/>
            </a:pPr>
            <a:r>
              <a:rPr lang="pt-PT" sz="1600" dirty="0">
                <a:solidFill>
                  <a:schemeClr val="tx1"/>
                </a:solidFill>
                <a:latin typeface="Times New Roman"/>
                <a:cs typeface="Times New Roman"/>
              </a:rPr>
              <a:t>Os fornecedores externos, ainda, com os atos de guerra ocorridos nas últimas semanas, viram-se obrigados a aumentar, ou a diminuir, o preço de venda de algumas gamas de tapete. Isto ocorreu devido á oscilação da oferta e da procura dos diferentes tipos de tapetes.</a:t>
            </a:r>
            <a:endParaRPr lang="pt-PT">
              <a:solidFill>
                <a:schemeClr val="tx1"/>
              </a:solidFill>
              <a:latin typeface="Times New Roman"/>
              <a:cs typeface="Times New Roman"/>
            </a:endParaRPr>
          </a:p>
          <a:p>
            <a:pPr marL="0" indent="0" algn="just">
              <a:buNone/>
            </a:pPr>
            <a:r>
              <a:rPr lang="pt-PT" sz="1600" dirty="0">
                <a:solidFill>
                  <a:schemeClr val="tx1"/>
                </a:solidFill>
                <a:latin typeface="Times New Roman"/>
                <a:cs typeface="Times New Roman"/>
              </a:rPr>
              <a:t>A tabela abaixo mostra o novo preçário estabelecido pelos fornecedores:</a:t>
            </a:r>
            <a:endParaRPr lang="pt-PT" sz="1600" dirty="0">
              <a:solidFill>
                <a:schemeClr val="tx1"/>
              </a:solidFill>
            </a:endParaRPr>
          </a:p>
        </p:txBody>
      </p:sp>
      <p:sp>
        <p:nvSpPr>
          <p:cNvPr id="5" name="CaixaDeTexto 4">
            <a:extLst>
              <a:ext uri="{FF2B5EF4-FFF2-40B4-BE49-F238E27FC236}">
                <a16:creationId xmlns:a16="http://schemas.microsoft.com/office/drawing/2014/main" id="{CC7A8CBD-2A3C-DE89-995F-204398D4CE59}"/>
              </a:ext>
            </a:extLst>
          </p:cNvPr>
          <p:cNvSpPr txBox="1"/>
          <p:nvPr/>
        </p:nvSpPr>
        <p:spPr>
          <a:xfrm>
            <a:off x="362983" y="733472"/>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7.</a:t>
            </a:r>
          </a:p>
        </p:txBody>
      </p:sp>
      <p:sp>
        <p:nvSpPr>
          <p:cNvPr id="7" name="Título 6">
            <a:extLst>
              <a:ext uri="{FF2B5EF4-FFF2-40B4-BE49-F238E27FC236}">
                <a16:creationId xmlns:a16="http://schemas.microsoft.com/office/drawing/2014/main" id="{C4AB94D5-78F2-B8E0-DF2A-AECD6FFBCC1B}"/>
              </a:ext>
            </a:extLst>
          </p:cNvPr>
          <p:cNvSpPr>
            <a:spLocks noGrp="1"/>
          </p:cNvSpPr>
          <p:nvPr>
            <p:ph type="title"/>
          </p:nvPr>
        </p:nvSpPr>
        <p:spPr>
          <a:xfrm>
            <a:off x="2582039" y="504367"/>
            <a:ext cx="8911687" cy="693062"/>
          </a:xfrm>
        </p:spPr>
        <p:txBody>
          <a:bodyPr/>
          <a:lstStyle/>
          <a:p>
            <a:r>
              <a:rPr lang="pt-PT"/>
              <a:t>Novo problema com as variáveis </a:t>
            </a:r>
          </a:p>
        </p:txBody>
      </p:sp>
      <p:pic>
        <p:nvPicPr>
          <p:cNvPr id="6" name="Imagem 7" descr="Uma imagem com mesa&#10;&#10;Descrição gerada automaticamente">
            <a:extLst>
              <a:ext uri="{FF2B5EF4-FFF2-40B4-BE49-F238E27FC236}">
                <a16:creationId xmlns:a16="http://schemas.microsoft.com/office/drawing/2014/main" id="{4D095ECB-B891-69F7-FA11-F70A04289889}"/>
              </a:ext>
            </a:extLst>
          </p:cNvPr>
          <p:cNvPicPr>
            <a:picLocks noChangeAspect="1"/>
          </p:cNvPicPr>
          <p:nvPr/>
        </p:nvPicPr>
        <p:blipFill>
          <a:blip r:embed="rId2"/>
          <a:stretch>
            <a:fillRect/>
          </a:stretch>
        </p:blipFill>
        <p:spPr>
          <a:xfrm>
            <a:off x="8231682" y="3800727"/>
            <a:ext cx="2886740" cy="2758801"/>
          </a:xfrm>
          <a:prstGeom prst="rect">
            <a:avLst/>
          </a:prstGeom>
        </p:spPr>
      </p:pic>
      <p:pic>
        <p:nvPicPr>
          <p:cNvPr id="8" name="Imagem 8" descr="Uma imagem com mesa&#10;&#10;Descrição gerada automaticamente">
            <a:extLst>
              <a:ext uri="{FF2B5EF4-FFF2-40B4-BE49-F238E27FC236}">
                <a16:creationId xmlns:a16="http://schemas.microsoft.com/office/drawing/2014/main" id="{93A21919-B6FC-6BED-2466-6FAF4A605564}"/>
              </a:ext>
            </a:extLst>
          </p:cNvPr>
          <p:cNvPicPr>
            <a:picLocks noChangeAspect="1"/>
          </p:cNvPicPr>
          <p:nvPr/>
        </p:nvPicPr>
        <p:blipFill>
          <a:blip r:embed="rId3"/>
          <a:stretch>
            <a:fillRect/>
          </a:stretch>
        </p:blipFill>
        <p:spPr>
          <a:xfrm>
            <a:off x="2213311" y="4650665"/>
            <a:ext cx="2339627" cy="1212585"/>
          </a:xfrm>
          <a:prstGeom prst="rect">
            <a:avLst/>
          </a:prstGeom>
        </p:spPr>
      </p:pic>
    </p:spTree>
    <p:extLst>
      <p:ext uri="{BB962C8B-B14F-4D97-AF65-F5344CB8AC3E}">
        <p14:creationId xmlns:p14="http://schemas.microsoft.com/office/powerpoint/2010/main" val="1032427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10" descr="Uma imagem com texto, mesa&#10;&#10;Descrição gerada automaticamente">
            <a:extLst>
              <a:ext uri="{FF2B5EF4-FFF2-40B4-BE49-F238E27FC236}">
                <a16:creationId xmlns:a16="http://schemas.microsoft.com/office/drawing/2014/main" id="{EC12AD32-D639-DF44-54D6-09625430B171}"/>
              </a:ext>
            </a:extLst>
          </p:cNvPr>
          <p:cNvPicPr>
            <a:picLocks noGrp="1" noChangeAspect="1"/>
          </p:cNvPicPr>
          <p:nvPr>
            <p:ph idx="1"/>
          </p:nvPr>
        </p:nvPicPr>
        <p:blipFill>
          <a:blip r:embed="rId2"/>
          <a:stretch>
            <a:fillRect/>
          </a:stretch>
        </p:blipFill>
        <p:spPr>
          <a:xfrm>
            <a:off x="2597583" y="2181828"/>
            <a:ext cx="4153038" cy="3777622"/>
          </a:xfrm>
        </p:spPr>
      </p:pic>
      <p:sp>
        <p:nvSpPr>
          <p:cNvPr id="2" name="Título 1">
            <a:extLst>
              <a:ext uri="{FF2B5EF4-FFF2-40B4-BE49-F238E27FC236}">
                <a16:creationId xmlns:a16="http://schemas.microsoft.com/office/drawing/2014/main" id="{8D2345DD-6D4E-D038-40FE-027FF632D3C0}"/>
              </a:ext>
            </a:extLst>
          </p:cNvPr>
          <p:cNvSpPr>
            <a:spLocks noGrp="1"/>
          </p:cNvSpPr>
          <p:nvPr>
            <p:ph type="title"/>
          </p:nvPr>
        </p:nvSpPr>
        <p:spPr>
          <a:xfrm>
            <a:off x="2592925" y="498717"/>
            <a:ext cx="8844169" cy="933650"/>
          </a:xfrm>
        </p:spPr>
        <p:txBody>
          <a:bodyPr>
            <a:noAutofit/>
          </a:bodyPr>
          <a:lstStyle/>
          <a:p>
            <a:r>
              <a:rPr lang="pt-PT">
                <a:latin typeface="Times New Roman"/>
                <a:cs typeface="Times New Roman"/>
              </a:rPr>
              <a:t>Modelo em PL, com as alterações na função objetivo e nas restrições do novo problema</a:t>
            </a:r>
          </a:p>
        </p:txBody>
      </p:sp>
      <p:sp>
        <p:nvSpPr>
          <p:cNvPr id="5" name="CaixaDeTexto 4">
            <a:extLst>
              <a:ext uri="{FF2B5EF4-FFF2-40B4-BE49-F238E27FC236}">
                <a16:creationId xmlns:a16="http://schemas.microsoft.com/office/drawing/2014/main" id="{5A03E887-3BFD-FE73-616C-AC125900F6D9}"/>
              </a:ext>
            </a:extLst>
          </p:cNvPr>
          <p:cNvSpPr txBox="1"/>
          <p:nvPr/>
        </p:nvSpPr>
        <p:spPr>
          <a:xfrm>
            <a:off x="362983" y="733472"/>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7.</a:t>
            </a:r>
          </a:p>
        </p:txBody>
      </p:sp>
      <p:sp>
        <p:nvSpPr>
          <p:cNvPr id="7" name="Retângulo: Cantos Arredondados 6">
            <a:extLst>
              <a:ext uri="{FF2B5EF4-FFF2-40B4-BE49-F238E27FC236}">
                <a16:creationId xmlns:a16="http://schemas.microsoft.com/office/drawing/2014/main" id="{6858B99E-34DA-84F2-65BC-7E120F880FF2}"/>
              </a:ext>
            </a:extLst>
          </p:cNvPr>
          <p:cNvSpPr/>
          <p:nvPr/>
        </p:nvSpPr>
        <p:spPr>
          <a:xfrm>
            <a:off x="6005329" y="3627696"/>
            <a:ext cx="414758" cy="289369"/>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8" name="Retângulo: Cantos Arredondados 7">
            <a:extLst>
              <a:ext uri="{FF2B5EF4-FFF2-40B4-BE49-F238E27FC236}">
                <a16:creationId xmlns:a16="http://schemas.microsoft.com/office/drawing/2014/main" id="{A2A70CA4-3C26-1B73-22E1-7B739160AE1E}"/>
              </a:ext>
            </a:extLst>
          </p:cNvPr>
          <p:cNvSpPr/>
          <p:nvPr/>
        </p:nvSpPr>
        <p:spPr>
          <a:xfrm>
            <a:off x="6005328" y="3309391"/>
            <a:ext cx="327949" cy="241142"/>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3" name="Chaveta à direita 2">
            <a:extLst>
              <a:ext uri="{FF2B5EF4-FFF2-40B4-BE49-F238E27FC236}">
                <a16:creationId xmlns:a16="http://schemas.microsoft.com/office/drawing/2014/main" id="{183611AB-D694-0DEB-B66A-58379AD0E8E7}"/>
              </a:ext>
            </a:extLst>
          </p:cNvPr>
          <p:cNvSpPr/>
          <p:nvPr/>
        </p:nvSpPr>
        <p:spPr>
          <a:xfrm>
            <a:off x="6759175" y="3249712"/>
            <a:ext cx="289367" cy="66554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4" name="CaixaDeTexto 3">
            <a:extLst>
              <a:ext uri="{FF2B5EF4-FFF2-40B4-BE49-F238E27FC236}">
                <a16:creationId xmlns:a16="http://schemas.microsoft.com/office/drawing/2014/main" id="{34B7DB3A-8629-A6F4-975E-4D54EF134BD1}"/>
              </a:ext>
            </a:extLst>
          </p:cNvPr>
          <p:cNvSpPr txBox="1"/>
          <p:nvPr/>
        </p:nvSpPr>
        <p:spPr>
          <a:xfrm>
            <a:off x="7180403" y="3254656"/>
            <a:ext cx="2926465"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200">
                <a:latin typeface="Times New Roman"/>
                <a:cs typeface="Times New Roman"/>
              </a:rPr>
              <a:t>Aplicação do novo número de teares disponíveis funcionais, que afetam o número de horas total dos teares Alfa e Beta</a:t>
            </a:r>
            <a:endParaRPr lang="pt-PT"/>
          </a:p>
        </p:txBody>
      </p:sp>
      <p:sp>
        <p:nvSpPr>
          <p:cNvPr id="12" name="Retângulo: Cantos Arredondados 11">
            <a:extLst>
              <a:ext uri="{FF2B5EF4-FFF2-40B4-BE49-F238E27FC236}">
                <a16:creationId xmlns:a16="http://schemas.microsoft.com/office/drawing/2014/main" id="{6D459B6A-DD61-44B9-6A6B-514C91311275}"/>
              </a:ext>
            </a:extLst>
          </p:cNvPr>
          <p:cNvSpPr/>
          <p:nvPr/>
        </p:nvSpPr>
        <p:spPr>
          <a:xfrm>
            <a:off x="5137226" y="2547390"/>
            <a:ext cx="308658" cy="2218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6" name="Seta: Em Ângulo 5">
            <a:extLst>
              <a:ext uri="{FF2B5EF4-FFF2-40B4-BE49-F238E27FC236}">
                <a16:creationId xmlns:a16="http://schemas.microsoft.com/office/drawing/2014/main" id="{52EBD7DB-9DCE-F583-4A8C-80B7D90B0602}"/>
              </a:ext>
            </a:extLst>
          </p:cNvPr>
          <p:cNvSpPr/>
          <p:nvPr/>
        </p:nvSpPr>
        <p:spPr>
          <a:xfrm>
            <a:off x="5278552" y="2314043"/>
            <a:ext cx="1138176" cy="231494"/>
          </a:xfrm>
          <a:prstGeom prst="ben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13" name="CaixaDeTexto 12">
            <a:extLst>
              <a:ext uri="{FF2B5EF4-FFF2-40B4-BE49-F238E27FC236}">
                <a16:creationId xmlns:a16="http://schemas.microsoft.com/office/drawing/2014/main" id="{4D0F8DA7-C47D-48B4-50D0-A358F5EFB7AD}"/>
              </a:ext>
            </a:extLst>
          </p:cNvPr>
          <p:cNvSpPr txBox="1"/>
          <p:nvPr/>
        </p:nvSpPr>
        <p:spPr>
          <a:xfrm>
            <a:off x="6601668" y="2106833"/>
            <a:ext cx="2810719"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200">
                <a:latin typeface="Times New Roman"/>
                <a:cs typeface="Times New Roman"/>
              </a:rPr>
              <a:t>Os preços de aquisição serão alterados com a inflação já aplicada para cada gama de tapete </a:t>
            </a:r>
            <a:r>
              <a:rPr lang="pt-PT" sz="1200" i="1">
                <a:latin typeface="Times New Roman"/>
                <a:cs typeface="Times New Roman"/>
              </a:rPr>
              <a:t>i</a:t>
            </a:r>
          </a:p>
        </p:txBody>
      </p:sp>
      <p:sp>
        <p:nvSpPr>
          <p:cNvPr id="14" name="Chaveta à direita 13">
            <a:extLst>
              <a:ext uri="{FF2B5EF4-FFF2-40B4-BE49-F238E27FC236}">
                <a16:creationId xmlns:a16="http://schemas.microsoft.com/office/drawing/2014/main" id="{27CD584A-8776-4FFF-F79B-30B0552B7BBA}"/>
              </a:ext>
            </a:extLst>
          </p:cNvPr>
          <p:cNvSpPr/>
          <p:nvPr/>
        </p:nvSpPr>
        <p:spPr>
          <a:xfrm>
            <a:off x="5977884" y="3953839"/>
            <a:ext cx="385822" cy="116711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5" name="CaixaDeTexto 14">
            <a:extLst>
              <a:ext uri="{FF2B5EF4-FFF2-40B4-BE49-F238E27FC236}">
                <a16:creationId xmlns:a16="http://schemas.microsoft.com/office/drawing/2014/main" id="{51483C70-3782-E462-BFD4-92C028873067}"/>
              </a:ext>
            </a:extLst>
          </p:cNvPr>
          <p:cNvSpPr txBox="1"/>
          <p:nvPr/>
        </p:nvSpPr>
        <p:spPr>
          <a:xfrm>
            <a:off x="6601668" y="4209567"/>
            <a:ext cx="2926465" cy="4616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200">
                <a:latin typeface="Times New Roman"/>
                <a:cs typeface="Times New Roman"/>
              </a:rPr>
              <a:t>O número de encomendas manter-se-á o mesmo para qualquer gama de tapete </a:t>
            </a:r>
            <a:r>
              <a:rPr lang="pt-PT" sz="1200" i="1">
                <a:latin typeface="Times New Roman"/>
                <a:cs typeface="Times New Roman"/>
              </a:rPr>
              <a:t>i</a:t>
            </a:r>
          </a:p>
        </p:txBody>
      </p:sp>
      <p:sp>
        <p:nvSpPr>
          <p:cNvPr id="17" name="CaixaDeTexto 16">
            <a:extLst>
              <a:ext uri="{FF2B5EF4-FFF2-40B4-BE49-F238E27FC236}">
                <a16:creationId xmlns:a16="http://schemas.microsoft.com/office/drawing/2014/main" id="{5B457C0C-F652-EAC2-50B6-E31C7F7B967E}"/>
              </a:ext>
            </a:extLst>
          </p:cNvPr>
          <p:cNvSpPr txBox="1"/>
          <p:nvPr/>
        </p:nvSpPr>
        <p:spPr>
          <a:xfrm>
            <a:off x="6603879" y="5201252"/>
            <a:ext cx="2743200" cy="60016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100">
                <a:latin typeface="Times New Roman"/>
                <a:cs typeface="Times New Roman"/>
              </a:rPr>
              <a:t>Garantir que o número de metros de tapetes a produzir e adquirir serem quantidades não negativas.</a:t>
            </a:r>
          </a:p>
        </p:txBody>
      </p:sp>
      <p:sp>
        <p:nvSpPr>
          <p:cNvPr id="18" name="Chaveta à direita 17">
            <a:extLst>
              <a:ext uri="{FF2B5EF4-FFF2-40B4-BE49-F238E27FC236}">
                <a16:creationId xmlns:a16="http://schemas.microsoft.com/office/drawing/2014/main" id="{CCB66D98-B9D4-916E-E0A4-3D053F6585CE}"/>
              </a:ext>
            </a:extLst>
          </p:cNvPr>
          <p:cNvSpPr/>
          <p:nvPr/>
        </p:nvSpPr>
        <p:spPr>
          <a:xfrm>
            <a:off x="6170795" y="5227052"/>
            <a:ext cx="192912" cy="54979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Tree>
    <p:extLst>
      <p:ext uri="{BB962C8B-B14F-4D97-AF65-F5344CB8AC3E}">
        <p14:creationId xmlns:p14="http://schemas.microsoft.com/office/powerpoint/2010/main" val="1566014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F833C-D70C-F3DB-3DE3-2FBC6D03F658}"/>
              </a:ext>
            </a:extLst>
          </p:cNvPr>
          <p:cNvSpPr>
            <a:spLocks noGrp="1"/>
          </p:cNvSpPr>
          <p:nvPr>
            <p:ph type="title"/>
          </p:nvPr>
        </p:nvSpPr>
        <p:spPr>
          <a:xfrm>
            <a:off x="2302543" y="730211"/>
            <a:ext cx="8911687" cy="895068"/>
          </a:xfrm>
        </p:spPr>
        <p:txBody>
          <a:bodyPr/>
          <a:lstStyle/>
          <a:p>
            <a:r>
              <a:rPr lang="pt-PT">
                <a:latin typeface="Times New Roman"/>
                <a:cs typeface="Times New Roman"/>
              </a:rPr>
              <a:t>Novo problema resolvido no solver do Excel</a:t>
            </a:r>
            <a:endParaRPr lang="pt-PT"/>
          </a:p>
        </p:txBody>
      </p:sp>
      <p:sp>
        <p:nvSpPr>
          <p:cNvPr id="5" name="CaixaDeTexto 4">
            <a:extLst>
              <a:ext uri="{FF2B5EF4-FFF2-40B4-BE49-F238E27FC236}">
                <a16:creationId xmlns:a16="http://schemas.microsoft.com/office/drawing/2014/main" id="{9418DF43-3370-C803-17A7-218B497C3072}"/>
              </a:ext>
            </a:extLst>
          </p:cNvPr>
          <p:cNvSpPr txBox="1"/>
          <p:nvPr/>
        </p:nvSpPr>
        <p:spPr>
          <a:xfrm>
            <a:off x="362983" y="733472"/>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7.</a:t>
            </a:r>
          </a:p>
        </p:txBody>
      </p:sp>
      <p:sp>
        <p:nvSpPr>
          <p:cNvPr id="7" name="CaixaDeTexto 6">
            <a:extLst>
              <a:ext uri="{FF2B5EF4-FFF2-40B4-BE49-F238E27FC236}">
                <a16:creationId xmlns:a16="http://schemas.microsoft.com/office/drawing/2014/main" id="{C3E2DB8D-4331-7D78-EB9D-1D99BDB3A3A6}"/>
              </a:ext>
            </a:extLst>
          </p:cNvPr>
          <p:cNvSpPr txBox="1"/>
          <p:nvPr/>
        </p:nvSpPr>
        <p:spPr>
          <a:xfrm>
            <a:off x="2298031" y="1626269"/>
            <a:ext cx="89093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PT">
                <a:latin typeface="Times New Roman"/>
                <a:cs typeface="Times New Roman"/>
              </a:rPr>
              <a:t>Foram colocados os novos valores de aquisição que os fornecedores atribuíram aos tapetes nos coeficientes da nova função objetivo. Também foram mudados os valores do lado direito das equações das horas disponíveis dos teares Alfa e Beta para o novo número de máquinas.</a:t>
            </a:r>
            <a:endParaRPr lang="pt-PT"/>
          </a:p>
          <a:p>
            <a:pPr marL="285750" indent="-285750" algn="just">
              <a:buFont typeface="Arial"/>
              <a:buChar char="•"/>
            </a:pPr>
            <a:r>
              <a:rPr lang="pt-PT">
                <a:latin typeface="Times New Roman"/>
                <a:cs typeface="Times New Roman"/>
              </a:rPr>
              <a:t>Assim, foi atingido o novo valor ótimo de (480396,88), valor que já seria esperado devido ao facto de se utilizarem menos teares do tipo Alfa e do tipo Beta e, consequentemente a isso ser utilizado menos tempo para a produção. Daí, mesmo os preços terem sido inflacionados pela guerra, será mais vantajoso comprar a maioria dos tapetes do que produzir os tapetes, com a quantidade nova de teares.</a:t>
            </a:r>
          </a:p>
        </p:txBody>
      </p:sp>
      <p:pic>
        <p:nvPicPr>
          <p:cNvPr id="12" name="Imagem 12" descr="Uma imagem com mesa&#10;&#10;Descrição gerada automaticamente">
            <a:extLst>
              <a:ext uri="{FF2B5EF4-FFF2-40B4-BE49-F238E27FC236}">
                <a16:creationId xmlns:a16="http://schemas.microsoft.com/office/drawing/2014/main" id="{863275B2-8934-BDCE-60A1-9DC95AB77659}"/>
              </a:ext>
            </a:extLst>
          </p:cNvPr>
          <p:cNvPicPr>
            <a:picLocks noChangeAspect="1"/>
          </p:cNvPicPr>
          <p:nvPr/>
        </p:nvPicPr>
        <p:blipFill>
          <a:blip r:embed="rId2"/>
          <a:stretch>
            <a:fillRect/>
          </a:stretch>
        </p:blipFill>
        <p:spPr>
          <a:xfrm>
            <a:off x="2157663" y="4339119"/>
            <a:ext cx="9049752" cy="18393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390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4A5D7-64F3-92DF-C88D-BFF99286D4D9}"/>
              </a:ext>
            </a:extLst>
          </p:cNvPr>
          <p:cNvSpPr>
            <a:spLocks noGrp="1"/>
          </p:cNvSpPr>
          <p:nvPr>
            <p:ph type="title"/>
          </p:nvPr>
        </p:nvSpPr>
        <p:spPr>
          <a:xfrm>
            <a:off x="2540733" y="296161"/>
            <a:ext cx="7982674" cy="643094"/>
          </a:xfrm>
        </p:spPr>
        <p:txBody>
          <a:bodyPr>
            <a:normAutofit/>
          </a:bodyPr>
          <a:lstStyle/>
          <a:p>
            <a:r>
              <a:rPr lang="pt-PT">
                <a:latin typeface="Times New Roman"/>
                <a:cs typeface="Times New Roman"/>
              </a:rPr>
              <a:t>Gráficos obtidos a partir do modelo novo</a:t>
            </a:r>
          </a:p>
        </p:txBody>
      </p:sp>
      <p:sp>
        <p:nvSpPr>
          <p:cNvPr id="5" name="CaixaDeTexto 4">
            <a:extLst>
              <a:ext uri="{FF2B5EF4-FFF2-40B4-BE49-F238E27FC236}">
                <a16:creationId xmlns:a16="http://schemas.microsoft.com/office/drawing/2014/main" id="{E8462C61-1244-4511-4B94-2F295CDA0A57}"/>
              </a:ext>
            </a:extLst>
          </p:cNvPr>
          <p:cNvSpPr txBox="1"/>
          <p:nvPr/>
        </p:nvSpPr>
        <p:spPr>
          <a:xfrm>
            <a:off x="362983" y="733472"/>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7.</a:t>
            </a:r>
          </a:p>
        </p:txBody>
      </p:sp>
      <p:sp>
        <p:nvSpPr>
          <p:cNvPr id="6" name="CaixaDeTexto 5">
            <a:extLst>
              <a:ext uri="{FF2B5EF4-FFF2-40B4-BE49-F238E27FC236}">
                <a16:creationId xmlns:a16="http://schemas.microsoft.com/office/drawing/2014/main" id="{B7F01722-EE46-EE4A-885C-9395D93346E0}"/>
              </a:ext>
            </a:extLst>
          </p:cNvPr>
          <p:cNvSpPr txBox="1"/>
          <p:nvPr/>
        </p:nvSpPr>
        <p:spPr>
          <a:xfrm>
            <a:off x="2542784" y="872779"/>
            <a:ext cx="84084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PT">
                <a:latin typeface="Times New Roman"/>
                <a:cs typeface="Times New Roman"/>
              </a:rPr>
              <a:t>Observando para os gráficos circulares anteriores conseguimos ter uma perceção que a compra de tapetes foi superior à produção.</a:t>
            </a:r>
          </a:p>
          <a:p>
            <a:pPr marL="285750" indent="-285750" algn="just">
              <a:buFont typeface="Arial"/>
              <a:buChar char="•"/>
            </a:pPr>
            <a:r>
              <a:rPr lang="pt-PT">
                <a:latin typeface="Times New Roman"/>
                <a:cs typeface="Times New Roman"/>
              </a:rPr>
              <a:t>Ao observarmos o gráfico seguinte é possível notar que a maioria da produção do tear Beta foi gasta no tapete 4, sendo a única gama de tapete a não ser comprada. Pois, o custo para comprar o tapete 4 continua a ser bastante mais dispendioso do que produzi-lo, apenas 0,95 €/metro, tal como vimos no modelo anterior também. </a:t>
            </a:r>
          </a:p>
          <a:p>
            <a:pPr marL="285750" indent="-285750" algn="just">
              <a:buFont typeface="Arial"/>
              <a:buChar char="•"/>
            </a:pPr>
            <a:r>
              <a:rPr lang="pt-PT">
                <a:latin typeface="Times New Roman"/>
                <a:cs typeface="Times New Roman"/>
              </a:rPr>
              <a:t>Além de tudo isto, conseguimos observar que o tapete 2, apenas produzido pelo tear Alfa e comprado, não consegue produzir uma encomenda completa com o único tear disponível (Alfa), e tem que ser compensado ao ser comprado ao fornecedor externo.</a:t>
            </a:r>
          </a:p>
          <a:p>
            <a:pPr marL="285750" indent="-285750" algn="just">
              <a:buFont typeface="Arial"/>
              <a:buChar char="•"/>
            </a:pPr>
            <a:r>
              <a:rPr lang="pt-PT">
                <a:latin typeface="Times New Roman"/>
                <a:cs typeface="Times New Roman"/>
              </a:rPr>
              <a:t>Ainda, como era de se esperar, observa-se que a distribuição do preço é parecida a do comprimento, e que o tear Beta é o que tem maior custo associado.</a:t>
            </a:r>
          </a:p>
        </p:txBody>
      </p:sp>
      <p:pic>
        <p:nvPicPr>
          <p:cNvPr id="8" name="Imagem 8">
            <a:extLst>
              <a:ext uri="{FF2B5EF4-FFF2-40B4-BE49-F238E27FC236}">
                <a16:creationId xmlns:a16="http://schemas.microsoft.com/office/drawing/2014/main" id="{32774FB4-6681-070E-66DA-0767B891A9F8}"/>
              </a:ext>
            </a:extLst>
          </p:cNvPr>
          <p:cNvPicPr>
            <a:picLocks noChangeAspect="1"/>
          </p:cNvPicPr>
          <p:nvPr/>
        </p:nvPicPr>
        <p:blipFill>
          <a:blip r:embed="rId2"/>
          <a:stretch>
            <a:fillRect/>
          </a:stretch>
        </p:blipFill>
        <p:spPr>
          <a:xfrm>
            <a:off x="2335734" y="4133925"/>
            <a:ext cx="4199682" cy="2509554"/>
          </a:xfrm>
          <a:prstGeom prst="rect">
            <a:avLst/>
          </a:prstGeom>
        </p:spPr>
      </p:pic>
      <p:pic>
        <p:nvPicPr>
          <p:cNvPr id="9" name="Imagem 9">
            <a:extLst>
              <a:ext uri="{FF2B5EF4-FFF2-40B4-BE49-F238E27FC236}">
                <a16:creationId xmlns:a16="http://schemas.microsoft.com/office/drawing/2014/main" id="{8B3251F9-789E-08D7-859D-CA00D96AD7ED}"/>
              </a:ext>
            </a:extLst>
          </p:cNvPr>
          <p:cNvPicPr>
            <a:picLocks noChangeAspect="1"/>
          </p:cNvPicPr>
          <p:nvPr/>
        </p:nvPicPr>
        <p:blipFill>
          <a:blip r:embed="rId3"/>
          <a:stretch>
            <a:fillRect/>
          </a:stretch>
        </p:blipFill>
        <p:spPr>
          <a:xfrm>
            <a:off x="6749442" y="4135632"/>
            <a:ext cx="4196376" cy="2499930"/>
          </a:xfrm>
          <a:prstGeom prst="rect">
            <a:avLst/>
          </a:prstGeom>
        </p:spPr>
      </p:pic>
    </p:spTree>
    <p:extLst>
      <p:ext uri="{BB962C8B-B14F-4D97-AF65-F5344CB8AC3E}">
        <p14:creationId xmlns:p14="http://schemas.microsoft.com/office/powerpoint/2010/main" val="184005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FAFC-A031-4BE7-A242-0CF20C3A80FD}"/>
              </a:ext>
            </a:extLst>
          </p:cNvPr>
          <p:cNvSpPr>
            <a:spLocks noGrp="1"/>
          </p:cNvSpPr>
          <p:nvPr>
            <p:ph type="title"/>
          </p:nvPr>
        </p:nvSpPr>
        <p:spPr>
          <a:xfrm>
            <a:off x="2592925" y="437207"/>
            <a:ext cx="8911687" cy="910474"/>
          </a:xfrm>
        </p:spPr>
        <p:txBody>
          <a:bodyPr>
            <a:noAutofit/>
          </a:bodyPr>
          <a:lstStyle/>
          <a:p>
            <a:r>
              <a:rPr lang="pt-PT" sz="3200">
                <a:latin typeface="Times New Roman"/>
                <a:cs typeface="Times New Roman"/>
              </a:rPr>
              <a:t>Realização do modelo em programação linear, satisfazendo as variáveis de decisão</a:t>
            </a:r>
          </a:p>
        </p:txBody>
      </p:sp>
      <p:pic>
        <p:nvPicPr>
          <p:cNvPr id="14" name="Imagem 15" descr="Uma imagem com texto, mesa&#10;&#10;Descrição gerada automaticamente">
            <a:extLst>
              <a:ext uri="{FF2B5EF4-FFF2-40B4-BE49-F238E27FC236}">
                <a16:creationId xmlns:a16="http://schemas.microsoft.com/office/drawing/2014/main" id="{69D0FDE8-BC32-899F-F5B0-A219EACF1533}"/>
              </a:ext>
            </a:extLst>
          </p:cNvPr>
          <p:cNvPicPr>
            <a:picLocks noGrp="1" noChangeAspect="1"/>
          </p:cNvPicPr>
          <p:nvPr>
            <p:ph idx="1"/>
          </p:nvPr>
        </p:nvPicPr>
        <p:blipFill>
          <a:blip r:embed="rId2"/>
          <a:stretch>
            <a:fillRect/>
          </a:stretch>
        </p:blipFill>
        <p:spPr>
          <a:xfrm>
            <a:off x="2578590" y="1712258"/>
            <a:ext cx="5256754" cy="4279645"/>
          </a:xfrm>
        </p:spPr>
      </p:pic>
      <p:sp>
        <p:nvSpPr>
          <p:cNvPr id="10" name="CaixaDeTexto 9">
            <a:extLst>
              <a:ext uri="{FF2B5EF4-FFF2-40B4-BE49-F238E27FC236}">
                <a16:creationId xmlns:a16="http://schemas.microsoft.com/office/drawing/2014/main" id="{DF65383F-A38D-39AB-0E0B-3644E3D246CA}"/>
              </a:ext>
            </a:extLst>
          </p:cNvPr>
          <p:cNvSpPr txBox="1"/>
          <p:nvPr/>
        </p:nvSpPr>
        <p:spPr>
          <a:xfrm>
            <a:off x="7375525" y="5153024"/>
            <a:ext cx="2743200" cy="60016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100">
                <a:latin typeface="Times New Roman"/>
                <a:cs typeface="Times New Roman"/>
              </a:rPr>
              <a:t>Garantir que o número de metros de tapetes a produzir e adquirir serem quantidades não negativas.</a:t>
            </a:r>
          </a:p>
        </p:txBody>
      </p:sp>
      <p:sp>
        <p:nvSpPr>
          <p:cNvPr id="12" name="CaixaDeTexto 11">
            <a:extLst>
              <a:ext uri="{FF2B5EF4-FFF2-40B4-BE49-F238E27FC236}">
                <a16:creationId xmlns:a16="http://schemas.microsoft.com/office/drawing/2014/main" id="{720B896C-9B48-1F91-ECDE-89D99B6F40D8}"/>
              </a:ext>
            </a:extLst>
          </p:cNvPr>
          <p:cNvSpPr txBox="1"/>
          <p:nvPr/>
        </p:nvSpPr>
        <p:spPr>
          <a:xfrm>
            <a:off x="7867650" y="2988734"/>
            <a:ext cx="2743200" cy="60016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100">
                <a:latin typeface="Times New Roman"/>
                <a:cs typeface="Times New Roman"/>
              </a:rPr>
              <a:t>Garantir que o número de horas não excede a capacidade de produção dos teares, Alpha e Beta, no período das 13 semanas</a:t>
            </a:r>
          </a:p>
        </p:txBody>
      </p:sp>
      <p:sp>
        <p:nvSpPr>
          <p:cNvPr id="5" name="Chaveta à direita 4">
            <a:extLst>
              <a:ext uri="{FF2B5EF4-FFF2-40B4-BE49-F238E27FC236}">
                <a16:creationId xmlns:a16="http://schemas.microsoft.com/office/drawing/2014/main" id="{554D9406-2B68-6026-DE68-A540071E0309}"/>
              </a:ext>
            </a:extLst>
          </p:cNvPr>
          <p:cNvSpPr/>
          <p:nvPr/>
        </p:nvSpPr>
        <p:spPr>
          <a:xfrm>
            <a:off x="6097464" y="2042086"/>
            <a:ext cx="402166" cy="444499"/>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pt-PT">
              <a:solidFill>
                <a:srgbClr val="000000"/>
              </a:solidFill>
            </a:endParaRPr>
          </a:p>
        </p:txBody>
      </p:sp>
      <p:sp>
        <p:nvSpPr>
          <p:cNvPr id="11" name="Chaveta à direita 10">
            <a:extLst>
              <a:ext uri="{FF2B5EF4-FFF2-40B4-BE49-F238E27FC236}">
                <a16:creationId xmlns:a16="http://schemas.microsoft.com/office/drawing/2014/main" id="{F28D12EF-DD53-464D-1350-B6871213EE18}"/>
              </a:ext>
            </a:extLst>
          </p:cNvPr>
          <p:cNvSpPr/>
          <p:nvPr/>
        </p:nvSpPr>
        <p:spPr>
          <a:xfrm>
            <a:off x="7044858" y="2992966"/>
            <a:ext cx="656165" cy="603248"/>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pt-PT">
              <a:solidFill>
                <a:srgbClr val="000000"/>
              </a:solidFill>
            </a:endParaRPr>
          </a:p>
        </p:txBody>
      </p:sp>
      <p:sp>
        <p:nvSpPr>
          <p:cNvPr id="7" name="Chaveta à direita 6">
            <a:extLst>
              <a:ext uri="{FF2B5EF4-FFF2-40B4-BE49-F238E27FC236}">
                <a16:creationId xmlns:a16="http://schemas.microsoft.com/office/drawing/2014/main" id="{E8F85423-6245-3F24-D2D5-4B5F781BC404}"/>
              </a:ext>
            </a:extLst>
          </p:cNvPr>
          <p:cNvSpPr/>
          <p:nvPr/>
        </p:nvSpPr>
        <p:spPr>
          <a:xfrm>
            <a:off x="6293442" y="3670300"/>
            <a:ext cx="709082" cy="1333499"/>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pt-PT">
              <a:solidFill>
                <a:srgbClr val="000000"/>
              </a:solidFill>
            </a:endParaRPr>
          </a:p>
        </p:txBody>
      </p:sp>
      <p:sp>
        <p:nvSpPr>
          <p:cNvPr id="9" name="Chaveta à direita 8">
            <a:extLst>
              <a:ext uri="{FF2B5EF4-FFF2-40B4-BE49-F238E27FC236}">
                <a16:creationId xmlns:a16="http://schemas.microsoft.com/office/drawing/2014/main" id="{38BAA9F7-5FC2-77AC-D514-30B150579031}"/>
              </a:ext>
            </a:extLst>
          </p:cNvPr>
          <p:cNvSpPr/>
          <p:nvPr/>
        </p:nvSpPr>
        <p:spPr>
          <a:xfrm>
            <a:off x="6494793" y="5151967"/>
            <a:ext cx="656165" cy="603248"/>
          </a:xfrm>
          <a:prstGeom prst="rightBr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pt-PT">
              <a:solidFill>
                <a:srgbClr val="000000"/>
              </a:solidFill>
            </a:endParaRPr>
          </a:p>
        </p:txBody>
      </p:sp>
      <p:sp>
        <p:nvSpPr>
          <p:cNvPr id="8" name="CaixaDeTexto 7">
            <a:extLst>
              <a:ext uri="{FF2B5EF4-FFF2-40B4-BE49-F238E27FC236}">
                <a16:creationId xmlns:a16="http://schemas.microsoft.com/office/drawing/2014/main" id="{5DA7A284-CAC3-FC67-76C9-B72DC97D57D8}"/>
              </a:ext>
            </a:extLst>
          </p:cNvPr>
          <p:cNvSpPr txBox="1"/>
          <p:nvPr/>
        </p:nvSpPr>
        <p:spPr>
          <a:xfrm>
            <a:off x="7084484" y="3718983"/>
            <a:ext cx="2722033" cy="127727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100">
                <a:latin typeface="Times New Roman"/>
                <a:cs typeface="Times New Roman"/>
              </a:rPr>
              <a:t>Satisfazer que o número de encomendas para a produção e aquisição de cada tipo de tapetes. São utilizadas igualdades ao invés de maiores ou iguais, pelo facto de o problema ser de minimização e se o  número de encomendas exceder o mínimo estaremos a produzir mais do que o necessário.</a:t>
            </a:r>
          </a:p>
        </p:txBody>
      </p:sp>
      <p:sp>
        <p:nvSpPr>
          <p:cNvPr id="6" name="CaixaDeTexto 5">
            <a:extLst>
              <a:ext uri="{FF2B5EF4-FFF2-40B4-BE49-F238E27FC236}">
                <a16:creationId xmlns:a16="http://schemas.microsoft.com/office/drawing/2014/main" id="{26A98487-FCA0-330E-DE01-874EFF7812F6}"/>
              </a:ext>
            </a:extLst>
          </p:cNvPr>
          <p:cNvSpPr txBox="1"/>
          <p:nvPr/>
        </p:nvSpPr>
        <p:spPr>
          <a:xfrm>
            <a:off x="6825193" y="2041525"/>
            <a:ext cx="2796116" cy="4616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200">
                <a:latin typeface="Times New Roman"/>
                <a:cs typeface="Times New Roman"/>
              </a:rPr>
              <a:t>Pegando nos custos de produção e de aquisição</a:t>
            </a:r>
          </a:p>
        </p:txBody>
      </p:sp>
      <p:sp>
        <p:nvSpPr>
          <p:cNvPr id="3" name="CaixaDeTexto 2">
            <a:extLst>
              <a:ext uri="{FF2B5EF4-FFF2-40B4-BE49-F238E27FC236}">
                <a16:creationId xmlns:a16="http://schemas.microsoft.com/office/drawing/2014/main" id="{F0CF1F7F-4AA1-C33B-0666-E8C50A7A7E66}"/>
              </a:ext>
            </a:extLst>
          </p:cNvPr>
          <p:cNvSpPr txBox="1"/>
          <p:nvPr/>
        </p:nvSpPr>
        <p:spPr>
          <a:xfrm>
            <a:off x="457200" y="7293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1.</a:t>
            </a:r>
            <a:endParaRPr lang="pt-PT" sz="2400"/>
          </a:p>
        </p:txBody>
      </p:sp>
    </p:spTree>
    <p:extLst>
      <p:ext uri="{BB962C8B-B14F-4D97-AF65-F5344CB8AC3E}">
        <p14:creationId xmlns:p14="http://schemas.microsoft.com/office/powerpoint/2010/main" val="153181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99E95-C972-0628-1E42-4545E900E9A7}"/>
              </a:ext>
            </a:extLst>
          </p:cNvPr>
          <p:cNvSpPr>
            <a:spLocks noGrp="1"/>
          </p:cNvSpPr>
          <p:nvPr>
            <p:ph type="title"/>
          </p:nvPr>
        </p:nvSpPr>
        <p:spPr>
          <a:xfrm>
            <a:off x="2515050" y="734399"/>
            <a:ext cx="8052308" cy="749496"/>
          </a:xfrm>
        </p:spPr>
        <p:txBody>
          <a:bodyPr>
            <a:normAutofit/>
          </a:bodyPr>
          <a:lstStyle/>
          <a:p>
            <a:r>
              <a:rPr lang="pt-PT">
                <a:latin typeface="Times New Roman"/>
                <a:cs typeface="Times New Roman"/>
              </a:rPr>
              <a:t>Comparação dos modelos</a:t>
            </a:r>
            <a:endParaRPr lang="pt-PT"/>
          </a:p>
        </p:txBody>
      </p:sp>
      <p:sp>
        <p:nvSpPr>
          <p:cNvPr id="5" name="CaixaDeTexto 4">
            <a:extLst>
              <a:ext uri="{FF2B5EF4-FFF2-40B4-BE49-F238E27FC236}">
                <a16:creationId xmlns:a16="http://schemas.microsoft.com/office/drawing/2014/main" id="{BE6B2949-7475-44DD-EBF2-777AEE5DAA19}"/>
              </a:ext>
            </a:extLst>
          </p:cNvPr>
          <p:cNvSpPr txBox="1"/>
          <p:nvPr/>
        </p:nvSpPr>
        <p:spPr>
          <a:xfrm>
            <a:off x="362983" y="733472"/>
            <a:ext cx="664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7.</a:t>
            </a:r>
          </a:p>
        </p:txBody>
      </p:sp>
      <p:pic>
        <p:nvPicPr>
          <p:cNvPr id="8" name="Imagem 8">
            <a:extLst>
              <a:ext uri="{FF2B5EF4-FFF2-40B4-BE49-F238E27FC236}">
                <a16:creationId xmlns:a16="http://schemas.microsoft.com/office/drawing/2014/main" id="{5E538019-4B33-99B4-E7C5-9100F9550F7B}"/>
              </a:ext>
            </a:extLst>
          </p:cNvPr>
          <p:cNvPicPr>
            <a:picLocks noChangeAspect="1"/>
          </p:cNvPicPr>
          <p:nvPr/>
        </p:nvPicPr>
        <p:blipFill>
          <a:blip r:embed="rId2"/>
          <a:stretch>
            <a:fillRect/>
          </a:stretch>
        </p:blipFill>
        <p:spPr>
          <a:xfrm>
            <a:off x="6926893" y="3815429"/>
            <a:ext cx="3640899" cy="2233386"/>
          </a:xfrm>
          <a:prstGeom prst="rect">
            <a:avLst/>
          </a:prstGeom>
        </p:spPr>
      </p:pic>
      <p:pic>
        <p:nvPicPr>
          <p:cNvPr id="9" name="Imagem 9">
            <a:extLst>
              <a:ext uri="{FF2B5EF4-FFF2-40B4-BE49-F238E27FC236}">
                <a16:creationId xmlns:a16="http://schemas.microsoft.com/office/drawing/2014/main" id="{F1D5C7E6-802B-9247-1FA5-A9AE484F1CA2}"/>
              </a:ext>
            </a:extLst>
          </p:cNvPr>
          <p:cNvPicPr>
            <a:picLocks noChangeAspect="1"/>
          </p:cNvPicPr>
          <p:nvPr/>
        </p:nvPicPr>
        <p:blipFill>
          <a:blip r:embed="rId3"/>
          <a:stretch>
            <a:fillRect/>
          </a:stretch>
        </p:blipFill>
        <p:spPr>
          <a:xfrm>
            <a:off x="2511469" y="3811105"/>
            <a:ext cx="3640898" cy="2221159"/>
          </a:xfrm>
          <a:prstGeom prst="rect">
            <a:avLst/>
          </a:prstGeom>
        </p:spPr>
      </p:pic>
      <p:sp>
        <p:nvSpPr>
          <p:cNvPr id="10" name="CaixaDeTexto 9">
            <a:extLst>
              <a:ext uri="{FF2B5EF4-FFF2-40B4-BE49-F238E27FC236}">
                <a16:creationId xmlns:a16="http://schemas.microsoft.com/office/drawing/2014/main" id="{C5B7EA5F-CB43-2C6F-2F20-203110AEF8C2}"/>
              </a:ext>
            </a:extLst>
          </p:cNvPr>
          <p:cNvSpPr txBox="1"/>
          <p:nvPr/>
        </p:nvSpPr>
        <p:spPr>
          <a:xfrm>
            <a:off x="2511469" y="1592893"/>
            <a:ext cx="805632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a:latin typeface="Times New Roman"/>
                <a:cs typeface="Times New Roman"/>
              </a:rPr>
              <a:t>Ao observarmos para os gráficos circulares com a distribuição dos metros de tapetes que são produzidos e comprados, podemos observar que no modelo novo houve um aumento muito grande no número de tapetes comprados e um decréscimo no número de tapetes produzidos pelo tear Alfa e Beta. Isto deve-se pelo facto de serem utilizadas menos máquinas, mesmo o preço tendo sido aumentado, o que faz com que seja optada a compra e não a produção, uma vez que o número de encomendas manteve-se o mesmo. </a:t>
            </a:r>
            <a:endParaRPr lang="pt-PT"/>
          </a:p>
        </p:txBody>
      </p:sp>
      <p:sp>
        <p:nvSpPr>
          <p:cNvPr id="11" name="Seta: Para a Direita 10">
            <a:extLst>
              <a:ext uri="{FF2B5EF4-FFF2-40B4-BE49-F238E27FC236}">
                <a16:creationId xmlns:a16="http://schemas.microsoft.com/office/drawing/2014/main" id="{0D8B4E7E-4A99-3F6F-6834-16B48370433D}"/>
              </a:ext>
            </a:extLst>
          </p:cNvPr>
          <p:cNvSpPr/>
          <p:nvPr/>
        </p:nvSpPr>
        <p:spPr>
          <a:xfrm>
            <a:off x="6198519" y="4738737"/>
            <a:ext cx="730685" cy="37578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663909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51185-B899-F526-9F61-F45B2C7CD9B9}"/>
              </a:ext>
            </a:extLst>
          </p:cNvPr>
          <p:cNvSpPr>
            <a:spLocks noGrp="1"/>
          </p:cNvSpPr>
          <p:nvPr>
            <p:ph type="title"/>
          </p:nvPr>
        </p:nvSpPr>
        <p:spPr>
          <a:xfrm>
            <a:off x="3653938" y="2630390"/>
            <a:ext cx="5680422" cy="1599194"/>
          </a:xfrm>
        </p:spPr>
        <p:txBody>
          <a:bodyPr>
            <a:normAutofit/>
          </a:bodyPr>
          <a:lstStyle/>
          <a:p>
            <a:r>
              <a:rPr lang="pt-PT" sz="6000">
                <a:latin typeface="Century Gothic"/>
                <a:cs typeface="Times New Roman"/>
              </a:rPr>
              <a:t>Obrigado!    :)</a:t>
            </a:r>
          </a:p>
        </p:txBody>
      </p:sp>
      <p:sp>
        <p:nvSpPr>
          <p:cNvPr id="8" name="CaixaDeTexto 7">
            <a:extLst>
              <a:ext uri="{FF2B5EF4-FFF2-40B4-BE49-F238E27FC236}">
                <a16:creationId xmlns:a16="http://schemas.microsoft.com/office/drawing/2014/main" id="{CC7C4C1E-A71F-E9BE-44C6-CEE61AA8A9E4}"/>
              </a:ext>
            </a:extLst>
          </p:cNvPr>
          <p:cNvSpPr txBox="1"/>
          <p:nvPr/>
        </p:nvSpPr>
        <p:spPr>
          <a:xfrm>
            <a:off x="362983" y="733472"/>
            <a:ext cx="8569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cs typeface="Times New Roman"/>
              </a:rPr>
              <a:t>FIM</a:t>
            </a:r>
          </a:p>
        </p:txBody>
      </p:sp>
    </p:spTree>
    <p:extLst>
      <p:ext uri="{BB962C8B-B14F-4D97-AF65-F5344CB8AC3E}">
        <p14:creationId xmlns:p14="http://schemas.microsoft.com/office/powerpoint/2010/main" val="294699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9B850-C3A8-C62D-03C5-9372E5ECD292}"/>
              </a:ext>
            </a:extLst>
          </p:cNvPr>
          <p:cNvSpPr>
            <a:spLocks noGrp="1"/>
          </p:cNvSpPr>
          <p:nvPr>
            <p:ph type="title"/>
          </p:nvPr>
        </p:nvSpPr>
        <p:spPr>
          <a:xfrm>
            <a:off x="2466770" y="703740"/>
            <a:ext cx="8911687" cy="749578"/>
          </a:xfrm>
        </p:spPr>
        <p:txBody>
          <a:bodyPr/>
          <a:lstStyle/>
          <a:p>
            <a:r>
              <a:rPr lang="pt-PT"/>
              <a:t>Modelo aplicado ao solver do Excel</a:t>
            </a:r>
          </a:p>
        </p:txBody>
      </p:sp>
      <p:sp>
        <p:nvSpPr>
          <p:cNvPr id="3" name="Marcador de Posição de Conteúdo 2">
            <a:extLst>
              <a:ext uri="{FF2B5EF4-FFF2-40B4-BE49-F238E27FC236}">
                <a16:creationId xmlns:a16="http://schemas.microsoft.com/office/drawing/2014/main" id="{EBD7E348-673C-2DC8-FA9C-16AB5ACB0E8B}"/>
              </a:ext>
            </a:extLst>
          </p:cNvPr>
          <p:cNvSpPr>
            <a:spLocks noGrp="1"/>
          </p:cNvSpPr>
          <p:nvPr>
            <p:ph idx="1"/>
          </p:nvPr>
        </p:nvSpPr>
        <p:spPr>
          <a:xfrm>
            <a:off x="2265623" y="1657350"/>
            <a:ext cx="8915400" cy="1777372"/>
          </a:xfrm>
        </p:spPr>
        <p:txBody>
          <a:bodyPr vert="horz" lIns="91440" tIns="45720" rIns="91440" bIns="45720" rtlCol="0" anchor="t">
            <a:normAutofit/>
          </a:bodyPr>
          <a:lstStyle/>
          <a:p>
            <a:pPr algn="just"/>
            <a:r>
              <a:rPr lang="pt-PT" sz="2000">
                <a:latin typeface="Times New Roman"/>
                <a:cs typeface="Times New Roman"/>
              </a:rPr>
              <a:t>Para realizar o modelo a fim de obter uma solução ótima do problema, foram colocados os coeficientes das variáveis e das restrições que definimos anteriormente (células laranja mais clara), multiplicados por células que vão substituindo por valores (células laranja mais escura). O modelo antes de colocar as restrições e a função objetivo no solver está ilustrado na figura abaixo.</a:t>
            </a:r>
            <a:endParaRPr lang="pt-PT" sz="2000"/>
          </a:p>
        </p:txBody>
      </p:sp>
      <p:sp>
        <p:nvSpPr>
          <p:cNvPr id="5" name="CaixaDeTexto 4">
            <a:extLst>
              <a:ext uri="{FF2B5EF4-FFF2-40B4-BE49-F238E27FC236}">
                <a16:creationId xmlns:a16="http://schemas.microsoft.com/office/drawing/2014/main" id="{2BA4D83A-3C0A-23DB-C7F2-D2924EAA8971}"/>
              </a:ext>
            </a:extLst>
          </p:cNvPr>
          <p:cNvSpPr txBox="1"/>
          <p:nvPr/>
        </p:nvSpPr>
        <p:spPr>
          <a:xfrm>
            <a:off x="457200" y="70757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2.</a:t>
            </a:r>
            <a:endParaRPr lang="pt-PT" sz="2400"/>
          </a:p>
        </p:txBody>
      </p:sp>
      <p:pic>
        <p:nvPicPr>
          <p:cNvPr id="8" name="Imagem 9" descr="Uma imagem com mesa&#10;&#10;Descrição gerada automaticamente">
            <a:extLst>
              <a:ext uri="{FF2B5EF4-FFF2-40B4-BE49-F238E27FC236}">
                <a16:creationId xmlns:a16="http://schemas.microsoft.com/office/drawing/2014/main" id="{05B16AA8-3BCC-B96F-53B7-E8D4732F56BB}"/>
              </a:ext>
            </a:extLst>
          </p:cNvPr>
          <p:cNvPicPr>
            <a:picLocks noChangeAspect="1"/>
          </p:cNvPicPr>
          <p:nvPr/>
        </p:nvPicPr>
        <p:blipFill>
          <a:blip r:embed="rId2"/>
          <a:stretch>
            <a:fillRect/>
          </a:stretch>
        </p:blipFill>
        <p:spPr>
          <a:xfrm>
            <a:off x="1826795" y="3742686"/>
            <a:ext cx="9891962" cy="2029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744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5EF2B-3A3F-B58E-84BB-FAE73188F52F}"/>
              </a:ext>
            </a:extLst>
          </p:cNvPr>
          <p:cNvSpPr>
            <a:spLocks noGrp="1"/>
          </p:cNvSpPr>
          <p:nvPr>
            <p:ph type="title"/>
          </p:nvPr>
        </p:nvSpPr>
        <p:spPr>
          <a:xfrm>
            <a:off x="2592925" y="290082"/>
            <a:ext cx="8911687" cy="997171"/>
          </a:xfrm>
        </p:spPr>
        <p:txBody>
          <a:bodyPr>
            <a:normAutofit fontScale="90000"/>
          </a:bodyPr>
          <a:lstStyle/>
          <a:p>
            <a:pPr algn="just"/>
            <a:r>
              <a:rPr lang="pt-PT">
                <a:ea typeface="+mj-lt"/>
                <a:cs typeface="+mj-lt"/>
              </a:rPr>
              <a:t>Modelo aplicado ao solver do Excel</a:t>
            </a:r>
            <a:endParaRPr lang="pt-PT"/>
          </a:p>
          <a:p>
            <a:pPr algn="just"/>
            <a:r>
              <a:rPr lang="pt-PT"/>
              <a:t>&lt;=  (continuação)</a:t>
            </a:r>
          </a:p>
        </p:txBody>
      </p:sp>
      <p:sp>
        <p:nvSpPr>
          <p:cNvPr id="3" name="Marcador de Posição de Conteúdo 2">
            <a:extLst>
              <a:ext uri="{FF2B5EF4-FFF2-40B4-BE49-F238E27FC236}">
                <a16:creationId xmlns:a16="http://schemas.microsoft.com/office/drawing/2014/main" id="{E3F3C166-DE88-B6A5-DB00-032A6B9AEB5A}"/>
              </a:ext>
            </a:extLst>
          </p:cNvPr>
          <p:cNvSpPr>
            <a:spLocks noGrp="1"/>
          </p:cNvSpPr>
          <p:nvPr>
            <p:ph idx="1"/>
          </p:nvPr>
        </p:nvSpPr>
        <p:spPr>
          <a:xfrm>
            <a:off x="2234309" y="1473373"/>
            <a:ext cx="9343371" cy="1679512"/>
          </a:xfrm>
        </p:spPr>
        <p:txBody>
          <a:bodyPr vert="horz" lIns="91440" tIns="45720" rIns="91440" bIns="45720" rtlCol="0" anchor="t">
            <a:normAutofit/>
          </a:bodyPr>
          <a:lstStyle/>
          <a:p>
            <a:pPr algn="just"/>
            <a:r>
              <a:rPr lang="pt-PT">
                <a:latin typeface="Times New Roman"/>
                <a:cs typeface="Times New Roman"/>
              </a:rPr>
              <a:t>Depois de construída a tabela onde os valores iriam ser constantemente substituídos, passámos as restrições e a célula da função objetivo para o solver do Excel. Utilizando o método </a:t>
            </a:r>
            <a:r>
              <a:rPr lang="pt-PT" u="sng">
                <a:latin typeface="Times New Roman"/>
                <a:cs typeface="Times New Roman"/>
              </a:rPr>
              <a:t>SimplexLP</a:t>
            </a:r>
            <a:r>
              <a:rPr lang="pt-PT">
                <a:latin typeface="Times New Roman"/>
                <a:cs typeface="Times New Roman"/>
              </a:rPr>
              <a:t> (modelo para programação linear inteira e não inteira), descobriu-se que a solução atingiu uma solução única que satisfazia as restrições todas, com o valor de 422396,15, aproximadamente. </a:t>
            </a:r>
            <a:endParaRPr lang="pt-PT"/>
          </a:p>
        </p:txBody>
      </p:sp>
      <p:pic>
        <p:nvPicPr>
          <p:cNvPr id="5" name="Imagem 5" descr="Uma imagem com texto&#10;&#10;Descrição gerada automaticamente">
            <a:extLst>
              <a:ext uri="{FF2B5EF4-FFF2-40B4-BE49-F238E27FC236}">
                <a16:creationId xmlns:a16="http://schemas.microsoft.com/office/drawing/2014/main" id="{60C2EC00-C411-FF64-B848-56DFDD26A946}"/>
              </a:ext>
            </a:extLst>
          </p:cNvPr>
          <p:cNvPicPr>
            <a:picLocks noChangeAspect="1"/>
          </p:cNvPicPr>
          <p:nvPr/>
        </p:nvPicPr>
        <p:blipFill>
          <a:blip r:embed="rId2"/>
          <a:stretch>
            <a:fillRect/>
          </a:stretch>
        </p:blipFill>
        <p:spPr>
          <a:xfrm>
            <a:off x="8373843" y="2836213"/>
            <a:ext cx="3494762" cy="3704517"/>
          </a:xfrm>
          <a:prstGeom prst="rect">
            <a:avLst/>
          </a:prstGeom>
        </p:spPr>
      </p:pic>
      <p:sp>
        <p:nvSpPr>
          <p:cNvPr id="9" name="Seta: Para Baixo 8">
            <a:extLst>
              <a:ext uri="{FF2B5EF4-FFF2-40B4-BE49-F238E27FC236}">
                <a16:creationId xmlns:a16="http://schemas.microsoft.com/office/drawing/2014/main" id="{E0CC04FD-E39C-D48F-2244-513709E0A2AB}"/>
              </a:ext>
            </a:extLst>
          </p:cNvPr>
          <p:cNvSpPr/>
          <p:nvPr/>
        </p:nvSpPr>
        <p:spPr>
          <a:xfrm>
            <a:off x="3390232" y="3023301"/>
            <a:ext cx="649212" cy="752718"/>
          </a:xfrm>
          <a:prstGeom prst="downArrow">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PT"/>
          </a:p>
        </p:txBody>
      </p:sp>
      <p:cxnSp>
        <p:nvCxnSpPr>
          <p:cNvPr id="10" name="Conexão reta unidirecional 9">
            <a:extLst>
              <a:ext uri="{FF2B5EF4-FFF2-40B4-BE49-F238E27FC236}">
                <a16:creationId xmlns:a16="http://schemas.microsoft.com/office/drawing/2014/main" id="{6AAE29B3-AF48-4078-76DE-9D43809ED677}"/>
              </a:ext>
            </a:extLst>
          </p:cNvPr>
          <p:cNvCxnSpPr/>
          <p:nvPr/>
        </p:nvCxnSpPr>
        <p:spPr>
          <a:xfrm>
            <a:off x="3705269" y="2300483"/>
            <a:ext cx="4542136" cy="1081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CaixaDeTexto 3">
            <a:extLst>
              <a:ext uri="{FF2B5EF4-FFF2-40B4-BE49-F238E27FC236}">
                <a16:creationId xmlns:a16="http://schemas.microsoft.com/office/drawing/2014/main" id="{8E07A11A-52E8-1802-50E1-258F2CF998E9}"/>
              </a:ext>
            </a:extLst>
          </p:cNvPr>
          <p:cNvSpPr txBox="1"/>
          <p:nvPr/>
        </p:nvSpPr>
        <p:spPr>
          <a:xfrm>
            <a:off x="424543" y="70757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3.</a:t>
            </a:r>
            <a:endParaRPr lang="pt-PT" sz="2400"/>
          </a:p>
        </p:txBody>
      </p:sp>
      <p:pic>
        <p:nvPicPr>
          <p:cNvPr id="14" name="Imagem 14" descr="Uma imagem com mesa&#10;&#10;Descrição gerada automaticamente">
            <a:extLst>
              <a:ext uri="{FF2B5EF4-FFF2-40B4-BE49-F238E27FC236}">
                <a16:creationId xmlns:a16="http://schemas.microsoft.com/office/drawing/2014/main" id="{EB5A566D-C436-5612-B8C5-CA09F00F2ACF}"/>
              </a:ext>
            </a:extLst>
          </p:cNvPr>
          <p:cNvPicPr>
            <a:picLocks noChangeAspect="1"/>
          </p:cNvPicPr>
          <p:nvPr/>
        </p:nvPicPr>
        <p:blipFill>
          <a:blip r:embed="rId3"/>
          <a:stretch>
            <a:fillRect/>
          </a:stretch>
        </p:blipFill>
        <p:spPr>
          <a:xfrm>
            <a:off x="914400" y="3924336"/>
            <a:ext cx="7335252" cy="1535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146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DC9EC-7DD4-F675-5FB0-5DBF1B2E2212}"/>
              </a:ext>
            </a:extLst>
          </p:cNvPr>
          <p:cNvSpPr>
            <a:spLocks noGrp="1"/>
          </p:cNvSpPr>
          <p:nvPr>
            <p:ph type="title"/>
          </p:nvPr>
        </p:nvSpPr>
        <p:spPr>
          <a:xfrm>
            <a:off x="2038512" y="725165"/>
            <a:ext cx="8849057" cy="706782"/>
          </a:xfrm>
        </p:spPr>
        <p:txBody>
          <a:bodyPr/>
          <a:lstStyle/>
          <a:p>
            <a:r>
              <a:rPr lang="pt-PT">
                <a:latin typeface="Times New Roman"/>
                <a:cs typeface="Times New Roman"/>
              </a:rPr>
              <a:t>Tabelas com os valores obtidos</a:t>
            </a:r>
          </a:p>
        </p:txBody>
      </p:sp>
      <p:sp>
        <p:nvSpPr>
          <p:cNvPr id="6" name="CaixaDeTexto 5">
            <a:extLst>
              <a:ext uri="{FF2B5EF4-FFF2-40B4-BE49-F238E27FC236}">
                <a16:creationId xmlns:a16="http://schemas.microsoft.com/office/drawing/2014/main" id="{1BD497D9-ACBB-9C84-84E7-80593C8A432E}"/>
              </a:ext>
            </a:extLst>
          </p:cNvPr>
          <p:cNvSpPr txBox="1"/>
          <p:nvPr/>
        </p:nvSpPr>
        <p:spPr>
          <a:xfrm>
            <a:off x="2041884" y="1567180"/>
            <a:ext cx="87452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a:latin typeface="Times New Roman"/>
                <a:cs typeface="Times New Roman"/>
              </a:rPr>
              <a:t>Foram construídas tabelas para ilustrar os custos e os comprimentos dos tapetes e o tempo de produção dos teares, depois de já obtida a solução ótima. </a:t>
            </a:r>
          </a:p>
        </p:txBody>
      </p:sp>
      <p:sp>
        <p:nvSpPr>
          <p:cNvPr id="3" name="CaixaDeTexto 2">
            <a:extLst>
              <a:ext uri="{FF2B5EF4-FFF2-40B4-BE49-F238E27FC236}">
                <a16:creationId xmlns:a16="http://schemas.microsoft.com/office/drawing/2014/main" id="{20931292-081F-59A6-9A88-B8810784BB8F}"/>
              </a:ext>
            </a:extLst>
          </p:cNvPr>
          <p:cNvSpPr txBox="1"/>
          <p:nvPr/>
        </p:nvSpPr>
        <p:spPr>
          <a:xfrm>
            <a:off x="478971" y="7293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4.</a:t>
            </a:r>
            <a:endParaRPr lang="pt-PT" sz="2400"/>
          </a:p>
        </p:txBody>
      </p:sp>
      <p:pic>
        <p:nvPicPr>
          <p:cNvPr id="18" name="Imagem 18" descr="Uma imagem com mesa&#10;&#10;Descrição gerada automaticamente">
            <a:extLst>
              <a:ext uri="{FF2B5EF4-FFF2-40B4-BE49-F238E27FC236}">
                <a16:creationId xmlns:a16="http://schemas.microsoft.com/office/drawing/2014/main" id="{666C29D9-C935-1085-8AED-5C9D9BAC458E}"/>
              </a:ext>
            </a:extLst>
          </p:cNvPr>
          <p:cNvPicPr>
            <a:picLocks noChangeAspect="1"/>
          </p:cNvPicPr>
          <p:nvPr/>
        </p:nvPicPr>
        <p:blipFill>
          <a:blip r:embed="rId2"/>
          <a:stretch>
            <a:fillRect/>
          </a:stretch>
        </p:blipFill>
        <p:spPr>
          <a:xfrm>
            <a:off x="4338577" y="4570148"/>
            <a:ext cx="4411882" cy="174955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19" name="Imagem 19" descr="Uma imagem com mesa&#10;&#10;Descrição gerada automaticamente">
            <a:extLst>
              <a:ext uri="{FF2B5EF4-FFF2-40B4-BE49-F238E27FC236}">
                <a16:creationId xmlns:a16="http://schemas.microsoft.com/office/drawing/2014/main" id="{98C22F41-E060-A0C5-3BD2-69527D8D5BF8}"/>
              </a:ext>
            </a:extLst>
          </p:cNvPr>
          <p:cNvPicPr>
            <a:picLocks noChangeAspect="1"/>
          </p:cNvPicPr>
          <p:nvPr/>
        </p:nvPicPr>
        <p:blipFill>
          <a:blip r:embed="rId3"/>
          <a:stretch>
            <a:fillRect/>
          </a:stretch>
        </p:blipFill>
        <p:spPr>
          <a:xfrm>
            <a:off x="2583083" y="2554447"/>
            <a:ext cx="3833149" cy="174910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20" name="Imagem 20" descr="Uma imagem com mesa&#10;&#10;Descrição gerada automaticamente">
            <a:extLst>
              <a:ext uri="{FF2B5EF4-FFF2-40B4-BE49-F238E27FC236}">
                <a16:creationId xmlns:a16="http://schemas.microsoft.com/office/drawing/2014/main" id="{4BEEB02F-D6D4-1AC9-6A6A-0AB5894F464A}"/>
              </a:ext>
            </a:extLst>
          </p:cNvPr>
          <p:cNvPicPr>
            <a:picLocks noChangeAspect="1"/>
          </p:cNvPicPr>
          <p:nvPr/>
        </p:nvPicPr>
        <p:blipFill>
          <a:blip r:embed="rId4"/>
          <a:stretch>
            <a:fillRect/>
          </a:stretch>
        </p:blipFill>
        <p:spPr>
          <a:xfrm>
            <a:off x="7299767" y="2557342"/>
            <a:ext cx="2801073" cy="174331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998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DB223-032F-1E20-7A42-D168953412D2}"/>
              </a:ext>
            </a:extLst>
          </p:cNvPr>
          <p:cNvSpPr>
            <a:spLocks noGrp="1"/>
          </p:cNvSpPr>
          <p:nvPr>
            <p:ph type="title"/>
          </p:nvPr>
        </p:nvSpPr>
        <p:spPr>
          <a:xfrm>
            <a:off x="2592925" y="143946"/>
            <a:ext cx="8911687" cy="633713"/>
          </a:xfrm>
        </p:spPr>
        <p:txBody>
          <a:bodyPr>
            <a:normAutofit fontScale="90000"/>
          </a:bodyPr>
          <a:lstStyle/>
          <a:p>
            <a:r>
              <a:rPr lang="pt-PT">
                <a:latin typeface="Times New Roman"/>
                <a:cs typeface="Times New Roman"/>
              </a:rPr>
              <a:t>Gráficos com os valores obtidos </a:t>
            </a:r>
          </a:p>
        </p:txBody>
      </p:sp>
      <p:sp>
        <p:nvSpPr>
          <p:cNvPr id="6" name="CaixaDeTexto 5">
            <a:extLst>
              <a:ext uri="{FF2B5EF4-FFF2-40B4-BE49-F238E27FC236}">
                <a16:creationId xmlns:a16="http://schemas.microsoft.com/office/drawing/2014/main" id="{D92FA45F-6394-B79E-DDAE-16B683BC6842}"/>
              </a:ext>
            </a:extLst>
          </p:cNvPr>
          <p:cNvSpPr txBox="1"/>
          <p:nvPr/>
        </p:nvSpPr>
        <p:spPr>
          <a:xfrm>
            <a:off x="1596297" y="716668"/>
            <a:ext cx="990470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PT">
                <a:latin typeface="Times New Roman"/>
                <a:cs typeface="Times New Roman"/>
              </a:rPr>
              <a:t>No gráfico de barras empilhada á esquerda, é possível ver a distribuição dos custos que cada gama de tapetes teve.</a:t>
            </a:r>
            <a:endParaRPr lang="pt-PT"/>
          </a:p>
          <a:p>
            <a:pPr marL="285750" indent="-285750" algn="just">
              <a:buFont typeface="Arial"/>
              <a:buChar char="•"/>
            </a:pPr>
            <a:r>
              <a:rPr lang="pt-PT">
                <a:latin typeface="Times New Roman"/>
                <a:cs typeface="Times New Roman"/>
              </a:rPr>
              <a:t>Ao observar o gráfico, notamos que a soma das colunas todas será a solução ótima (422396,15€).</a:t>
            </a:r>
            <a:endParaRPr lang="pt-PT">
              <a:latin typeface="Century Gothic"/>
              <a:cs typeface="Times New Roman"/>
            </a:endParaRPr>
          </a:p>
          <a:p>
            <a:pPr marL="285750" indent="-285750" algn="just">
              <a:buFont typeface="Arial"/>
              <a:buChar char="•"/>
            </a:pPr>
            <a:r>
              <a:rPr lang="pt-PT">
                <a:latin typeface="Times New Roman"/>
                <a:cs typeface="Times New Roman"/>
              </a:rPr>
              <a:t>É notório que houve menos custos no tear Alfa, tendo este produzido apenas tapetes do tipo 1 e 6.</a:t>
            </a:r>
            <a:endParaRPr lang="pt-PT">
              <a:latin typeface="Century Gothic"/>
              <a:cs typeface="Times New Roman"/>
            </a:endParaRPr>
          </a:p>
          <a:p>
            <a:pPr marL="285750" indent="-285750" algn="just">
              <a:buFont typeface="Arial"/>
              <a:buChar char="•"/>
            </a:pPr>
            <a:r>
              <a:rPr lang="pt-PT">
                <a:latin typeface="Times New Roman"/>
                <a:cs typeface="Times New Roman"/>
              </a:rPr>
              <a:t>Houve um maior custo por parte do tear Beta, tendo este produzido, em maior quantidade, o tapete 3, o tapete 4 e o tapete 6. Os restantes tapetes foram todos comprados. É importante referir que o tapete 6 foi o único com custos tanto na produção como aquisição.</a:t>
            </a:r>
            <a:endParaRPr lang="pt-PT">
              <a:latin typeface="Century Gothic"/>
              <a:cs typeface="Times New Roman"/>
            </a:endParaRPr>
          </a:p>
          <a:p>
            <a:pPr marL="285750" indent="-285750" algn="just">
              <a:buFont typeface="Arial"/>
              <a:buChar char="•"/>
            </a:pPr>
            <a:r>
              <a:rPr lang="pt-PT">
                <a:latin typeface="Times New Roman"/>
                <a:cs typeface="Times New Roman"/>
              </a:rPr>
              <a:t>O gráfico de barras empilhada á direita reforça a ideia já referido anteriormente, de que o tear Beta é o tear que teve mais custos, pois, foi onde houve uma maior produção de tapetes em metros, enquanto que o tear alfa foi o que teve menos custos, pois, foi o que produziu menos metros. A compra de tapetes ficou sempre em segundo, tanto no preço como na aquisição.</a:t>
            </a:r>
            <a:endParaRPr lang="pt-PT">
              <a:latin typeface="Century Gothic"/>
              <a:cs typeface="Times New Roman"/>
            </a:endParaRPr>
          </a:p>
          <a:p>
            <a:pPr algn="just"/>
            <a:endParaRPr lang="pt-PT">
              <a:latin typeface="Times New Roman"/>
              <a:cs typeface="Times New Roman"/>
            </a:endParaRPr>
          </a:p>
        </p:txBody>
      </p:sp>
      <p:sp>
        <p:nvSpPr>
          <p:cNvPr id="3" name="CaixaDeTexto 2">
            <a:extLst>
              <a:ext uri="{FF2B5EF4-FFF2-40B4-BE49-F238E27FC236}">
                <a16:creationId xmlns:a16="http://schemas.microsoft.com/office/drawing/2014/main" id="{34B36772-742B-A1EF-5E8E-978732C31E67}"/>
              </a:ext>
            </a:extLst>
          </p:cNvPr>
          <p:cNvSpPr txBox="1"/>
          <p:nvPr/>
        </p:nvSpPr>
        <p:spPr>
          <a:xfrm>
            <a:off x="489857" y="718457"/>
            <a:ext cx="6790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4.</a:t>
            </a:r>
            <a:endParaRPr lang="pt-PT" sz="2400"/>
          </a:p>
        </p:txBody>
      </p:sp>
      <p:pic>
        <p:nvPicPr>
          <p:cNvPr id="10" name="Imagem 10">
            <a:extLst>
              <a:ext uri="{FF2B5EF4-FFF2-40B4-BE49-F238E27FC236}">
                <a16:creationId xmlns:a16="http://schemas.microsoft.com/office/drawing/2014/main" id="{B2F76666-A287-9827-567E-8819C696D316}"/>
              </a:ext>
            </a:extLst>
          </p:cNvPr>
          <p:cNvPicPr>
            <a:picLocks noChangeAspect="1"/>
          </p:cNvPicPr>
          <p:nvPr/>
        </p:nvPicPr>
        <p:blipFill>
          <a:blip r:embed="rId2"/>
          <a:stretch>
            <a:fillRect/>
          </a:stretch>
        </p:blipFill>
        <p:spPr>
          <a:xfrm>
            <a:off x="1482877" y="3961173"/>
            <a:ext cx="4778548" cy="2783617"/>
          </a:xfrm>
          <a:prstGeom prst="rect">
            <a:avLst/>
          </a:prstGeom>
        </p:spPr>
      </p:pic>
      <p:pic>
        <p:nvPicPr>
          <p:cNvPr id="11" name="Imagem 11">
            <a:extLst>
              <a:ext uri="{FF2B5EF4-FFF2-40B4-BE49-F238E27FC236}">
                <a16:creationId xmlns:a16="http://schemas.microsoft.com/office/drawing/2014/main" id="{87F3E0C1-F3CD-1648-2F56-6F7455E87822}"/>
              </a:ext>
            </a:extLst>
          </p:cNvPr>
          <p:cNvPicPr>
            <a:picLocks noChangeAspect="1"/>
          </p:cNvPicPr>
          <p:nvPr/>
        </p:nvPicPr>
        <p:blipFill>
          <a:blip r:embed="rId3"/>
          <a:stretch>
            <a:fillRect/>
          </a:stretch>
        </p:blipFill>
        <p:spPr>
          <a:xfrm>
            <a:off x="6407414" y="3964803"/>
            <a:ext cx="5058129" cy="2787141"/>
          </a:xfrm>
          <a:prstGeom prst="rect">
            <a:avLst/>
          </a:prstGeom>
        </p:spPr>
      </p:pic>
    </p:spTree>
    <p:extLst>
      <p:ext uri="{BB962C8B-B14F-4D97-AF65-F5344CB8AC3E}">
        <p14:creationId xmlns:p14="http://schemas.microsoft.com/office/powerpoint/2010/main" val="263910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DB223-032F-1E20-7A42-D168953412D2}"/>
              </a:ext>
            </a:extLst>
          </p:cNvPr>
          <p:cNvSpPr>
            <a:spLocks noGrp="1"/>
          </p:cNvSpPr>
          <p:nvPr>
            <p:ph type="title"/>
          </p:nvPr>
        </p:nvSpPr>
        <p:spPr>
          <a:xfrm>
            <a:off x="2624240" y="217014"/>
            <a:ext cx="8911687" cy="800726"/>
          </a:xfrm>
        </p:spPr>
        <p:txBody>
          <a:bodyPr>
            <a:normAutofit/>
          </a:bodyPr>
          <a:lstStyle/>
          <a:p>
            <a:r>
              <a:rPr lang="pt-PT">
                <a:latin typeface="Times New Roman"/>
                <a:cs typeface="Times New Roman"/>
              </a:rPr>
              <a:t>Gráficos com os valores obtidos </a:t>
            </a:r>
          </a:p>
        </p:txBody>
      </p:sp>
      <p:sp>
        <p:nvSpPr>
          <p:cNvPr id="6" name="CaixaDeTexto 5">
            <a:extLst>
              <a:ext uri="{FF2B5EF4-FFF2-40B4-BE49-F238E27FC236}">
                <a16:creationId xmlns:a16="http://schemas.microsoft.com/office/drawing/2014/main" id="{D92FA45F-6394-B79E-DDAE-16B683BC6842}"/>
              </a:ext>
            </a:extLst>
          </p:cNvPr>
          <p:cNvSpPr txBox="1"/>
          <p:nvPr/>
        </p:nvSpPr>
        <p:spPr>
          <a:xfrm>
            <a:off x="2187880" y="1018784"/>
            <a:ext cx="91523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a:latin typeface="Times New Roman"/>
                <a:cs typeface="Times New Roman"/>
              </a:rPr>
              <a:t>No gráfico de barras aqui apresentado, verificamos as horas que cada tear teve a produzir cada tempo e, mais uma vez, reforça a ideia já referida no slide anterior, de que o tear beta produziu mais tapetes por possuir mais máquinas, tendo produzido o tapete 3 em maior quantidade, tapete 4 e o tapete 6 em menor quantidade; enquanto que o tear Alfa só produziu o tapete 6 em maior quantidade e o tapete 1.</a:t>
            </a:r>
          </a:p>
        </p:txBody>
      </p:sp>
      <p:sp>
        <p:nvSpPr>
          <p:cNvPr id="3" name="CaixaDeTexto 2">
            <a:extLst>
              <a:ext uri="{FF2B5EF4-FFF2-40B4-BE49-F238E27FC236}">
                <a16:creationId xmlns:a16="http://schemas.microsoft.com/office/drawing/2014/main" id="{34B36772-742B-A1EF-5E8E-978732C31E67}"/>
              </a:ext>
            </a:extLst>
          </p:cNvPr>
          <p:cNvSpPr txBox="1"/>
          <p:nvPr/>
        </p:nvSpPr>
        <p:spPr>
          <a:xfrm>
            <a:off x="489857" y="718457"/>
            <a:ext cx="6790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4.</a:t>
            </a:r>
            <a:endParaRPr lang="pt-PT" sz="2400"/>
          </a:p>
        </p:txBody>
      </p:sp>
      <p:pic>
        <p:nvPicPr>
          <p:cNvPr id="10" name="Imagem 10">
            <a:extLst>
              <a:ext uri="{FF2B5EF4-FFF2-40B4-BE49-F238E27FC236}">
                <a16:creationId xmlns:a16="http://schemas.microsoft.com/office/drawing/2014/main" id="{DFD56AEE-CF71-FB90-6F9E-973F29C50A46}"/>
              </a:ext>
            </a:extLst>
          </p:cNvPr>
          <p:cNvPicPr>
            <a:picLocks noChangeAspect="1"/>
          </p:cNvPicPr>
          <p:nvPr/>
        </p:nvPicPr>
        <p:blipFill>
          <a:blip r:embed="rId2"/>
          <a:stretch>
            <a:fillRect/>
          </a:stretch>
        </p:blipFill>
        <p:spPr>
          <a:xfrm>
            <a:off x="3051445" y="3033706"/>
            <a:ext cx="6078774" cy="3307943"/>
          </a:xfrm>
          <a:prstGeom prst="rect">
            <a:avLst/>
          </a:prstGeom>
        </p:spPr>
      </p:pic>
    </p:spTree>
    <p:extLst>
      <p:ext uri="{BB962C8B-B14F-4D97-AF65-F5344CB8AC3E}">
        <p14:creationId xmlns:p14="http://schemas.microsoft.com/office/powerpoint/2010/main" val="285801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0A02D0-798A-578D-8669-7B7BF19CD0B8}"/>
              </a:ext>
            </a:extLst>
          </p:cNvPr>
          <p:cNvSpPr>
            <a:spLocks noGrp="1"/>
          </p:cNvSpPr>
          <p:nvPr>
            <p:ph type="title"/>
          </p:nvPr>
        </p:nvSpPr>
        <p:spPr>
          <a:xfrm>
            <a:off x="812510" y="873706"/>
            <a:ext cx="4183679" cy="976866"/>
          </a:xfrm>
        </p:spPr>
        <p:txBody>
          <a:bodyPr>
            <a:normAutofit/>
          </a:bodyPr>
          <a:lstStyle/>
          <a:p>
            <a:pPr>
              <a:lnSpc>
                <a:spcPct val="90000"/>
              </a:lnSpc>
            </a:pPr>
            <a:r>
              <a:rPr lang="pt-PT" sz="2800">
                <a:solidFill>
                  <a:srgbClr val="615038"/>
                </a:solidFill>
                <a:latin typeface="Times New Roman"/>
                <a:cs typeface="Times New Roman"/>
              </a:rPr>
              <a:t>Análise do relatório de sensibilidade e resposta</a:t>
            </a:r>
          </a:p>
        </p:txBody>
      </p:sp>
      <p:sp>
        <p:nvSpPr>
          <p:cNvPr id="22" name="Rectangle 12">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615038"/>
          </a:solidFill>
          <a:ln>
            <a:noFill/>
          </a:ln>
          <a:effectLst/>
        </p:spPr>
        <p:style>
          <a:lnRef idx="1">
            <a:schemeClr val="accent1"/>
          </a:lnRef>
          <a:fillRef idx="3">
            <a:schemeClr val="accent1"/>
          </a:fillRef>
          <a:effectRef idx="2">
            <a:schemeClr val="accent1"/>
          </a:effectRef>
          <a:fontRef idx="minor">
            <a:schemeClr val="lt1"/>
          </a:fontRef>
        </p:style>
      </p:sp>
      <p:sp>
        <p:nvSpPr>
          <p:cNvPr id="23" name="Content Placeholder 7">
            <a:extLst>
              <a:ext uri="{FF2B5EF4-FFF2-40B4-BE49-F238E27FC236}">
                <a16:creationId xmlns:a16="http://schemas.microsoft.com/office/drawing/2014/main" id="{8491755A-6982-7C61-F396-35046384B98F}"/>
              </a:ext>
            </a:extLst>
          </p:cNvPr>
          <p:cNvSpPr>
            <a:spLocks noGrp="1"/>
          </p:cNvSpPr>
          <p:nvPr>
            <p:ph idx="1"/>
          </p:nvPr>
        </p:nvSpPr>
        <p:spPr>
          <a:xfrm>
            <a:off x="815912" y="1978819"/>
            <a:ext cx="4259878" cy="3759253"/>
          </a:xfrm>
        </p:spPr>
        <p:txBody>
          <a:bodyPr vert="horz" lIns="91440" tIns="45720" rIns="91440" bIns="45720" rtlCol="0" anchor="ctr">
            <a:normAutofit/>
          </a:bodyPr>
          <a:lstStyle/>
          <a:p>
            <a:pPr algn="just">
              <a:buClr>
                <a:srgbClr val="FF4000"/>
              </a:buClr>
            </a:pPr>
            <a:r>
              <a:rPr lang="pt-PT">
                <a:latin typeface="Times New Roman"/>
                <a:cs typeface="Times New Roman"/>
              </a:rPr>
              <a:t>Na tabela de cima temos a informação relativa às variáveis de decisão, onde as células amarelas são relativas aos teares Alfa e as células brancas aos teares Beta. As variáveis relativas à aquisição de tapetes estão mostradas a cinzento;</a:t>
            </a:r>
          </a:p>
          <a:p>
            <a:pPr algn="just">
              <a:buClr>
                <a:srgbClr val="FF4000"/>
              </a:buClr>
            </a:pPr>
            <a:r>
              <a:rPr lang="pt-PT">
                <a:latin typeface="Times New Roman"/>
                <a:cs typeface="Times New Roman"/>
              </a:rPr>
              <a:t>Na tabela abaixo está a informação relativa às restrições das encomendas e das horas de produção dos teares Alfa e Beta.</a:t>
            </a:r>
          </a:p>
        </p:txBody>
      </p:sp>
      <p:sp>
        <p:nvSpPr>
          <p:cNvPr id="24"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12" descr="Uma imagem com mesa&#10;&#10;Descrição gerada automaticamente">
            <a:extLst>
              <a:ext uri="{FF2B5EF4-FFF2-40B4-BE49-F238E27FC236}">
                <a16:creationId xmlns:a16="http://schemas.microsoft.com/office/drawing/2014/main" id="{7C51D029-0F46-4C64-B3DF-BB2A92E71875}"/>
              </a:ext>
            </a:extLst>
          </p:cNvPr>
          <p:cNvPicPr>
            <a:picLocks noChangeAspect="1"/>
          </p:cNvPicPr>
          <p:nvPr/>
        </p:nvPicPr>
        <p:blipFill>
          <a:blip r:embed="rId2"/>
          <a:stretch>
            <a:fillRect/>
          </a:stretch>
        </p:blipFill>
        <p:spPr>
          <a:xfrm>
            <a:off x="5313364" y="300832"/>
            <a:ext cx="6450805" cy="6253161"/>
          </a:xfrm>
          <a:prstGeom prst="rect">
            <a:avLst/>
          </a:prstGeom>
        </p:spPr>
      </p:pic>
      <p:sp>
        <p:nvSpPr>
          <p:cNvPr id="6" name="CaixaDeTexto 5">
            <a:extLst>
              <a:ext uri="{FF2B5EF4-FFF2-40B4-BE49-F238E27FC236}">
                <a16:creationId xmlns:a16="http://schemas.microsoft.com/office/drawing/2014/main" id="{7D8307CF-B9F3-2B60-9DDC-1C28451C5851}"/>
              </a:ext>
            </a:extLst>
          </p:cNvPr>
          <p:cNvSpPr txBox="1"/>
          <p:nvPr/>
        </p:nvSpPr>
        <p:spPr>
          <a:xfrm>
            <a:off x="304800" y="608511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400">
                <a:solidFill>
                  <a:srgbClr val="FFFFFF"/>
                </a:solidFill>
                <a:latin typeface="Times New Roman"/>
              </a:rPr>
              <a:t>5.</a:t>
            </a:r>
            <a:endParaRPr lang="pt-PT" sz="2400"/>
          </a:p>
        </p:txBody>
      </p:sp>
      <p:cxnSp>
        <p:nvCxnSpPr>
          <p:cNvPr id="7" name="Conexão reta unidirecional 6">
            <a:extLst>
              <a:ext uri="{FF2B5EF4-FFF2-40B4-BE49-F238E27FC236}">
                <a16:creationId xmlns:a16="http://schemas.microsoft.com/office/drawing/2014/main" id="{FEA20B39-A2A5-49C7-0D61-92F7BC8EB695}"/>
              </a:ext>
            </a:extLst>
          </p:cNvPr>
          <p:cNvCxnSpPr/>
          <p:nvPr/>
        </p:nvCxnSpPr>
        <p:spPr>
          <a:xfrm flipV="1">
            <a:off x="4474027" y="2035628"/>
            <a:ext cx="827314" cy="2830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exão reta unidirecional 24">
            <a:extLst>
              <a:ext uri="{FF2B5EF4-FFF2-40B4-BE49-F238E27FC236}">
                <a16:creationId xmlns:a16="http://schemas.microsoft.com/office/drawing/2014/main" id="{5A3BC68F-FB4A-DE62-C44C-1FE7FB889944}"/>
              </a:ext>
            </a:extLst>
          </p:cNvPr>
          <p:cNvCxnSpPr>
            <a:cxnSpLocks/>
          </p:cNvCxnSpPr>
          <p:nvPr/>
        </p:nvCxnSpPr>
        <p:spPr>
          <a:xfrm>
            <a:off x="4474027" y="5072743"/>
            <a:ext cx="903514"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194756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3353</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Century Gothic</vt:lpstr>
      <vt:lpstr>Times New Roman</vt:lpstr>
      <vt:lpstr>Wingdings</vt:lpstr>
      <vt:lpstr>Wingdings 3</vt:lpstr>
      <vt:lpstr>Wingdings,Sans-Serif</vt:lpstr>
      <vt:lpstr>Wisp</vt:lpstr>
      <vt:lpstr>Trabalho de OCD</vt:lpstr>
      <vt:lpstr>Dados para análise e escolha das variáveis de decisão</vt:lpstr>
      <vt:lpstr>Realização do modelo em programação linear, satisfazendo as variáveis de decisão</vt:lpstr>
      <vt:lpstr>Modelo aplicado ao solver do Excel</vt:lpstr>
      <vt:lpstr>Modelo aplicado ao solver do Excel &lt;=  (continuação)</vt:lpstr>
      <vt:lpstr>Tabelas com os valores obtidos</vt:lpstr>
      <vt:lpstr>Gráficos com os valores obtidos </vt:lpstr>
      <vt:lpstr>Gráficos com os valores obtidos </vt:lpstr>
      <vt:lpstr>Análise do relatório de sensibilidade e resposta</vt:lpstr>
      <vt:lpstr>Análise do relatório de sensibilidade e resposta</vt:lpstr>
      <vt:lpstr>Análise do relatório de sensibilidade e resposta</vt:lpstr>
      <vt:lpstr>Análise do relatório de sensibilidade e resposta </vt:lpstr>
      <vt:lpstr>Análise do relatório de sensibilidade e resposta</vt:lpstr>
      <vt:lpstr>Análise do relatório de sensibilidade e resposta</vt:lpstr>
      <vt:lpstr>Análise do relatório de sensibilidade e resposta</vt:lpstr>
      <vt:lpstr>Renegociação dos custos de aquisição dos Tapetes</vt:lpstr>
      <vt:lpstr>PowerPoint Presentation</vt:lpstr>
      <vt:lpstr>Aquisição Tapete 1</vt:lpstr>
      <vt:lpstr>Aquisição Tapete 2</vt:lpstr>
      <vt:lpstr>Aquisição Tapete 3</vt:lpstr>
      <vt:lpstr>Aquisição Tapete 4</vt:lpstr>
      <vt:lpstr>Aquisição Tapete 5</vt:lpstr>
      <vt:lpstr>Aquisição Tapete 6</vt:lpstr>
      <vt:lpstr>6 - Conclusão</vt:lpstr>
      <vt:lpstr>6 - Conclusão &lt;= (continuação)</vt:lpstr>
      <vt:lpstr>Novo problema com as variáveis </vt:lpstr>
      <vt:lpstr>Modelo em PL, com as alterações na função objetivo e nas restrições do novo problema</vt:lpstr>
      <vt:lpstr>Novo problema resolvido no solver do Excel</vt:lpstr>
      <vt:lpstr>Gráficos obtidos a partir do modelo novo</vt:lpstr>
      <vt:lpstr>Comparação dos modelos</vt:lpstr>
      <vt:lpstr>Obrigado!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OCD</dc:title>
  <dc:creator>João Francisco Botas</dc:creator>
  <cp:lastModifiedBy>Diogo Freitas</cp:lastModifiedBy>
  <cp:revision>863</cp:revision>
  <dcterms:created xsi:type="dcterms:W3CDTF">2022-05-18T08:54:51Z</dcterms:created>
  <dcterms:modified xsi:type="dcterms:W3CDTF">2022-05-22T20:24:52Z</dcterms:modified>
</cp:coreProperties>
</file>