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61" r:id="rId2"/>
    <p:sldId id="270" r:id="rId3"/>
    <p:sldId id="262" r:id="rId4"/>
    <p:sldId id="263" r:id="rId5"/>
    <p:sldId id="264" r:id="rId6"/>
    <p:sldId id="265" r:id="rId7"/>
    <p:sldId id="266" r:id="rId8"/>
    <p:sldId id="267" r:id="rId9"/>
    <p:sldId id="268" r:id="rId10"/>
    <p:sldId id="269" r:id="rId11"/>
    <p:sldId id="271" r:id="rId12"/>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61" d="100"/>
          <a:sy n="61" d="100"/>
        </p:scale>
        <p:origin x="66"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9B1C025C-1D78-4317-95B4-2144394E7C13}"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C26CCC69-6433-472D-B743-6AFC80BB738C}" type="slidenum">
              <a:rPr lang="es-GT" smtClean="0"/>
              <a:t>‹Nº›</a:t>
            </a:fld>
            <a:endParaRPr lang="es-GT"/>
          </a:p>
        </p:txBody>
      </p:sp>
    </p:spTree>
    <p:extLst>
      <p:ext uri="{BB962C8B-B14F-4D97-AF65-F5344CB8AC3E}">
        <p14:creationId xmlns:p14="http://schemas.microsoft.com/office/powerpoint/2010/main" val="4118784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B1C025C-1D78-4317-95B4-2144394E7C13}"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C26CCC69-6433-472D-B743-6AFC80BB738C}" type="slidenum">
              <a:rPr lang="es-GT" smtClean="0"/>
              <a:t>‹Nº›</a:t>
            </a:fld>
            <a:endParaRPr lang="es-GT"/>
          </a:p>
        </p:txBody>
      </p:sp>
    </p:spTree>
    <p:extLst>
      <p:ext uri="{BB962C8B-B14F-4D97-AF65-F5344CB8AC3E}">
        <p14:creationId xmlns:p14="http://schemas.microsoft.com/office/powerpoint/2010/main" val="2191603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B1C025C-1D78-4317-95B4-2144394E7C13}"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C26CCC69-6433-472D-B743-6AFC80BB738C}" type="slidenum">
              <a:rPr lang="es-GT" smtClean="0"/>
              <a:t>‹Nº›</a:t>
            </a:fld>
            <a:endParaRPr lang="es-G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8438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B1C025C-1D78-4317-95B4-2144394E7C13}"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C26CCC69-6433-472D-B743-6AFC80BB738C}" type="slidenum">
              <a:rPr lang="es-GT" smtClean="0"/>
              <a:t>‹Nº›</a:t>
            </a:fld>
            <a:endParaRPr lang="es-GT"/>
          </a:p>
        </p:txBody>
      </p:sp>
    </p:spTree>
    <p:extLst>
      <p:ext uri="{BB962C8B-B14F-4D97-AF65-F5344CB8AC3E}">
        <p14:creationId xmlns:p14="http://schemas.microsoft.com/office/powerpoint/2010/main" val="16269301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B1C025C-1D78-4317-95B4-2144394E7C13}"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C26CCC69-6433-472D-B743-6AFC80BB738C}" type="slidenum">
              <a:rPr lang="es-GT" smtClean="0"/>
              <a:t>‹Nº›</a:t>
            </a:fld>
            <a:endParaRPr lang="es-G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58317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B1C025C-1D78-4317-95B4-2144394E7C13}"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C26CCC69-6433-472D-B743-6AFC80BB738C}" type="slidenum">
              <a:rPr lang="es-GT" smtClean="0"/>
              <a:t>‹Nº›</a:t>
            </a:fld>
            <a:endParaRPr lang="es-GT"/>
          </a:p>
        </p:txBody>
      </p:sp>
    </p:spTree>
    <p:extLst>
      <p:ext uri="{BB962C8B-B14F-4D97-AF65-F5344CB8AC3E}">
        <p14:creationId xmlns:p14="http://schemas.microsoft.com/office/powerpoint/2010/main" val="20584451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B1C025C-1D78-4317-95B4-2144394E7C13}"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C26CCC69-6433-472D-B743-6AFC80BB738C}" type="slidenum">
              <a:rPr lang="es-GT" smtClean="0"/>
              <a:t>‹Nº›</a:t>
            </a:fld>
            <a:endParaRPr lang="es-GT"/>
          </a:p>
        </p:txBody>
      </p:sp>
    </p:spTree>
    <p:extLst>
      <p:ext uri="{BB962C8B-B14F-4D97-AF65-F5344CB8AC3E}">
        <p14:creationId xmlns:p14="http://schemas.microsoft.com/office/powerpoint/2010/main" val="58745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B1C025C-1D78-4317-95B4-2144394E7C13}"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C26CCC69-6433-472D-B743-6AFC80BB738C}" type="slidenum">
              <a:rPr lang="es-GT" smtClean="0"/>
              <a:t>‹Nº›</a:t>
            </a:fld>
            <a:endParaRPr lang="es-GT"/>
          </a:p>
        </p:txBody>
      </p:sp>
    </p:spTree>
    <p:extLst>
      <p:ext uri="{BB962C8B-B14F-4D97-AF65-F5344CB8AC3E}">
        <p14:creationId xmlns:p14="http://schemas.microsoft.com/office/powerpoint/2010/main" val="2965779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B1C025C-1D78-4317-95B4-2144394E7C13}"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C26CCC69-6433-472D-B743-6AFC80BB738C}" type="slidenum">
              <a:rPr lang="es-GT" smtClean="0"/>
              <a:t>‹Nº›</a:t>
            </a:fld>
            <a:endParaRPr lang="es-GT"/>
          </a:p>
        </p:txBody>
      </p:sp>
    </p:spTree>
    <p:extLst>
      <p:ext uri="{BB962C8B-B14F-4D97-AF65-F5344CB8AC3E}">
        <p14:creationId xmlns:p14="http://schemas.microsoft.com/office/powerpoint/2010/main" val="2645056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B1C025C-1D78-4317-95B4-2144394E7C13}"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C26CCC69-6433-472D-B743-6AFC80BB738C}" type="slidenum">
              <a:rPr lang="es-GT" smtClean="0"/>
              <a:t>‹Nº›</a:t>
            </a:fld>
            <a:endParaRPr lang="es-GT"/>
          </a:p>
        </p:txBody>
      </p:sp>
    </p:spTree>
    <p:extLst>
      <p:ext uri="{BB962C8B-B14F-4D97-AF65-F5344CB8AC3E}">
        <p14:creationId xmlns:p14="http://schemas.microsoft.com/office/powerpoint/2010/main" val="240653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B1C025C-1D78-4317-95B4-2144394E7C13}"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C26CCC69-6433-472D-B743-6AFC80BB738C}" type="slidenum">
              <a:rPr lang="es-GT" smtClean="0"/>
              <a:t>‹Nº›</a:t>
            </a:fld>
            <a:endParaRPr lang="es-GT"/>
          </a:p>
        </p:txBody>
      </p:sp>
    </p:spTree>
    <p:extLst>
      <p:ext uri="{BB962C8B-B14F-4D97-AF65-F5344CB8AC3E}">
        <p14:creationId xmlns:p14="http://schemas.microsoft.com/office/powerpoint/2010/main" val="2711170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B1C025C-1D78-4317-95B4-2144394E7C13}" type="datetimeFigureOut">
              <a:rPr lang="es-GT" smtClean="0"/>
              <a:t>19/04/2017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C26CCC69-6433-472D-B743-6AFC80BB738C}" type="slidenum">
              <a:rPr lang="es-GT" smtClean="0"/>
              <a:t>‹Nº›</a:t>
            </a:fld>
            <a:endParaRPr lang="es-GT"/>
          </a:p>
        </p:txBody>
      </p:sp>
    </p:spTree>
    <p:extLst>
      <p:ext uri="{BB962C8B-B14F-4D97-AF65-F5344CB8AC3E}">
        <p14:creationId xmlns:p14="http://schemas.microsoft.com/office/powerpoint/2010/main" val="342291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B1C025C-1D78-4317-95B4-2144394E7C13}" type="datetimeFigureOut">
              <a:rPr lang="es-GT" smtClean="0"/>
              <a:t>19/04/2017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C26CCC69-6433-472D-B743-6AFC80BB738C}" type="slidenum">
              <a:rPr lang="es-GT" smtClean="0"/>
              <a:t>‹Nº›</a:t>
            </a:fld>
            <a:endParaRPr lang="es-GT"/>
          </a:p>
        </p:txBody>
      </p:sp>
    </p:spTree>
    <p:extLst>
      <p:ext uri="{BB962C8B-B14F-4D97-AF65-F5344CB8AC3E}">
        <p14:creationId xmlns:p14="http://schemas.microsoft.com/office/powerpoint/2010/main" val="1956307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1C025C-1D78-4317-95B4-2144394E7C13}" type="datetimeFigureOut">
              <a:rPr lang="es-GT" smtClean="0"/>
              <a:t>19/04/2017</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C26CCC69-6433-472D-B743-6AFC80BB738C}" type="slidenum">
              <a:rPr lang="es-GT" smtClean="0"/>
              <a:t>‹Nº›</a:t>
            </a:fld>
            <a:endParaRPr lang="es-GT"/>
          </a:p>
        </p:txBody>
      </p:sp>
    </p:spTree>
    <p:extLst>
      <p:ext uri="{BB962C8B-B14F-4D97-AF65-F5344CB8AC3E}">
        <p14:creationId xmlns:p14="http://schemas.microsoft.com/office/powerpoint/2010/main" val="1914766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B1C025C-1D78-4317-95B4-2144394E7C13}"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C26CCC69-6433-472D-B743-6AFC80BB738C}" type="slidenum">
              <a:rPr lang="es-GT" smtClean="0"/>
              <a:t>‹Nº›</a:t>
            </a:fld>
            <a:endParaRPr lang="es-GT"/>
          </a:p>
        </p:txBody>
      </p:sp>
    </p:spTree>
    <p:extLst>
      <p:ext uri="{BB962C8B-B14F-4D97-AF65-F5344CB8AC3E}">
        <p14:creationId xmlns:p14="http://schemas.microsoft.com/office/powerpoint/2010/main" val="3484630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B1C025C-1D78-4317-95B4-2144394E7C13}"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C26CCC69-6433-472D-B743-6AFC80BB738C}" type="slidenum">
              <a:rPr lang="es-GT" smtClean="0"/>
              <a:t>‹Nº›</a:t>
            </a:fld>
            <a:endParaRPr lang="es-GT"/>
          </a:p>
        </p:txBody>
      </p:sp>
    </p:spTree>
    <p:extLst>
      <p:ext uri="{BB962C8B-B14F-4D97-AF65-F5344CB8AC3E}">
        <p14:creationId xmlns:p14="http://schemas.microsoft.com/office/powerpoint/2010/main" val="1763609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1C025C-1D78-4317-95B4-2144394E7C13}" type="datetimeFigureOut">
              <a:rPr lang="es-GT" smtClean="0"/>
              <a:t>19/04/2017</a:t>
            </a:fld>
            <a:endParaRPr lang="es-G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G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26CCC69-6433-472D-B743-6AFC80BB738C}" type="slidenum">
              <a:rPr lang="es-GT" smtClean="0"/>
              <a:t>‹Nº›</a:t>
            </a:fld>
            <a:endParaRPr lang="es-GT"/>
          </a:p>
        </p:txBody>
      </p:sp>
    </p:spTree>
    <p:extLst>
      <p:ext uri="{BB962C8B-B14F-4D97-AF65-F5344CB8AC3E}">
        <p14:creationId xmlns:p14="http://schemas.microsoft.com/office/powerpoint/2010/main" val="1940638955"/>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0324" y="811077"/>
            <a:ext cx="8596668" cy="1320800"/>
          </a:xfrm>
        </p:spPr>
        <p:txBody>
          <a:bodyPr>
            <a:normAutofit fontScale="90000"/>
          </a:bodyPr>
          <a:lstStyle/>
          <a:p>
            <a:r>
              <a:rPr lang="es-GT" dirty="0" smtClean="0"/>
              <a:t/>
            </a:r>
            <a:br>
              <a:rPr lang="es-GT" dirty="0" smtClean="0"/>
            </a:br>
            <a:r>
              <a:rPr lang="es-GT" dirty="0" smtClean="0">
                <a:solidFill>
                  <a:srgbClr val="FFC000"/>
                </a:solidFill>
              </a:rPr>
              <a:t>NOMBRE:</a:t>
            </a:r>
            <a:r>
              <a:rPr lang="es-GT" dirty="0" smtClean="0"/>
              <a:t>   JONATHAN MOLINA</a:t>
            </a:r>
            <a:br>
              <a:rPr lang="es-GT" dirty="0" smtClean="0"/>
            </a:br>
            <a:r>
              <a:rPr lang="es-GT" dirty="0" smtClean="0">
                <a:solidFill>
                  <a:srgbClr val="FFC000"/>
                </a:solidFill>
              </a:rPr>
              <a:t>GRADO:     </a:t>
            </a:r>
            <a:r>
              <a:rPr lang="es-GT" dirty="0" smtClean="0"/>
              <a:t>5TOBACHILLER EN COMPU</a:t>
            </a:r>
            <a:br>
              <a:rPr lang="es-GT" dirty="0" smtClean="0"/>
            </a:br>
            <a:r>
              <a:rPr lang="es-GT" dirty="0" smtClean="0">
                <a:solidFill>
                  <a:srgbClr val="FFC000"/>
                </a:solidFill>
              </a:rPr>
              <a:t>SECCON:    </a:t>
            </a:r>
            <a:r>
              <a:rPr lang="es-GT" dirty="0" smtClean="0"/>
              <a:t>A</a:t>
            </a:r>
            <a:br>
              <a:rPr lang="es-GT" dirty="0" smtClean="0"/>
            </a:br>
            <a:r>
              <a:rPr lang="es-GT" dirty="0" smtClean="0">
                <a:solidFill>
                  <a:srgbClr val="FFC000"/>
                </a:solidFill>
              </a:rPr>
              <a:t>COLEGIO:   </a:t>
            </a:r>
            <a:r>
              <a:rPr lang="es-GT" dirty="0" smtClean="0"/>
              <a:t>LICEO COMPU MARKET</a:t>
            </a:r>
            <a:br>
              <a:rPr lang="es-GT" dirty="0" smtClean="0"/>
            </a:br>
            <a:r>
              <a:rPr lang="es-GT" dirty="0" smtClean="0">
                <a:solidFill>
                  <a:srgbClr val="FFC000"/>
                </a:solidFill>
              </a:rPr>
              <a:t>LABORATORIO: </a:t>
            </a:r>
            <a:r>
              <a:rPr lang="es-GT" dirty="0" smtClean="0"/>
              <a:t>1</a:t>
            </a:r>
            <a:br>
              <a:rPr lang="es-GT" dirty="0" smtClean="0"/>
            </a:br>
            <a:r>
              <a:rPr lang="es-GT" dirty="0" smtClean="0">
                <a:solidFill>
                  <a:srgbClr val="FFC000"/>
                </a:solidFill>
              </a:rPr>
              <a:t>MAESTRO:   </a:t>
            </a:r>
            <a:r>
              <a:rPr lang="es-GT" dirty="0" smtClean="0"/>
              <a:t>ERICK</a:t>
            </a:r>
            <a:br>
              <a:rPr lang="es-GT" dirty="0" smtClean="0"/>
            </a:br>
            <a:r>
              <a:rPr lang="es-GT" dirty="0" smtClean="0"/>
              <a:t>MATUTINA</a:t>
            </a:r>
            <a:endParaRPr lang="es-GT" dirty="0"/>
          </a:p>
        </p:txBody>
      </p:sp>
      <p:pic>
        <p:nvPicPr>
          <p:cNvPr id="3" name="Imagen 2"/>
          <p:cNvPicPr>
            <a:picLocks noChangeAspect="1"/>
          </p:cNvPicPr>
          <p:nvPr/>
        </p:nvPicPr>
        <p:blipFill>
          <a:blip r:embed="rId2"/>
          <a:stretch>
            <a:fillRect/>
          </a:stretch>
        </p:blipFill>
        <p:spPr>
          <a:xfrm>
            <a:off x="4324029" y="4401519"/>
            <a:ext cx="4231036" cy="2154264"/>
          </a:xfrm>
          <a:prstGeom prst="rect">
            <a:avLst/>
          </a:prstGeom>
        </p:spPr>
      </p:pic>
    </p:spTree>
    <p:extLst>
      <p:ext uri="{BB962C8B-B14F-4D97-AF65-F5344CB8AC3E}">
        <p14:creationId xmlns:p14="http://schemas.microsoft.com/office/powerpoint/2010/main" val="34485588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solidFill>
                  <a:schemeClr val="tx1"/>
                </a:solidFill>
              </a:rPr>
              <a:t>PARTES DEL MANTENIMIENTO     PREVENTIVO</a:t>
            </a:r>
            <a:endParaRPr lang="es-GT" dirty="0">
              <a:solidFill>
                <a:schemeClr val="tx1"/>
              </a:solidFill>
            </a:endParaRPr>
          </a:p>
        </p:txBody>
      </p:sp>
      <p:pic>
        <p:nvPicPr>
          <p:cNvPr id="4" name="Marcador de contenido 3"/>
          <p:cNvPicPr>
            <a:picLocks noGrp="1" noChangeAspect="1"/>
          </p:cNvPicPr>
          <p:nvPr>
            <p:ph idx="1"/>
          </p:nvPr>
        </p:nvPicPr>
        <p:blipFill>
          <a:blip r:embed="rId2"/>
          <a:stretch>
            <a:fillRect/>
          </a:stretch>
        </p:blipFill>
        <p:spPr>
          <a:xfrm>
            <a:off x="677334" y="1930400"/>
            <a:ext cx="4096144" cy="3881437"/>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5" name="Imagen 4"/>
          <p:cNvPicPr>
            <a:picLocks noChangeAspect="1"/>
          </p:cNvPicPr>
          <p:nvPr/>
        </p:nvPicPr>
        <p:blipFill>
          <a:blip r:embed="rId3"/>
          <a:stretch>
            <a:fillRect/>
          </a:stretch>
        </p:blipFill>
        <p:spPr>
          <a:xfrm>
            <a:off x="5140313" y="1930400"/>
            <a:ext cx="4133689" cy="388143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3122691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     </a:t>
            </a:r>
            <a:br>
              <a:rPr lang="es-GT" dirty="0" smtClean="0"/>
            </a:br>
            <a:r>
              <a:rPr lang="es-GT" dirty="0" smtClean="0"/>
              <a:t>        </a:t>
            </a:r>
            <a:r>
              <a:rPr lang="es-GT" dirty="0" smtClean="0">
                <a:solidFill>
                  <a:schemeClr val="tx1"/>
                </a:solidFill>
              </a:rPr>
              <a:t>CONCLUSIONES PERSONALES</a:t>
            </a:r>
            <a:endParaRPr lang="es-GT" dirty="0">
              <a:solidFill>
                <a:schemeClr val="tx1"/>
              </a:solidFill>
            </a:endParaRPr>
          </a:p>
        </p:txBody>
      </p:sp>
      <p:sp>
        <p:nvSpPr>
          <p:cNvPr id="3" name="Marcador de contenido 2"/>
          <p:cNvSpPr>
            <a:spLocks noGrp="1"/>
          </p:cNvSpPr>
          <p:nvPr>
            <p:ph idx="1"/>
          </p:nvPr>
        </p:nvSpPr>
        <p:spPr/>
        <p:txBody>
          <a:bodyPr>
            <a:normAutofit/>
          </a:bodyPr>
          <a:lstStyle/>
          <a:p>
            <a:endParaRPr lang="es-GT" sz="2000" dirty="0" smtClean="0"/>
          </a:p>
          <a:p>
            <a:r>
              <a:rPr lang="es-GT" sz="2000" dirty="0" smtClean="0">
                <a:solidFill>
                  <a:srgbClr val="FFFF00"/>
                </a:solidFill>
              </a:rPr>
              <a:t>MI CONCLUSION PERSONAL FUE QUE PUDE RECORDAR LO QUE VI EL AÑO PASADO Y LO QUE ESTOI BIENDO ESTE AÑO PUDE RECORDAR MI CARRERA QUE BACHILLERATO EN COMPUTACION EN ORIENTACION CIENTIFICA</a:t>
            </a:r>
            <a:endParaRPr lang="es-GT" sz="2000" dirty="0">
              <a:solidFill>
                <a:srgbClr val="FFFF00"/>
              </a:solidFill>
            </a:endParaRPr>
          </a:p>
        </p:txBody>
      </p:sp>
    </p:spTree>
    <p:extLst>
      <p:ext uri="{BB962C8B-B14F-4D97-AF65-F5344CB8AC3E}">
        <p14:creationId xmlns:p14="http://schemas.microsoft.com/office/powerpoint/2010/main" val="38675763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GT" dirty="0" smtClean="0"/>
              <a:t>   </a:t>
            </a:r>
            <a:br>
              <a:rPr lang="es-GT" dirty="0" smtClean="0"/>
            </a:br>
            <a:r>
              <a:rPr lang="es-GT" dirty="0" smtClean="0">
                <a:solidFill>
                  <a:schemeClr val="tx1"/>
                </a:solidFill>
              </a:rPr>
              <a:t>    INTRUDCCION DE PROGRAMACION</a:t>
            </a:r>
            <a:endParaRPr lang="es-GT" dirty="0">
              <a:solidFill>
                <a:schemeClr val="tx1"/>
              </a:solidFill>
            </a:endParaRPr>
          </a:p>
        </p:txBody>
      </p:sp>
      <p:sp>
        <p:nvSpPr>
          <p:cNvPr id="3" name="Marcador de contenido 2"/>
          <p:cNvSpPr>
            <a:spLocks noGrp="1"/>
          </p:cNvSpPr>
          <p:nvPr>
            <p:ph idx="1"/>
          </p:nvPr>
        </p:nvSpPr>
        <p:spPr/>
        <p:txBody>
          <a:bodyPr/>
          <a:lstStyle/>
          <a:p>
            <a:endParaRPr lang="es-GT" dirty="0" smtClean="0"/>
          </a:p>
          <a:p>
            <a:endParaRPr lang="es-GT" dirty="0"/>
          </a:p>
          <a:p>
            <a:pPr marL="0" indent="0">
              <a:buNone/>
            </a:pPr>
            <a:r>
              <a:rPr lang="es-GT" dirty="0" smtClean="0">
                <a:solidFill>
                  <a:srgbClr val="FFFF00"/>
                </a:solidFill>
              </a:rPr>
              <a:t>EL LABORATORIO DE PROGRAMACION ES DONDE PODEMOS PROGRAMAR VISUAL BASIC, JAVA SCRIPT, EL LABORATORIO NOS AYUDA A RECORDAR DE LO QUE HEMOS VISTO Y FUE VER RECORDADO MI CARRERA QUE AGARRE QUE FUE BACHILLER EN COMPUTACION </a:t>
            </a:r>
          </a:p>
          <a:p>
            <a:endParaRPr lang="es-GT" dirty="0" smtClean="0"/>
          </a:p>
        </p:txBody>
      </p:sp>
    </p:spTree>
    <p:extLst>
      <p:ext uri="{BB962C8B-B14F-4D97-AF65-F5344CB8AC3E}">
        <p14:creationId xmlns:p14="http://schemas.microsoft.com/office/powerpoint/2010/main" val="17790056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solidFill>
                  <a:schemeClr val="tx1"/>
                </a:solidFill>
              </a:rPr>
              <a:t>     HISTORIA DE LA COMPUTADORA</a:t>
            </a:r>
            <a:endParaRPr lang="es-GT" dirty="0">
              <a:solidFill>
                <a:schemeClr val="tx1"/>
              </a:solidFill>
            </a:endParaRPr>
          </a:p>
        </p:txBody>
      </p:sp>
      <p:pic>
        <p:nvPicPr>
          <p:cNvPr id="4" name="Marcador de contenido 3"/>
          <p:cNvPicPr>
            <a:picLocks noGrp="1" noChangeAspect="1"/>
          </p:cNvPicPr>
          <p:nvPr>
            <p:ph idx="1"/>
          </p:nvPr>
        </p:nvPicPr>
        <p:blipFill>
          <a:blip r:embed="rId2"/>
          <a:stretch>
            <a:fillRect/>
          </a:stretch>
        </p:blipFill>
        <p:spPr>
          <a:xfrm>
            <a:off x="532641" y="1680141"/>
            <a:ext cx="3930872" cy="2240930"/>
          </a:xfrm>
          <a:prstGeom prst="rect">
            <a:avLst/>
          </a:prstGeom>
          <a:ln w="228600" cap="sq" cmpd="thickThin">
            <a:solidFill>
              <a:srgbClr val="000000"/>
            </a:solidFill>
            <a:prstDash val="solid"/>
            <a:miter lim="800000"/>
          </a:ln>
          <a:effectLst>
            <a:innerShdw blurRad="76200">
              <a:srgbClr val="000000"/>
            </a:innerShdw>
          </a:effectLst>
        </p:spPr>
      </p:pic>
      <p:pic>
        <p:nvPicPr>
          <p:cNvPr id="5" name="Imagen 4"/>
          <p:cNvPicPr>
            <a:picLocks noChangeAspect="1"/>
          </p:cNvPicPr>
          <p:nvPr/>
        </p:nvPicPr>
        <p:blipFill>
          <a:blip r:embed="rId3"/>
          <a:stretch>
            <a:fillRect/>
          </a:stretch>
        </p:blipFill>
        <p:spPr>
          <a:xfrm>
            <a:off x="4975668" y="3921071"/>
            <a:ext cx="3998562" cy="2118182"/>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3966323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solidFill>
                  <a:schemeClr val="tx2"/>
                </a:solidFill>
              </a:rPr>
              <a:t>       HISTORIA DE LA COMPUTADORA</a:t>
            </a:r>
            <a:endParaRPr lang="es-GT" dirty="0">
              <a:solidFill>
                <a:schemeClr val="tx2"/>
              </a:solidFill>
            </a:endParaRPr>
          </a:p>
        </p:txBody>
      </p:sp>
      <p:sp>
        <p:nvSpPr>
          <p:cNvPr id="3" name="Marcador de contenido 2"/>
          <p:cNvSpPr>
            <a:spLocks noGrp="1"/>
          </p:cNvSpPr>
          <p:nvPr>
            <p:ph idx="1"/>
          </p:nvPr>
        </p:nvSpPr>
        <p:spPr/>
        <p:txBody>
          <a:bodyPr>
            <a:normAutofit fontScale="92500" lnSpcReduction="10000"/>
          </a:bodyPr>
          <a:lstStyle/>
          <a:p>
            <a:r>
              <a:rPr lang="es-GT" dirty="0">
                <a:solidFill>
                  <a:srgbClr val="FFFF00"/>
                </a:solidFill>
              </a:rPr>
              <a:t>La primera máquina de calcular mecánica, un precursor del ordenador digital, fue inventada en 1642 por el matemático francés Blaise Pascal. Aquel dispositivo utilizaba una serie de ruedas de diez dientes en las que cada uno de los dientes representaba un dígito del 0 al 9. Las ruedas estaban conectadas de tal manera que podían sumarse números haciéndolas avanzar el número de dientes correcto. En 1670 el filósofo y matemático alemán Gottfried Wilhelm Leibniz perfeccionó esta máquina e inventó una que también podía multiplicar.</a:t>
            </a:r>
          </a:p>
          <a:p>
            <a:r>
              <a:rPr lang="es-GT" dirty="0">
                <a:solidFill>
                  <a:srgbClr val="FFFF00"/>
                </a:solidFill>
              </a:rPr>
              <a:t>El inventor francés Joseph Marie Jacquard, al diseñar un telar automático, utilizó delgadas placas de madera perforadas para controlar el tejido utilizado en los diseños complejos. Durante la década de 1880 el estadístico estadounidense Herman Hollerith concibió la idea de utilizar tarjetas perforadas, similares a las placas de Jacquard, para procesar datos. Hollerith consiguió compilar la información estadística destinada al censo de población de 1890 de Estados Unidos mediante la utilización de un sistema que hacía pasar tarjetas perforadas sobre contactos eléctricos.</a:t>
            </a:r>
          </a:p>
          <a:p>
            <a:endParaRPr lang="es-GT" dirty="0"/>
          </a:p>
          <a:p>
            <a:endParaRPr lang="es-GT" dirty="0"/>
          </a:p>
        </p:txBody>
      </p:sp>
    </p:spTree>
    <p:extLst>
      <p:ext uri="{BB962C8B-B14F-4D97-AF65-F5344CB8AC3E}">
        <p14:creationId xmlns:p14="http://schemas.microsoft.com/office/powerpoint/2010/main" val="15002500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solidFill>
                  <a:schemeClr val="tx1"/>
                </a:solidFill>
              </a:rPr>
              <a:t>      HISTORIA DE LA PROGRAMACION</a:t>
            </a:r>
            <a:endParaRPr lang="es-GT" dirty="0">
              <a:solidFill>
                <a:schemeClr val="tx1"/>
              </a:solidFill>
            </a:endParaRPr>
          </a:p>
        </p:txBody>
      </p:sp>
      <p:pic>
        <p:nvPicPr>
          <p:cNvPr id="4" name="Marcador de contenido 3"/>
          <p:cNvPicPr>
            <a:picLocks noGrp="1" noChangeAspect="1"/>
          </p:cNvPicPr>
          <p:nvPr>
            <p:ph idx="1"/>
          </p:nvPr>
        </p:nvPicPr>
        <p:blipFill>
          <a:blip r:embed="rId2"/>
          <a:stretch>
            <a:fillRect/>
          </a:stretch>
        </p:blipFill>
        <p:spPr>
          <a:xfrm>
            <a:off x="975232" y="1930400"/>
            <a:ext cx="3689759" cy="2101446"/>
          </a:xfrm>
          <a:prstGeom prst="rect">
            <a:avLst/>
          </a:prstGeom>
          <a:ln w="228600" cap="sq" cmpd="thickThin">
            <a:solidFill>
              <a:srgbClr val="000000"/>
            </a:solidFill>
            <a:prstDash val="solid"/>
            <a:miter lim="800000"/>
          </a:ln>
          <a:effectLst>
            <a:innerShdw blurRad="76200">
              <a:srgbClr val="000000"/>
            </a:innerShdw>
          </a:effectLst>
        </p:spPr>
      </p:pic>
      <p:pic>
        <p:nvPicPr>
          <p:cNvPr id="5" name="Imagen 4"/>
          <p:cNvPicPr>
            <a:picLocks noChangeAspect="1"/>
          </p:cNvPicPr>
          <p:nvPr/>
        </p:nvPicPr>
        <p:blipFill>
          <a:blip r:embed="rId3"/>
          <a:stretch>
            <a:fillRect/>
          </a:stretch>
        </p:blipFill>
        <p:spPr>
          <a:xfrm>
            <a:off x="5218544" y="4031846"/>
            <a:ext cx="3718881" cy="244644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5347666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      </a:t>
            </a:r>
            <a:r>
              <a:rPr lang="es-GT" dirty="0" smtClean="0">
                <a:solidFill>
                  <a:schemeClr val="tx1"/>
                </a:solidFill>
              </a:rPr>
              <a:t>HISTORIA DE LA PROGRAMACION</a:t>
            </a:r>
            <a:endParaRPr lang="es-GT" dirty="0">
              <a:solidFill>
                <a:schemeClr val="tx1"/>
              </a:solidFill>
            </a:endParaRPr>
          </a:p>
        </p:txBody>
      </p:sp>
      <p:sp>
        <p:nvSpPr>
          <p:cNvPr id="3" name="Marcador de contenido 2"/>
          <p:cNvSpPr>
            <a:spLocks noGrp="1"/>
          </p:cNvSpPr>
          <p:nvPr>
            <p:ph idx="1"/>
          </p:nvPr>
        </p:nvSpPr>
        <p:spPr/>
        <p:txBody>
          <a:bodyPr>
            <a:normAutofit fontScale="77500" lnSpcReduction="20000"/>
          </a:bodyPr>
          <a:lstStyle/>
          <a:p>
            <a:r>
              <a:rPr lang="es-GT" dirty="0">
                <a:solidFill>
                  <a:srgbClr val="FFFF00"/>
                </a:solidFill>
              </a:rPr>
              <a:t>Para crear un programa, y que la computadora lo interprete y ejecute las instrucciones escritas en él, debe escribirse en un lenguaje de programación. En sus inicios las computadoras interpretaban solo instrucciones en un lenguaje específico, del más bajo nivel, conocido como código máquina, siendo éste excesivamente complicado para programar. De hecho solo consiste en cadenas de números 1 y 0 (sistema binario). Para facilitar el trabajo de programación, los primeros científicos, que trabajaban en el área, decidieron reemplazar las instrucciones, secuencias de unos y ceros, por palabras o abreviaturas provenientes del inglés; las codificaron y crearon así un lenguaje de mayor nivel, que se conoce como </a:t>
            </a:r>
            <a:r>
              <a:rPr lang="es-GT" dirty="0" smtClean="0">
                <a:solidFill>
                  <a:srgbClr val="FFFF00"/>
                </a:solidFill>
              </a:rPr>
              <a:t>Asombro </a:t>
            </a:r>
            <a:r>
              <a:rPr lang="es-GT" dirty="0">
                <a:solidFill>
                  <a:srgbClr val="FFFF00"/>
                </a:solidFill>
              </a:rPr>
              <a:t>lenguaje ensamblador. Por ejemplo, para sumar se podría usar la letra A de la palabra </a:t>
            </a:r>
            <a:r>
              <a:rPr lang="es-GT" dirty="0" smtClean="0">
                <a:solidFill>
                  <a:srgbClr val="FFFF00"/>
                </a:solidFill>
              </a:rPr>
              <a:t>inglesa </a:t>
            </a:r>
            <a:r>
              <a:rPr lang="es-GT" dirty="0">
                <a:solidFill>
                  <a:srgbClr val="FFFF00"/>
                </a:solidFill>
              </a:rPr>
              <a:t>(sumar). En realidad escribir en lenguaje ensamblador es básicamente lo mismo que hacerlo en lenguaje máquina, pero las letras y palabras son bastante más fáciles de recordar y entender que secuencias de números binarios. A medida que la complejidad de las tareas que realizaban las computadoras aumentaba, se hizo necesario disponer de un método sencillo para programar. Entonces, se crearon los lenguajes de alto nivel. Mientras que una tarea tan trivial como multiplicar dos números puede necesitar un conjunto de instrucciones en lenguaje ensamblador, en un lenguaje de alto nivel bastará con solo una. Una vez que se termina de escribir un programa, sea en ensamblador o en algunos lenguajes de alto nivel, es necesario compilarlo, es decir, traducirlo completo a lenguaje máquina.1 Eventualmente será necesaria otra fase denominada comúnmente link o enlace, durante la cual se anexan al código, generado durante la compilación, los recursos necesarios de alguna biblioteca. En algunos lenguajes de programación, puede no ser requerido el proceso de compilación y enlace, ya que pueden trabajar en modo intérprete. Esta modalidad de trabajo es equivalente pero se realiza instrucción por instrucción, a medida que </a:t>
            </a:r>
          </a:p>
        </p:txBody>
      </p:sp>
    </p:spTree>
    <p:extLst>
      <p:ext uri="{BB962C8B-B14F-4D97-AF65-F5344CB8AC3E}">
        <p14:creationId xmlns:p14="http://schemas.microsoft.com/office/powerpoint/2010/main" val="30039463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solidFill>
                  <a:schemeClr val="tx1"/>
                </a:solidFill>
              </a:rPr>
              <a:t>        FORMAS DE PROGRAMACION</a:t>
            </a:r>
            <a:endParaRPr lang="es-GT" dirty="0">
              <a:solidFill>
                <a:schemeClr val="tx1"/>
              </a:solidFill>
            </a:endParaRPr>
          </a:p>
        </p:txBody>
      </p:sp>
      <p:sp>
        <p:nvSpPr>
          <p:cNvPr id="3" name="Marcador de contenido 2"/>
          <p:cNvSpPr>
            <a:spLocks noGrp="1"/>
          </p:cNvSpPr>
          <p:nvPr>
            <p:ph idx="1"/>
          </p:nvPr>
        </p:nvSpPr>
        <p:spPr/>
        <p:txBody>
          <a:bodyPr>
            <a:normAutofit/>
          </a:bodyPr>
          <a:lstStyle/>
          <a:p>
            <a:r>
              <a:rPr lang="es-GT" dirty="0">
                <a:solidFill>
                  <a:srgbClr val="FFFF00"/>
                </a:solidFill>
              </a:rPr>
              <a:t>Programación declarativa: mantiene un paradigma de programación el cual se basa en el desarrollo de programas que están especificando un conjunto de determinadas condiciones, proposiciones, afirmaciones, restricción, ecuaciones o transformaciones las cuales pueden mostrar, describir y detallar un problema y su solución. Esta solución se obtiene mediante diversos mecanismos internos de control. Las mismas no son específicas en cuanto a su localización, solo se le pide a la computadora que busque algo.</a:t>
            </a:r>
          </a:p>
          <a:p>
            <a:endParaRPr lang="es-GT" dirty="0">
              <a:solidFill>
                <a:srgbClr val="FFFF00"/>
              </a:solidFill>
            </a:endParaRPr>
          </a:p>
          <a:p>
            <a:r>
              <a:rPr lang="es-GT" dirty="0">
                <a:solidFill>
                  <a:srgbClr val="FFFF00"/>
                </a:solidFill>
              </a:rPr>
              <a:t>Programación estructurada: conocido también como un paradigma de la programación el cual se encuentra orientado a mejorar la calidad, claridad y el tiempo que tarde en se desarrollado un programa de computadora</a:t>
            </a:r>
            <a:r>
              <a:rPr lang="es-GT" dirty="0"/>
              <a:t>.</a:t>
            </a:r>
          </a:p>
          <a:p>
            <a:endParaRPr lang="es-GT" dirty="0"/>
          </a:p>
          <a:p>
            <a:endParaRPr lang="es-GT" dirty="0"/>
          </a:p>
          <a:p>
            <a:endParaRPr lang="es-GT" dirty="0"/>
          </a:p>
        </p:txBody>
      </p:sp>
    </p:spTree>
    <p:extLst>
      <p:ext uri="{BB962C8B-B14F-4D97-AF65-F5344CB8AC3E}">
        <p14:creationId xmlns:p14="http://schemas.microsoft.com/office/powerpoint/2010/main" val="10709534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      </a:t>
            </a:r>
            <a:r>
              <a:rPr lang="es-GT" dirty="0" smtClean="0">
                <a:solidFill>
                  <a:schemeClr val="tx1"/>
                </a:solidFill>
              </a:rPr>
              <a:t>MANTENIMIENTO PREVENTIVO</a:t>
            </a:r>
            <a:endParaRPr lang="es-GT" dirty="0">
              <a:solidFill>
                <a:schemeClr val="tx1"/>
              </a:solidFill>
            </a:endParaRPr>
          </a:p>
        </p:txBody>
      </p:sp>
      <p:pic>
        <p:nvPicPr>
          <p:cNvPr id="4" name="Marcador de contenido 3"/>
          <p:cNvPicPr>
            <a:picLocks noGrp="1" noChangeAspect="1"/>
          </p:cNvPicPr>
          <p:nvPr>
            <p:ph idx="1"/>
          </p:nvPr>
        </p:nvPicPr>
        <p:blipFill>
          <a:blip r:embed="rId2"/>
          <a:stretch>
            <a:fillRect/>
          </a:stretch>
        </p:blipFill>
        <p:spPr>
          <a:xfrm>
            <a:off x="1060491" y="1571653"/>
            <a:ext cx="3915177" cy="2426910"/>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5" name="Imagen 4"/>
          <p:cNvPicPr>
            <a:picLocks noChangeAspect="1"/>
          </p:cNvPicPr>
          <p:nvPr/>
        </p:nvPicPr>
        <p:blipFill>
          <a:blip r:embed="rId3"/>
          <a:stretch>
            <a:fillRect/>
          </a:stretch>
        </p:blipFill>
        <p:spPr>
          <a:xfrm>
            <a:off x="5410470" y="1571653"/>
            <a:ext cx="3863532" cy="2331634"/>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6" name="Imagen 5"/>
          <p:cNvPicPr>
            <a:picLocks noChangeAspect="1"/>
          </p:cNvPicPr>
          <p:nvPr/>
        </p:nvPicPr>
        <p:blipFill>
          <a:blip r:embed="rId4"/>
          <a:stretch>
            <a:fillRect/>
          </a:stretch>
        </p:blipFill>
        <p:spPr>
          <a:xfrm>
            <a:off x="3671431" y="4198642"/>
            <a:ext cx="3478078" cy="2217656"/>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9872633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     </a:t>
            </a:r>
            <a:r>
              <a:rPr lang="es-GT" dirty="0" smtClean="0">
                <a:solidFill>
                  <a:schemeClr val="tx1"/>
                </a:solidFill>
              </a:rPr>
              <a:t>MANTENIMIENTO PREVENTIVO</a:t>
            </a:r>
            <a:endParaRPr lang="es-GT" dirty="0">
              <a:solidFill>
                <a:schemeClr val="tx1"/>
              </a:solidFill>
            </a:endParaRPr>
          </a:p>
        </p:txBody>
      </p:sp>
      <p:sp>
        <p:nvSpPr>
          <p:cNvPr id="3" name="Marcador de contenido 2"/>
          <p:cNvSpPr>
            <a:spLocks noGrp="1"/>
          </p:cNvSpPr>
          <p:nvPr>
            <p:ph idx="1"/>
          </p:nvPr>
        </p:nvSpPr>
        <p:spPr/>
        <p:txBody>
          <a:bodyPr>
            <a:normAutofit lnSpcReduction="10000"/>
          </a:bodyPr>
          <a:lstStyle/>
          <a:p>
            <a:r>
              <a:rPr lang="es-GT" dirty="0">
                <a:solidFill>
                  <a:srgbClr val="FFFF00"/>
                </a:solidFill>
              </a:rPr>
              <a:t>En las operaciones de mantenimiento, el mantenimiento preventivo es el destinado a la conservación de equipos o instalaciones mediante la realización de revisión y reparación que garanticen su buen funcionamiento y fiabilidad. El mantenimiento preventivo se realiza en equipos en condiciones de funcionamiento, por oposición al mantenimiento correctivo que repara o pone en condiciones de funcionamiento aquellos que dejaron de funcionar o están dañados.</a:t>
            </a:r>
          </a:p>
          <a:p>
            <a:endParaRPr lang="es-GT" dirty="0">
              <a:solidFill>
                <a:srgbClr val="FFFF00"/>
              </a:solidFill>
            </a:endParaRPr>
          </a:p>
          <a:p>
            <a:r>
              <a:rPr lang="es-GT" dirty="0">
                <a:solidFill>
                  <a:srgbClr val="FFFF00"/>
                </a:solidFill>
              </a:rPr>
              <a:t>El primer objetivo del mantenimiento es evitar o mitigar las consecuencias de los fallos del equipo, logrando prevenir las incidencias antes de que estas ocurran. Las tareas de mantenimiento preventivo pueden incluir acciones como cambio de piezas desgastadas, cambios de aceites y lubricantes, etc. El mantenimiento preventivo debe evitar los fallos en el equipo antes de que estos ocurran.</a:t>
            </a:r>
          </a:p>
        </p:txBody>
      </p:sp>
    </p:spTree>
    <p:extLst>
      <p:ext uri="{BB962C8B-B14F-4D97-AF65-F5344CB8AC3E}">
        <p14:creationId xmlns:p14="http://schemas.microsoft.com/office/powerpoint/2010/main" val="333881807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70</TotalTime>
  <Words>885</Words>
  <Application>Microsoft Office PowerPoint</Application>
  <PresentationFormat>Panorámica</PresentationFormat>
  <Paragraphs>26</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Trebuchet MS</vt:lpstr>
      <vt:lpstr>Wingdings 3</vt:lpstr>
      <vt:lpstr>Faceta</vt:lpstr>
      <vt:lpstr> NOMBRE:   JONATHAN MOLINA GRADO:     5TOBACHILLER EN COMPU SECCON:    A COLEGIO:   LICEO COMPU MARKET LABORATORIO: 1 MAESTRO:   ERICK MATUTINA</vt:lpstr>
      <vt:lpstr>        INTRUDCCION DE PROGRAMACION</vt:lpstr>
      <vt:lpstr>     HISTORIA DE LA COMPUTADORA</vt:lpstr>
      <vt:lpstr>       HISTORIA DE LA COMPUTADORA</vt:lpstr>
      <vt:lpstr>      HISTORIA DE LA PROGRAMACION</vt:lpstr>
      <vt:lpstr>      HISTORIA DE LA PROGRAMACION</vt:lpstr>
      <vt:lpstr>        FORMAS DE PROGRAMACION</vt:lpstr>
      <vt:lpstr>      MANTENIMIENTO PREVENTIVO</vt:lpstr>
      <vt:lpstr>     MANTENIMIENTO PREVENTIVO</vt:lpstr>
      <vt:lpstr>PARTES DEL MANTENIMIENTO     PREVENTIVO</vt:lpstr>
      <vt:lpstr>              CONCLUSIONES PERSONALES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estudiante de Liceo Compu-market</dc:creator>
  <cp:lastModifiedBy>estudiante de Liceo Compu-market</cp:lastModifiedBy>
  <cp:revision>8</cp:revision>
  <dcterms:created xsi:type="dcterms:W3CDTF">2017-04-19T18:48:09Z</dcterms:created>
  <dcterms:modified xsi:type="dcterms:W3CDTF">2017-04-19T19:58:30Z</dcterms:modified>
</cp:coreProperties>
</file>