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AFB1C-4AFE-42B1-AB72-010756720B7A}">
  <a:tblStyle styleId="{3C4AFB1C-4AFE-42B1-AB72-010756720B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027863a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027863a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5066cb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5066cb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027863a9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6027863a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027863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027863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d1aad37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d1aad37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fd1aad37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fd1aad37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027863a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027863a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027863a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027863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027863a9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027863a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078a44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078a44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027863a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027863a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javatpoint.com/thread-states-in-java" TargetMode="External"/><Relationship Id="rId4" Type="http://schemas.openxmlformats.org/officeDocument/2006/relationships/hyperlink" Target="https://www.geeksforgeeks.org/multithreading-in-java/" TargetMode="External"/><Relationship Id="rId9" Type="http://schemas.openxmlformats.org/officeDocument/2006/relationships/hyperlink" Target="https://www.iconsdb.com/icons/preview/white/sandglass-xxl.png" TargetMode="External"/><Relationship Id="rId5" Type="http://schemas.openxmlformats.org/officeDocument/2006/relationships/hyperlink" Target="https://mkyong.com/java/java-get-number-of-available-processors/" TargetMode="External"/><Relationship Id="rId6" Type="http://schemas.openxmlformats.org/officeDocument/2006/relationships/hyperlink" Target="https://sites.google.com/site/projectcodebank/fyi/java-core/concurrency/difference-between-sleep-suspend-and-wait" TargetMode="External"/><Relationship Id="rId7" Type="http://schemas.openxmlformats.org/officeDocument/2006/relationships/hyperlink" Target="https://www.javatpoint.com/runnable-interface-in-java" TargetMode="External"/><Relationship Id="rId8" Type="http://schemas.openxmlformats.org/officeDocument/2006/relationships/hyperlink" Target="https://icon-library.com/images/lock-icon-transparent-background/lock-icon-transparent-background-15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Concurrency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Java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110475" y="3475750"/>
            <a:ext cx="24612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Jonas Pohl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Florian Schmidt</a:t>
            </a:r>
            <a:endParaRPr sz="1400"/>
          </a:p>
        </p:txBody>
      </p:sp>
      <p:sp>
        <p:nvSpPr>
          <p:cNvPr id="65" name="Google Shape;65;p13"/>
          <p:cNvSpPr txBox="1"/>
          <p:nvPr/>
        </p:nvSpPr>
        <p:spPr>
          <a:xfrm>
            <a:off x="6480947" y="397992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03.08.2022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Mögliche Probleme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297500" y="1561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Race Conditions (Wettlaufsituation)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Situation, in der das Ergebnis von eines Prozesses abhängig von der zeitlichen Abfolge der Threads 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Beispiel: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Bei Programmstart werden Daten von einer API abgefragt. (asynchron)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Ein Button startet eine Datenverarbeitungs-Methode.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→ Der Entwickler hat gutes Internet, deshalb vergisst er:</a:t>
            </a:r>
            <a:br>
              <a:rPr lang="de" sz="1600"/>
            </a:br>
            <a:r>
              <a:rPr lang="de" sz="1600"/>
              <a:t>	Die API-Response kann länger dauern als bis zum Button-Click.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kleine Anwendung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20075" y="1567550"/>
            <a:ext cx="82842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https://www.javatpoint.com/thread-states-in-java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(Abgerufen: 20.02.2022)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https://www.geeksforgeeks.org/multithreading-in-java/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(Abgerufen: 07.03.2022)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https://mkyong.com/java/java-get-number-of-available-processors/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(Abgerufen: 07.03.2022)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https://sites.google.com/site/projectcodebank/fyi/java-core/concurrency/difference-between-sleep-suspend-and-wait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(Abgerufen: 07.03.2022)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https://www.javatpoint.com/runnable-interface-in-java</a:t>
            </a: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(Abgerufen: 07.03.2022)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Bildquellen: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https://icon-library.com/images/lock-icon-transparent-background/lock-icon-transparent-background-15.jpg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https://www.iconsdb.com/icons/preview/white/sandglass-xxl.png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97500" y="176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Prozesse vs. Threads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Was ist Concurrency?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Arten von Concurrency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Vorteile/Anwendungen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Multithreading in Java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Mögliche Probleme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kleines Beispiel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Prozesse vs. Threads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Prozesse = grundsätzlich isolierte Programme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Können jedoch Child-Prozesse spawnen;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und durch</a:t>
            </a:r>
            <a:r>
              <a:rPr i="1" lang="de"/>
              <a:t> Inter-Process Communication</a:t>
            </a:r>
            <a:r>
              <a:rPr lang="de"/>
              <a:t> (IPC) kommunizieren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 Prozess hat immer mindestens einen Thread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Threads = </a:t>
            </a:r>
            <a:r>
              <a:rPr lang="de"/>
              <a:t>sind Teil eines </a:t>
            </a:r>
            <a:r>
              <a:rPr lang="de"/>
              <a:t>Prozess</a:t>
            </a:r>
            <a:r>
              <a:rPr lang="de"/>
              <a:t>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 Prozess kann über mehrere Threads verfügen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Vorteil ggü. mehreren Prozessen: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geteilter Speicherbereich </a:t>
            </a:r>
            <a:r>
              <a:rPr lang="de"/>
              <a:t>→ einfacher</a:t>
            </a:r>
            <a:r>
              <a:rPr lang="de"/>
              <a:t> Datenaustausch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453450" y="6209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513425" y="1910850"/>
            <a:ext cx="3586800" cy="55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Concurrency?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13425" y="1910850"/>
            <a:ext cx="936900" cy="559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Thread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101900" y="1098175"/>
            <a:ext cx="3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Multi-Threaded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685788" y="2052300"/>
            <a:ext cx="1125600" cy="276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046875" y="1990650"/>
            <a:ext cx="982500" cy="40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Result/UI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>
            <a:stCxn id="85" idx="3"/>
            <a:endCxn id="87" idx="1"/>
          </p:cNvCxnSpPr>
          <p:nvPr/>
        </p:nvCxnSpPr>
        <p:spPr>
          <a:xfrm>
            <a:off x="1450325" y="2190750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2811400" y="2190750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4389025" y="1050625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 i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4567950" y="1422175"/>
            <a:ext cx="4800" cy="348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/>
          <p:nvPr/>
        </p:nvSpPr>
        <p:spPr>
          <a:xfrm>
            <a:off x="5066100" y="1933600"/>
            <a:ext cx="35868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066100" y="1933592"/>
            <a:ext cx="936900" cy="51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Thread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261913" y="1537487"/>
            <a:ext cx="1125600" cy="25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Worker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99550" y="2006400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Result/UI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>
            <a:stCxn id="94" idx="3"/>
            <a:endCxn id="95" idx="1"/>
          </p:cNvCxnSpPr>
          <p:nvPr/>
        </p:nvCxnSpPr>
        <p:spPr>
          <a:xfrm flipH="1" rot="10800000">
            <a:off x="6003000" y="1664042"/>
            <a:ext cx="258900" cy="52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6261913" y="1888701"/>
            <a:ext cx="1125600" cy="25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Worker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261913" y="2239903"/>
            <a:ext cx="1125600" cy="25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Worker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261913" y="2591128"/>
            <a:ext cx="1125600" cy="25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Worker n…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1" name="Google Shape;101;p16"/>
          <p:cNvCxnSpPr>
            <a:stCxn id="95" idx="3"/>
            <a:endCxn id="96" idx="1"/>
          </p:cNvCxnSpPr>
          <p:nvPr/>
        </p:nvCxnSpPr>
        <p:spPr>
          <a:xfrm>
            <a:off x="7387513" y="1663937"/>
            <a:ext cx="212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98" idx="3"/>
            <a:endCxn id="96" idx="1"/>
          </p:cNvCxnSpPr>
          <p:nvPr/>
        </p:nvCxnSpPr>
        <p:spPr>
          <a:xfrm>
            <a:off x="7387513" y="2015151"/>
            <a:ext cx="21210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99" idx="3"/>
            <a:endCxn id="96" idx="1"/>
          </p:cNvCxnSpPr>
          <p:nvPr/>
        </p:nvCxnSpPr>
        <p:spPr>
          <a:xfrm flipH="1" rot="10800000">
            <a:off x="7387513" y="2189053"/>
            <a:ext cx="2121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0" idx="3"/>
            <a:endCxn id="96" idx="1"/>
          </p:cNvCxnSpPr>
          <p:nvPr/>
        </p:nvCxnSpPr>
        <p:spPr>
          <a:xfrm flipH="1" rot="10800000">
            <a:off x="7387513" y="2188978"/>
            <a:ext cx="2121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94" idx="3"/>
            <a:endCxn id="98" idx="1"/>
          </p:cNvCxnSpPr>
          <p:nvPr/>
        </p:nvCxnSpPr>
        <p:spPr>
          <a:xfrm flipH="1" rot="10800000">
            <a:off x="6003000" y="2015042"/>
            <a:ext cx="2589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94" idx="3"/>
            <a:endCxn id="99" idx="1"/>
          </p:cNvCxnSpPr>
          <p:nvPr/>
        </p:nvCxnSpPr>
        <p:spPr>
          <a:xfrm>
            <a:off x="6003000" y="2189042"/>
            <a:ext cx="2589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94" idx="3"/>
            <a:endCxn id="100" idx="1"/>
          </p:cNvCxnSpPr>
          <p:nvPr/>
        </p:nvCxnSpPr>
        <p:spPr>
          <a:xfrm>
            <a:off x="6003000" y="2189042"/>
            <a:ext cx="2589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00" y="3046800"/>
            <a:ext cx="1659050" cy="17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650" y="3070251"/>
            <a:ext cx="1626757" cy="17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6647725" y="3293550"/>
            <a:ext cx="255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schneller (besonders auf Mehrkernprozessoren)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i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Blocking</a:t>
            </a:r>
            <a:r>
              <a:rPr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des Hauptthreads wird vermieden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"/>
              <a:buChar char="●"/>
            </a:pPr>
            <a:r>
              <a:rPr lang="de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(etwas geringerer Stromverbrauch)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098550" y="3161575"/>
            <a:ext cx="240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langsamer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Gefahr des </a:t>
            </a:r>
            <a:r>
              <a:rPr i="1"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Blocking</a:t>
            </a: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Hauptthread ist beschäftigt,</a:t>
            </a:r>
            <a:b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aktualisiert UI nicht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→ “Programm friert ein”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813275" y="4300300"/>
            <a:ext cx="5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:(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155400" y="4339825"/>
            <a:ext cx="5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:)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39935" y="1557750"/>
            <a:ext cx="3733800" cy="98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874701" y="1537463"/>
            <a:ext cx="13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Prozess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595105" y="1098163"/>
            <a:ext cx="3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-Threaded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792974" y="1486705"/>
            <a:ext cx="4013700" cy="141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823456" y="1481727"/>
            <a:ext cx="13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Prozess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von Concurrency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297500" y="1102500"/>
            <a:ext cx="7038900" cy="34293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>
                <a:solidFill>
                  <a:srgbClr val="B6D7A8"/>
                </a:solidFill>
              </a:rPr>
              <a:t>Parallelisierung</a:t>
            </a:r>
            <a:r>
              <a:rPr lang="de"/>
              <a:t> von Datenverarbeitung — z.B. Rendering, Videoencoding, …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>
                <a:solidFill>
                  <a:srgbClr val="B6D7A8"/>
                </a:solidFill>
              </a:rPr>
              <a:t>Trennung von GUI</a:t>
            </a:r>
            <a:r>
              <a:rPr lang="de"/>
              <a:t>-Render-Schleife und “backend”-Logik:</a:t>
            </a:r>
            <a:endParaRPr/>
          </a:p>
          <a:p>
            <a:pPr indent="-2974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Allgemein: bessere UI-Responsiveness; z.B.:</a:t>
            </a:r>
            <a:endParaRPr/>
          </a:p>
          <a:p>
            <a:pPr indent="-29749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GUI-Kontrolle während laufender Aufgabe — z.B. Fortschrittsanzeige, Abbrechen der Aufgb.</a:t>
            </a:r>
            <a:endParaRPr/>
          </a:p>
          <a:p>
            <a:pPr indent="-29749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flüssigeres Scrollen — Content kann asynchron nachgeladen werden</a:t>
            </a:r>
            <a:endParaRPr/>
          </a:p>
          <a:p>
            <a:pPr indent="-29749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Animationen, während Programmfunktionen laden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>
                <a:solidFill>
                  <a:srgbClr val="B6D7A8"/>
                </a:solidFill>
              </a:rPr>
              <a:t>Separation</a:t>
            </a:r>
            <a:r>
              <a:rPr lang="de"/>
              <a:t> → robusteres Programm</a:t>
            </a:r>
            <a:endParaRPr/>
          </a:p>
          <a:p>
            <a:pPr indent="-2974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z.B. ein Browsertab hängt sich auf: (unendliche JS-Loop…)</a:t>
            </a:r>
            <a:endParaRPr/>
          </a:p>
          <a:p>
            <a:pPr indent="-29749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 u="sng"/>
              <a:t>Nur</a:t>
            </a:r>
            <a:r>
              <a:rPr lang="de"/>
              <a:t> der Tab-Thread hängt sich auf, Main-Thread (also GUI) behält Kontrolle:</a:t>
            </a:r>
            <a:endParaRPr/>
          </a:p>
          <a:p>
            <a:pPr indent="-297497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 erkennt Loop, gibt Warnung, Nutzer kann Tab schließen/neustarten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Multithreading in Java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952500" y="204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{3C4AFB1C-4AFE-42B1-AB72-010756720B7A}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„extends </a:t>
                      </a:r>
                      <a:r>
                        <a:rPr lang="de">
                          <a:solidFill>
                            <a:srgbClr val="FFFFFF"/>
                          </a:solidFill>
                        </a:rPr>
                        <a:t>Thread“ (Class)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„implements </a:t>
                      </a:r>
                      <a:r>
                        <a:rPr lang="de">
                          <a:solidFill>
                            <a:srgbClr val="FFFFFF"/>
                          </a:solidFill>
                        </a:rPr>
                        <a:t>Runnable“ (Interface)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eine Instanz → ein Thread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○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Threads haben </a:t>
                      </a: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eigenen</a:t>
                      </a: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 Speicherbereich / Variablen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Unterklasse kann keine weitere Klasse erweitern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eine Instanz der Klasse kann mehrere Threads erzeugen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○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Threads einer Instanz greifen auf gleiche Variablen zu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Char char="●"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implementierende Klassen können eine andere Klasse erweitern und/oder</a:t>
                      </a:r>
                      <a:br>
                        <a:rPr lang="de" sz="1200">
                          <a:solidFill>
                            <a:srgbClr val="FFFFFF"/>
                          </a:solidFill>
                        </a:rPr>
                      </a:b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weitere Interfaces implementieren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Java:</a:t>
            </a:r>
            <a:r>
              <a:rPr lang="de"/>
              <a:t> Lifecycle / Thread States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Newborn	→ </a:t>
            </a:r>
            <a:r>
              <a:rPr i="1" lang="de">
                <a:solidFill>
                  <a:srgbClr val="93C47D"/>
                </a:solidFill>
              </a:rPr>
              <a:t>Thread-Klasse wurde instanziiert </a:t>
            </a:r>
            <a:endParaRPr>
              <a:solidFill>
                <a:srgbClr val="93C4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Thread wurde erzeugt, aber start() noch nicht aufgerufen → keine Codeausführung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Runnable	→ </a:t>
            </a:r>
            <a:r>
              <a:rPr i="1" lang="de">
                <a:solidFill>
                  <a:srgbClr val="93C47D"/>
                </a:solidFill>
              </a:rPr>
              <a:t>start() wurde aufgerufen …</a:t>
            </a:r>
            <a:endParaRPr i="1" sz="1500">
              <a:solidFill>
                <a:srgbClr val="93C4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Thread wartet auf Ausführung (Java Thread Scheduler)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Running		→ </a:t>
            </a:r>
            <a:r>
              <a:rPr i="1" lang="de">
                <a:solidFill>
                  <a:srgbClr val="93C47D"/>
                </a:solidFill>
              </a:rPr>
              <a:t>Thread wird derzeit ausgeführt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Dead		→ </a:t>
            </a:r>
            <a:r>
              <a:rPr i="1" lang="de">
                <a:solidFill>
                  <a:srgbClr val="93C47D"/>
                </a:solidFill>
              </a:rPr>
              <a:t>Thread ist fertig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run</a:t>
            </a:r>
            <a:r>
              <a:rPr lang="de"/>
              <a:t>() - Methode ist abgeschlossen, </a:t>
            </a:r>
            <a:r>
              <a:rPr lang="de"/>
              <a:t>oder</a:t>
            </a:r>
            <a:r>
              <a:rPr lang="de"/>
              <a:t> stop() wurde aufgerufen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Blocked		→ </a:t>
            </a:r>
            <a:r>
              <a:rPr i="1" lang="de">
                <a:solidFill>
                  <a:srgbClr val="93C47D"/>
                </a:solidFill>
              </a:rPr>
              <a:t>Thread wurde pausiert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sleep()    //    wait()    //    </a:t>
            </a:r>
            <a:r>
              <a:rPr lang="de">
                <a:solidFill>
                  <a:srgbClr val="999999"/>
                </a:solidFill>
              </a:rPr>
              <a:t>suspend()  </a:t>
            </a:r>
            <a:r>
              <a:rPr lang="de"/>
              <a:t>[</a:t>
            </a:r>
            <a:r>
              <a:rPr i="1" lang="de"/>
              <a:t>deprecated</a:t>
            </a:r>
            <a:r>
              <a:rPr lang="de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Das Risiko von </a:t>
            </a:r>
            <a:r>
              <a:rPr lang="de">
                <a:solidFill>
                  <a:srgbClr val="EA9999"/>
                </a:solidFill>
              </a:rPr>
              <a:t>suspend()</a:t>
            </a:r>
            <a:r>
              <a:rPr lang="de"/>
              <a:t> vs. sleep()</a:t>
            </a:r>
            <a:br>
              <a:rPr lang="de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sleep() ist </a:t>
            </a:r>
            <a:r>
              <a:rPr lang="de">
                <a:solidFill>
                  <a:srgbClr val="B6D7A8"/>
                </a:solidFill>
              </a:rPr>
              <a:t>statisch</a:t>
            </a:r>
            <a:r>
              <a:rPr lang="de"/>
              <a:t>, kann also nur IM Thread aufgerufen werden.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900"/>
              <a:t>→</a:t>
            </a:r>
            <a:r>
              <a:rPr lang="de" sz="1100"/>
              <a:t> ist unwahrscheinlich, dass der Thread sich selbst sleept,</a:t>
            </a:r>
            <a:br>
              <a:rPr lang="de" sz="1100"/>
            </a:br>
            <a:r>
              <a:rPr lang="de" sz="1100"/>
              <a:t>	während Ressourcen gesperrt sind</a:t>
            </a:r>
            <a:endParaRPr sz="11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suspend() ist eine Instanzmethode — wird also  </a:t>
            </a:r>
            <a:r>
              <a:rPr lang="de">
                <a:solidFill>
                  <a:srgbClr val="EA9999"/>
                </a:solidFill>
              </a:rPr>
              <a:t>„von außen“</a:t>
            </a:r>
            <a:r>
              <a:rPr lang="de"/>
              <a:t> aufgerufen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100"/>
              <a:t>	→ kann (mit Pech) aufgerufen werden, während Ressourcen genutzt werden</a:t>
            </a:r>
            <a:br>
              <a:rPr lang="de" sz="1100"/>
            </a:br>
            <a:r>
              <a:rPr lang="de" sz="1100"/>
              <a:t>		→ Deadlock-Risiko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Mögliche Probleme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222825" y="123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Deadlock - ganz allgemein: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Char char="○"/>
            </a:pPr>
            <a:r>
              <a:rPr lang="de">
                <a:solidFill>
                  <a:srgbClr val="93C47D"/>
                </a:solidFill>
              </a:rPr>
              <a:t>Alice möchte ein Spiegelei braten.</a:t>
            </a:r>
            <a:endParaRPr>
              <a:solidFill>
                <a:srgbClr val="93C4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Char char="○"/>
            </a:pPr>
            <a:r>
              <a:rPr lang="de">
                <a:solidFill>
                  <a:srgbClr val="93C47D"/>
                </a:solidFill>
              </a:rPr>
              <a:t>Bob möchte gleichzeitig Zwiebeln anbraten.</a:t>
            </a:r>
            <a:endParaRPr>
              <a:solidFill>
                <a:srgbClr val="93C47D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 Alice nimmt sich die (einzige) Pfanne.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Bob sieht: die Pfanne ist (noch) besetzt. Er nimmt sich das Öl.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Alice sieht: das Öl ist (noch) besetzt.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romanUcPeriod"/>
            </a:pPr>
            <a:r>
              <a:rPr lang="de" sz="1600" u="sng">
                <a:solidFill>
                  <a:srgbClr val="00FFFF"/>
                </a:solidFill>
              </a:rPr>
              <a:t>Alice wartet bis Bob fertig ist.</a:t>
            </a:r>
            <a:endParaRPr sz="1600" u="sng">
              <a:solidFill>
                <a:srgbClr val="00FFFF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romanUcPeriod"/>
            </a:pPr>
            <a:r>
              <a:rPr lang="de" sz="1600" u="sng">
                <a:solidFill>
                  <a:srgbClr val="FFFF00"/>
                </a:solidFill>
              </a:rPr>
              <a:t>Bob wartet bis Alice fertig ist.</a:t>
            </a:r>
            <a:endParaRPr sz="1600" u="sng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501955" y="3071900"/>
            <a:ext cx="381900" cy="390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A</a:t>
            </a:r>
            <a:endParaRPr b="1" sz="1600"/>
          </a:p>
        </p:txBody>
      </p:sp>
      <p:sp>
        <p:nvSpPr>
          <p:cNvPr id="149" name="Google Shape;149;p21"/>
          <p:cNvSpPr/>
          <p:nvPr/>
        </p:nvSpPr>
        <p:spPr>
          <a:xfrm>
            <a:off x="6501955" y="4419091"/>
            <a:ext cx="381900" cy="390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</a:t>
            </a:r>
            <a:endParaRPr b="1"/>
          </a:p>
        </p:txBody>
      </p:sp>
      <p:sp>
        <p:nvSpPr>
          <p:cNvPr id="150" name="Google Shape;150;p21"/>
          <p:cNvSpPr/>
          <p:nvPr/>
        </p:nvSpPr>
        <p:spPr>
          <a:xfrm>
            <a:off x="5149225" y="3738074"/>
            <a:ext cx="881700" cy="426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Öl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7310532" y="3738074"/>
            <a:ext cx="881700" cy="426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Pfanne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p21"/>
          <p:cNvCxnSpPr>
            <a:endCxn id="151" idx="0"/>
          </p:cNvCxnSpPr>
          <p:nvPr/>
        </p:nvCxnSpPr>
        <p:spPr>
          <a:xfrm>
            <a:off x="6881382" y="3264074"/>
            <a:ext cx="870000" cy="4740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1"/>
          <p:cNvCxnSpPr>
            <a:endCxn id="151" idx="2"/>
          </p:cNvCxnSpPr>
          <p:nvPr/>
        </p:nvCxnSpPr>
        <p:spPr>
          <a:xfrm flipH="1" rot="10800000">
            <a:off x="6881382" y="4164974"/>
            <a:ext cx="870000" cy="4602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21"/>
          <p:cNvCxnSpPr>
            <a:stCxn id="149" idx="2"/>
            <a:endCxn id="150" idx="2"/>
          </p:cNvCxnSpPr>
          <p:nvPr/>
        </p:nvCxnSpPr>
        <p:spPr>
          <a:xfrm rot="10800000">
            <a:off x="5589955" y="4164991"/>
            <a:ext cx="912000" cy="449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1"/>
          <p:cNvCxnSpPr>
            <a:stCxn id="150" idx="0"/>
            <a:endCxn id="148" idx="2"/>
          </p:cNvCxnSpPr>
          <p:nvPr/>
        </p:nvCxnSpPr>
        <p:spPr>
          <a:xfrm rot="-5400000">
            <a:off x="5810575" y="3046574"/>
            <a:ext cx="471000" cy="9120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396" y="3100174"/>
            <a:ext cx="277686" cy="28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653" y="4513354"/>
            <a:ext cx="277686" cy="28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106" y="3130922"/>
            <a:ext cx="232439" cy="25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708" y="4533412"/>
            <a:ext cx="232439" cy="25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