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01C1A7-A8BA-40DC-B853-A6B436F0600F}">
  <a:tblStyle styleId="{A601C1A7-A8BA-40DC-B853-A6B436F0600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473B247-7E30-401B-BBBB-F3D7E200E9F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98" d="100"/>
          <a:sy n="198" d="100"/>
        </p:scale>
        <p:origin x="636" y="15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bd6fa6acb6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bd6fa6acb6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bd6fa6acb6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bd6fa6acb6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bd6fa6acb6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bd6fa6acb6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bd717b546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bd717b546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bd6fa6acb6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bd6fa6acb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c196c9579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c196c9579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c196c95797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c196c9579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bd6fa6acb6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bd6fa6acb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bd6fa6acb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bd6fa6acb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bd6fa6acb6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bd6fa6acb6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bd6fa6acb6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bd6fa6acb6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bd6fa6acb6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bd6fa6acb6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bd6fa6acb6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bd6fa6acb6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bd6fa6acb6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bd6fa6acb6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bd6fa6acb6_1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bd6fa6acb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bd6fa6acb6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bd6fa6acb6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bd6fa6acb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bd6fa6acb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bd6fa6acb6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bd6fa6acb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bd6fa6acb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bd6fa6ac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bd6fa6acb6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bd6fa6acb6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bd6fa6acb6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bd6fa6acb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bd6fa6acb6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bd6fa6acb6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bd6fa6acb6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bd6fa6acb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n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drive.google.com/file/d/1gjEWHqOGOe2Jc9hN1WoUaXosi1O5cpFc/view"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3" Type="http://schemas.openxmlformats.org/officeDocument/2006/relationships/hyperlink" Target="http://drive.google.com/file/d/11VF5PgTdwPep3RMqlf92P2mJivm_OBZ1/view"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drive.google.com/file/d/1WYPcJkGDCz86z-xGYYVhkStCJKzsqenz/view"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hyperlink" Target="http://drive.google.com/file/d/1SLfr7nvKCsT9-4nmwhGooDPAiHJWhOGS/view"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nl"/>
              <a:t>AMVR - Interaction</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endParaRPr dirty="0"/>
          </a:p>
          <a:p>
            <a:pPr marL="0" lvl="0" indent="0" algn="ctr" rtl="0">
              <a:spcBef>
                <a:spcPts val="0"/>
              </a:spcBef>
              <a:spcAft>
                <a:spcPts val="0"/>
              </a:spcAft>
              <a:buNone/>
            </a:pPr>
            <a:r>
              <a:rPr lang="nl" dirty="0"/>
              <a:t>Tim Gysen &amp; Joni Vanherck</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Selection - Results</a:t>
            </a:r>
            <a:endParaRPr/>
          </a:p>
        </p:txBody>
      </p:sp>
      <p:sp>
        <p:nvSpPr>
          <p:cNvPr id="114" name="Google Shape;11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nl"/>
              <a:t>The answers on the form are not what we would expect. This may be due to the small sample size or that the users may be biased towards our idea of what the best method should be. For example:</a:t>
            </a:r>
            <a:endParaRPr/>
          </a:p>
          <a:p>
            <a:pPr marL="914400" lvl="1" indent="-317500" algn="l" rtl="0">
              <a:spcBef>
                <a:spcPts val="0"/>
              </a:spcBef>
              <a:spcAft>
                <a:spcPts val="0"/>
              </a:spcAft>
              <a:buSzPts val="1400"/>
              <a:buChar char="○"/>
            </a:pPr>
            <a:r>
              <a:rPr lang="nl"/>
              <a:t>The users indicated that they think the selection ball method is easier to learn than the simple pointer method, while there is little to no learning to the simple pointer method. </a:t>
            </a:r>
            <a:endParaRPr/>
          </a:p>
          <a:p>
            <a:pPr marL="914400" lvl="1" indent="-317500" algn="l" rtl="0">
              <a:spcBef>
                <a:spcPts val="0"/>
              </a:spcBef>
              <a:spcAft>
                <a:spcPts val="0"/>
              </a:spcAft>
              <a:buSzPts val="1400"/>
              <a:buChar char="○"/>
            </a:pPr>
            <a:r>
              <a:rPr lang="nl"/>
              <a:t>Some users also think the simple pointer method is more complex than the selection ball method.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Selection - Results</a:t>
            </a:r>
            <a:endParaRPr/>
          </a:p>
        </p:txBody>
      </p:sp>
      <p:sp>
        <p:nvSpPr>
          <p:cNvPr id="120" name="Google Shape;120;p23"/>
          <p:cNvSpPr txBox="1">
            <a:spLocks noGrp="1"/>
          </p:cNvSpPr>
          <p:nvPr>
            <p:ph type="body" idx="1"/>
          </p:nvPr>
        </p:nvSpPr>
        <p:spPr>
          <a:xfrm>
            <a:off x="311700" y="1147425"/>
            <a:ext cx="3900000" cy="3421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nl"/>
              <a:t>Every user preferred the selection ball method for making a selection in a dense environment. Again, these users might be biased in favor of our method. Also, the simple pointer method is very simplistic and it is not a fair comparison to the selection ball method for selecting in a dense environment.</a:t>
            </a:r>
            <a:endParaRPr/>
          </a:p>
        </p:txBody>
      </p:sp>
      <p:grpSp>
        <p:nvGrpSpPr>
          <p:cNvPr id="121" name="Google Shape;121;p23"/>
          <p:cNvGrpSpPr/>
          <p:nvPr/>
        </p:nvGrpSpPr>
        <p:grpSpPr>
          <a:xfrm>
            <a:off x="4211725" y="1586050"/>
            <a:ext cx="4721277" cy="2226276"/>
            <a:chOff x="3559225" y="1503850"/>
            <a:chExt cx="4721277" cy="2226276"/>
          </a:xfrm>
        </p:grpSpPr>
        <p:pic>
          <p:nvPicPr>
            <p:cNvPr id="122" name="Google Shape;122;p23" descr="Diagram met antwoorden op het Formulier. Titel van de vraag: Overall, which method did you prefer for making a selection in a dense environment?&#10;. Aantal antwoorden: 4 antwoorden." title="Overall, which method did you prefer for making a selection in a dense environment?&#10;"/>
            <p:cNvPicPr preferRelativeResize="0"/>
            <p:nvPr/>
          </p:nvPicPr>
          <p:blipFill rotWithShape="1">
            <a:blip r:embed="rId3">
              <a:alphaModFix/>
            </a:blip>
            <a:srcRect l="2287" t="4677" r="13317" b="7572"/>
            <a:stretch/>
          </p:blipFill>
          <p:spPr>
            <a:xfrm>
              <a:off x="3559225" y="1503850"/>
              <a:ext cx="4721277" cy="2226276"/>
            </a:xfrm>
            <a:prstGeom prst="rect">
              <a:avLst/>
            </a:prstGeom>
            <a:noFill/>
            <a:ln>
              <a:noFill/>
            </a:ln>
          </p:spPr>
        </p:pic>
        <p:sp>
          <p:nvSpPr>
            <p:cNvPr id="123" name="Google Shape;123;p23"/>
            <p:cNvSpPr/>
            <p:nvPr/>
          </p:nvSpPr>
          <p:spPr>
            <a:xfrm>
              <a:off x="3596852" y="1760114"/>
              <a:ext cx="633352" cy="184309"/>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Selection - Improvements</a:t>
            </a:r>
            <a:endParaRPr/>
          </a:p>
        </p:txBody>
      </p:sp>
      <p:sp>
        <p:nvSpPr>
          <p:cNvPr id="129" name="Google Shape;129;p24"/>
          <p:cNvSpPr txBox="1">
            <a:spLocks noGrp="1"/>
          </p:cNvSpPr>
          <p:nvPr>
            <p:ph type="body" idx="1"/>
          </p:nvPr>
        </p:nvSpPr>
        <p:spPr>
          <a:xfrm>
            <a:off x="311700" y="1152475"/>
            <a:ext cx="33291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nl"/>
              <a:t>Once the items are in the expand-like grid, it would be better to let them pick the object by selecting a bounding box around the objects, instead of requiring to aim directly at the object. </a:t>
            </a:r>
            <a:endParaRPr/>
          </a:p>
        </p:txBody>
      </p:sp>
      <p:grpSp>
        <p:nvGrpSpPr>
          <p:cNvPr id="130" name="Google Shape;130;p24"/>
          <p:cNvGrpSpPr/>
          <p:nvPr/>
        </p:nvGrpSpPr>
        <p:grpSpPr>
          <a:xfrm>
            <a:off x="3640800" y="1426936"/>
            <a:ext cx="5191615" cy="2289627"/>
            <a:chOff x="219800" y="873250"/>
            <a:chExt cx="8612500" cy="3312539"/>
          </a:xfrm>
        </p:grpSpPr>
        <p:pic>
          <p:nvPicPr>
            <p:cNvPr id="131" name="Google Shape;131;p24" descr="Diagram met antwoorden op het Formulier. Titel van de vraag: When i missed a selection ball selection; the error was most often due to&#10;. Aantal antwoorden: 4 antwoorden." title="When i missed a selection ball selection; the error was most often due to&#10;"/>
            <p:cNvPicPr preferRelativeResize="0"/>
            <p:nvPr/>
          </p:nvPicPr>
          <p:blipFill rotWithShape="1">
            <a:blip r:embed="rId3">
              <a:alphaModFix/>
            </a:blip>
            <a:srcRect l="2401" t="5858" r="3409" b="8371"/>
            <a:stretch/>
          </p:blipFill>
          <p:spPr>
            <a:xfrm>
              <a:off x="219800" y="873250"/>
              <a:ext cx="8612500" cy="3312539"/>
            </a:xfrm>
            <a:prstGeom prst="rect">
              <a:avLst/>
            </a:prstGeom>
            <a:noFill/>
            <a:ln>
              <a:noFill/>
            </a:ln>
          </p:spPr>
        </p:pic>
        <p:sp>
          <p:nvSpPr>
            <p:cNvPr id="132" name="Google Shape;132;p24"/>
            <p:cNvSpPr/>
            <p:nvPr/>
          </p:nvSpPr>
          <p:spPr>
            <a:xfrm>
              <a:off x="252700" y="1224175"/>
              <a:ext cx="998100" cy="274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Selection - Conclusion</a:t>
            </a:r>
            <a:endParaRPr/>
          </a:p>
        </p:txBody>
      </p:sp>
      <p:sp>
        <p:nvSpPr>
          <p:cNvPr id="138" name="Google Shape;13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nl"/>
              <a:t>The selection ball method was preferred by everyone that participated in our user tests. The accuracy was a lot better than the accuracy of the simple pointer method, especially over a longer distance. The downside of this method is the time it takes to select an item, since there are two stages for selecting a single target. Also, the learning curve is higher in our opinion, but this was not reflected in the user study.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nl"/>
              <a:t>Locomotion</a:t>
            </a:r>
            <a:endParaRPr/>
          </a:p>
        </p:txBody>
      </p:sp>
      <p:sp>
        <p:nvSpPr>
          <p:cNvPr id="144" name="Google Shape;144;p2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nl"/>
              <a:t>Looking for object in very dense environment, lots of objects occluding your view and blocking you</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Locomotion - method</a:t>
            </a:r>
            <a:endParaRPr/>
          </a:p>
        </p:txBody>
      </p:sp>
      <p:sp>
        <p:nvSpPr>
          <p:cNvPr id="150" name="Google Shape;15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nl"/>
              <a:t>Follow method:</a:t>
            </a:r>
            <a:endParaRPr/>
          </a:p>
        </p:txBody>
      </p:sp>
      <p:pic>
        <p:nvPicPr>
          <p:cNvPr id="151" name="Google Shape;151;p27" title="FollowDemoCut.mov">
            <a:hlinkClick r:id="rId3"/>
          </p:cNvPr>
          <p:cNvPicPr preferRelativeResize="0"/>
          <p:nvPr/>
        </p:nvPicPr>
        <p:blipFill>
          <a:blip r:embed="rId4">
            <a:alphaModFix/>
          </a:blip>
          <a:stretch>
            <a:fillRect/>
          </a:stretch>
        </p:blipFill>
        <p:spPr>
          <a:xfrm>
            <a:off x="1874313" y="1699650"/>
            <a:ext cx="5395373" cy="30349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fade">
                                      <p:cBhvr>
                                        <p:cTn id="7" dur="10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Locomotion - method</a:t>
            </a:r>
            <a:endParaRPr/>
          </a:p>
        </p:txBody>
      </p:sp>
      <p:sp>
        <p:nvSpPr>
          <p:cNvPr id="157" name="Google Shape;157;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nl"/>
              <a:t>Checkpoint method:</a:t>
            </a:r>
            <a:endParaRPr/>
          </a:p>
        </p:txBody>
      </p:sp>
      <p:pic>
        <p:nvPicPr>
          <p:cNvPr id="158" name="Google Shape;158;p28" title="CheckpointDemoCut.mov">
            <a:hlinkClick r:id="rId3"/>
          </p:cNvPr>
          <p:cNvPicPr preferRelativeResize="0"/>
          <p:nvPr/>
        </p:nvPicPr>
        <p:blipFill>
          <a:blip r:embed="rId4">
            <a:alphaModFix/>
          </a:blip>
          <a:stretch>
            <a:fillRect/>
          </a:stretch>
        </p:blipFill>
        <p:spPr>
          <a:xfrm>
            <a:off x="1874313" y="1699650"/>
            <a:ext cx="5395363" cy="30349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fade">
                                      <p:cBhvr>
                                        <p:cTn id="7" dur="10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nl"/>
              <a:t>Follow method:</a:t>
            </a:r>
            <a:endParaRPr/>
          </a:p>
          <a:p>
            <a:pPr marL="914400" lvl="1" indent="-317500" algn="l" rtl="0">
              <a:spcBef>
                <a:spcPts val="0"/>
              </a:spcBef>
              <a:spcAft>
                <a:spcPts val="0"/>
              </a:spcAft>
              <a:buSzPts val="1400"/>
              <a:buChar char="○"/>
            </a:pPr>
            <a:r>
              <a:rPr lang="nl"/>
              <a:t>A character leads the way towards the objective, the character stops when the player is not in a certain range from them. The player can also press a button to toggle between regular vision and “Eagle Vision”, in Eagle Vision colors are more muted, and the target (in our case the key the player had to pick up) is visible through walls and other objects, and glows. The target object also emits a sound that gets louder as the player gets closer to it, allowing them to locate the target more easily without the use of Eagle Vision.</a:t>
            </a:r>
            <a:endParaRPr/>
          </a:p>
          <a:p>
            <a:pPr marL="457200" lvl="0" indent="-342900" algn="l" rtl="0">
              <a:spcBef>
                <a:spcPts val="0"/>
              </a:spcBef>
              <a:spcAft>
                <a:spcPts val="0"/>
              </a:spcAft>
              <a:buSzPts val="1800"/>
              <a:buChar char="●"/>
            </a:pPr>
            <a:r>
              <a:rPr lang="nl"/>
              <a:t>Checkpoint method: </a:t>
            </a:r>
            <a:endParaRPr/>
          </a:p>
          <a:p>
            <a:pPr marL="914400" lvl="1" indent="-317500" algn="l" rtl="0">
              <a:spcBef>
                <a:spcPts val="0"/>
              </a:spcBef>
              <a:spcAft>
                <a:spcPts val="0"/>
              </a:spcAft>
              <a:buSzPts val="1400"/>
              <a:buChar char="○"/>
            </a:pPr>
            <a:r>
              <a:rPr lang="nl"/>
              <a:t>The player can move towards checkpoints that disappear when you come close, showing the way, one step at a time. </a:t>
            </a:r>
            <a:endParaRPr/>
          </a:p>
        </p:txBody>
      </p:sp>
      <p:sp>
        <p:nvSpPr>
          <p:cNvPr id="164" name="Google Shape;164;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Locomotion - Methods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Locomotion - Hypothesis</a:t>
            </a:r>
            <a:endParaRPr/>
          </a:p>
        </p:txBody>
      </p:sp>
      <p:sp>
        <p:nvSpPr>
          <p:cNvPr id="170" name="Google Shape;170;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nl"/>
              <a:t>The follow method will be more immersive for the user than the checkpoints method.</a:t>
            </a:r>
            <a:endParaRPr/>
          </a:p>
          <a:p>
            <a:pPr marL="457200" lvl="0" indent="-342900" algn="l" rtl="0">
              <a:spcBef>
                <a:spcPts val="0"/>
              </a:spcBef>
              <a:spcAft>
                <a:spcPts val="0"/>
              </a:spcAft>
              <a:buSzPts val="1800"/>
              <a:buChar char="●"/>
            </a:pPr>
            <a:r>
              <a:rPr lang="nl"/>
              <a:t>The checkpoints method will be more efficient than the follow method.</a:t>
            </a:r>
            <a:endParaRPr/>
          </a:p>
          <a:p>
            <a:pPr marL="457200" lvl="0" indent="-342900" algn="l" rtl="0">
              <a:spcBef>
                <a:spcPts val="0"/>
              </a:spcBef>
              <a:spcAft>
                <a:spcPts val="0"/>
              </a:spcAft>
              <a:buSzPts val="1800"/>
              <a:buChar char="●"/>
            </a:pPr>
            <a:r>
              <a:rPr lang="nl"/>
              <a:t>The usefulness of the Eagle Vision function in the follow method will be rated very high.</a:t>
            </a:r>
            <a:endParaRPr/>
          </a:p>
          <a:p>
            <a:pPr marL="457200" lvl="0" indent="-342900" algn="l" rtl="0">
              <a:spcBef>
                <a:spcPts val="0"/>
              </a:spcBef>
              <a:spcAft>
                <a:spcPts val="0"/>
              </a:spcAft>
              <a:buSzPts val="1800"/>
              <a:buChar char="●"/>
            </a:pPr>
            <a:r>
              <a:rPr lang="nl"/>
              <a:t>The usefulness of the sound in the follow method will not be rated very high.</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Locomotion - Testing procedure</a:t>
            </a:r>
            <a:endParaRPr/>
          </a:p>
        </p:txBody>
      </p:sp>
      <p:sp>
        <p:nvSpPr>
          <p:cNvPr id="176" name="Google Shape;176;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nl"/>
              <a:t>We let the users get used to the controls of running and turning in the VR environment before starting the timed tests, also, the follow and checkpoint methods were explained to them beforehand.</a:t>
            </a:r>
            <a:endParaRPr/>
          </a:p>
          <a:p>
            <a:pPr marL="457200" lvl="0" indent="-342900" algn="l" rtl="0">
              <a:spcBef>
                <a:spcPts val="0"/>
              </a:spcBef>
              <a:spcAft>
                <a:spcPts val="0"/>
              </a:spcAft>
              <a:buSzPts val="1800"/>
              <a:buChar char="●"/>
            </a:pPr>
            <a:r>
              <a:rPr lang="nl"/>
              <a:t>10 paths were made, all 10 work for both methods. Half the users were given path 1-5 when testing the follow method, and 6-10 for the checkpoint method, and the other way around for the second half of the users.</a:t>
            </a:r>
            <a:endParaRPr/>
          </a:p>
          <a:p>
            <a:pPr marL="457200" lvl="0" indent="-342900" algn="l" rtl="0">
              <a:spcBef>
                <a:spcPts val="0"/>
              </a:spcBef>
              <a:spcAft>
                <a:spcPts val="0"/>
              </a:spcAft>
              <a:buSzPts val="1800"/>
              <a:buChar char="●"/>
            </a:pPr>
            <a:r>
              <a:rPr lang="nl"/>
              <a:t>After the tests, users were asked to complete a survey about different aspects of the locomotion methods.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nl"/>
              <a:t>Selection</a:t>
            </a:r>
            <a:endParaRPr/>
          </a:p>
        </p:txBody>
      </p:sp>
      <p:sp>
        <p:nvSpPr>
          <p:cNvPr id="61" name="Google Shape;61;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marR="0" lvl="0" indent="0" algn="ctr" rtl="0">
              <a:lnSpc>
                <a:spcPct val="100000"/>
              </a:lnSpc>
              <a:spcBef>
                <a:spcPts val="0"/>
              </a:spcBef>
              <a:spcAft>
                <a:spcPts val="0"/>
              </a:spcAft>
              <a:buNone/>
            </a:pPr>
            <a:r>
              <a:rPr lang="nl"/>
              <a:t>Very dense environment, hundreds of objects of various sizes (from large to very small), possibly occluding each other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Locomotion - Results</a:t>
            </a:r>
            <a:endParaRPr/>
          </a:p>
        </p:txBody>
      </p:sp>
      <p:sp>
        <p:nvSpPr>
          <p:cNvPr id="182" name="Google Shape;182;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nl"/>
              <a:t>On average, users took 23.78 seconds to complete a path using the follow method. The checkpoints method resulted in an average time of 23.98 seconds. These times are very similar, so from these tests we can conclude that both methods are about the same when it comes to efficiency.</a:t>
            </a:r>
            <a:endParaRPr/>
          </a:p>
          <a:p>
            <a:pPr marL="0" lvl="0" indent="0" algn="l" rtl="0">
              <a:spcBef>
                <a:spcPts val="1200"/>
              </a:spcBef>
              <a:spcAft>
                <a:spcPts val="0"/>
              </a:spcAft>
              <a:buNone/>
            </a:pPr>
            <a:r>
              <a:rPr lang="nl"/>
              <a:t>This invalidates one of our hypotheses. We expected the checkpoint method to be more efficient, but they are almost identical, with the follow method being marginally better, but because of the small sample size and the many slight variables that difference is negligible.</a:t>
            </a:r>
            <a:endParaRPr/>
          </a:p>
          <a:p>
            <a:pPr marL="0" lvl="0" indent="0" algn="l" rtl="0">
              <a:spcBef>
                <a:spcPts val="120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Locomotion - Results</a:t>
            </a:r>
            <a:endParaRPr/>
          </a:p>
        </p:txBody>
      </p:sp>
      <p:sp>
        <p:nvSpPr>
          <p:cNvPr id="188" name="Google Shape;188;p33"/>
          <p:cNvSpPr txBox="1">
            <a:spLocks noGrp="1"/>
          </p:cNvSpPr>
          <p:nvPr>
            <p:ph type="body" idx="1"/>
          </p:nvPr>
        </p:nvSpPr>
        <p:spPr>
          <a:xfrm>
            <a:off x="311700" y="1017725"/>
            <a:ext cx="8520600" cy="222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nl"/>
              <a:t>Survey results:</a:t>
            </a:r>
            <a:endParaRPr/>
          </a:p>
          <a:p>
            <a:pPr marL="0" lvl="0" indent="0" algn="l" rtl="0">
              <a:spcBef>
                <a:spcPts val="1200"/>
              </a:spcBef>
              <a:spcAft>
                <a:spcPts val="1200"/>
              </a:spcAft>
              <a:buNone/>
            </a:pPr>
            <a:endParaRPr/>
          </a:p>
        </p:txBody>
      </p:sp>
      <p:graphicFrame>
        <p:nvGraphicFramePr>
          <p:cNvPr id="189" name="Google Shape;189;p33"/>
          <p:cNvGraphicFramePr/>
          <p:nvPr/>
        </p:nvGraphicFramePr>
        <p:xfrm>
          <a:off x="311700" y="1438500"/>
          <a:ext cx="3000000" cy="3000000"/>
        </p:xfrm>
        <a:graphic>
          <a:graphicData uri="http://schemas.openxmlformats.org/drawingml/2006/table">
            <a:tbl>
              <a:tblPr>
                <a:noFill/>
                <a:tableStyleId>{3473B247-7E30-401B-BBBB-F3D7E200E9F9}</a:tableStyleId>
              </a:tblPr>
              <a:tblGrid>
                <a:gridCol w="5970575">
                  <a:extLst>
                    <a:ext uri="{9D8B030D-6E8A-4147-A177-3AD203B41FA5}">
                      <a16:colId xmlns:a16="http://schemas.microsoft.com/office/drawing/2014/main" val="20000"/>
                    </a:ext>
                  </a:extLst>
                </a:gridCol>
                <a:gridCol w="1155825">
                  <a:extLst>
                    <a:ext uri="{9D8B030D-6E8A-4147-A177-3AD203B41FA5}">
                      <a16:colId xmlns:a16="http://schemas.microsoft.com/office/drawing/2014/main" val="20001"/>
                    </a:ext>
                  </a:extLst>
                </a:gridCol>
                <a:gridCol w="1438700">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r>
                        <a:rPr lang="nl" sz="1100"/>
                        <a:t>Question:</a:t>
                      </a:r>
                      <a:endParaRPr sz="1100"/>
                    </a:p>
                  </a:txBody>
                  <a:tcPr marL="91425" marR="91425" marT="91425" marB="91425"/>
                </a:tc>
                <a:tc>
                  <a:txBody>
                    <a:bodyPr/>
                    <a:lstStyle/>
                    <a:p>
                      <a:pPr marL="0" lvl="0" indent="0" algn="l" rtl="0">
                        <a:spcBef>
                          <a:spcPts val="0"/>
                        </a:spcBef>
                        <a:spcAft>
                          <a:spcPts val="0"/>
                        </a:spcAft>
                        <a:buNone/>
                      </a:pPr>
                      <a:r>
                        <a:rPr lang="nl" sz="1100"/>
                        <a:t>Follow method</a:t>
                      </a:r>
                      <a:endParaRPr sz="1100"/>
                    </a:p>
                  </a:txBody>
                  <a:tcPr marL="91425" marR="91425" marT="91425" marB="91425"/>
                </a:tc>
                <a:tc>
                  <a:txBody>
                    <a:bodyPr/>
                    <a:lstStyle/>
                    <a:p>
                      <a:pPr marL="0" lvl="0" indent="0" algn="l" rtl="0">
                        <a:spcBef>
                          <a:spcPts val="0"/>
                        </a:spcBef>
                        <a:spcAft>
                          <a:spcPts val="0"/>
                        </a:spcAft>
                        <a:buNone/>
                      </a:pPr>
                      <a:r>
                        <a:rPr lang="nl" sz="1100"/>
                        <a:t>Checkpoint method</a:t>
                      </a:r>
                      <a:endParaRPr sz="1100"/>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nl" sz="1100"/>
                        <a:t>I think I would like to use this method frequently (1-5)</a:t>
                      </a:r>
                      <a:endParaRPr sz="1100"/>
                    </a:p>
                  </a:txBody>
                  <a:tcPr marL="91425" marR="91425" marT="91425" marB="91425"/>
                </a:tc>
                <a:tc>
                  <a:txBody>
                    <a:bodyPr/>
                    <a:lstStyle/>
                    <a:p>
                      <a:pPr marL="0" lvl="0" indent="0" algn="l" rtl="0">
                        <a:spcBef>
                          <a:spcPts val="0"/>
                        </a:spcBef>
                        <a:spcAft>
                          <a:spcPts val="0"/>
                        </a:spcAft>
                        <a:buNone/>
                      </a:pPr>
                      <a:r>
                        <a:rPr lang="nl" sz="1100"/>
                        <a:t>4.5</a:t>
                      </a:r>
                      <a:endParaRPr sz="1100"/>
                    </a:p>
                  </a:txBody>
                  <a:tcPr marL="91425" marR="91425" marT="91425" marB="91425">
                    <a:solidFill>
                      <a:srgbClr val="B6D7A8"/>
                    </a:solidFill>
                  </a:tcPr>
                </a:tc>
                <a:tc>
                  <a:txBody>
                    <a:bodyPr/>
                    <a:lstStyle/>
                    <a:p>
                      <a:pPr marL="0" lvl="0" indent="0" algn="l" rtl="0">
                        <a:spcBef>
                          <a:spcPts val="0"/>
                        </a:spcBef>
                        <a:spcAft>
                          <a:spcPts val="0"/>
                        </a:spcAft>
                        <a:buNone/>
                      </a:pPr>
                      <a:r>
                        <a:rPr lang="nl" sz="1100"/>
                        <a:t>4</a:t>
                      </a:r>
                      <a:endParaRPr sz="1100"/>
                    </a:p>
                  </a:txBody>
                  <a:tcPr marL="91425" marR="91425" marT="91425" marB="91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nl" sz="1100"/>
                        <a:t>I found the method to be unnecessarily complex (1-5)</a:t>
                      </a:r>
                      <a:endParaRPr sz="1100"/>
                    </a:p>
                  </a:txBody>
                  <a:tcPr marL="91425" marR="91425" marT="91425" marB="91425"/>
                </a:tc>
                <a:tc>
                  <a:txBody>
                    <a:bodyPr/>
                    <a:lstStyle/>
                    <a:p>
                      <a:pPr marL="0" lvl="0" indent="0" algn="l" rtl="0">
                        <a:spcBef>
                          <a:spcPts val="0"/>
                        </a:spcBef>
                        <a:spcAft>
                          <a:spcPts val="0"/>
                        </a:spcAft>
                        <a:buNone/>
                      </a:pPr>
                      <a:r>
                        <a:rPr lang="nl" sz="1100"/>
                        <a:t>1.75</a:t>
                      </a:r>
                      <a:endParaRPr sz="1100"/>
                    </a:p>
                  </a:txBody>
                  <a:tcPr marL="91425" marR="91425" marT="91425" marB="91425">
                    <a:solidFill>
                      <a:srgbClr val="B6D7A8"/>
                    </a:solidFill>
                  </a:tcPr>
                </a:tc>
                <a:tc>
                  <a:txBody>
                    <a:bodyPr/>
                    <a:lstStyle/>
                    <a:p>
                      <a:pPr marL="0" lvl="0" indent="0" algn="l" rtl="0">
                        <a:spcBef>
                          <a:spcPts val="0"/>
                        </a:spcBef>
                        <a:spcAft>
                          <a:spcPts val="0"/>
                        </a:spcAft>
                        <a:buNone/>
                      </a:pPr>
                      <a:r>
                        <a:rPr lang="nl" sz="1100"/>
                        <a:t>2</a:t>
                      </a:r>
                      <a:endParaRPr sz="1100"/>
                    </a:p>
                  </a:txBody>
                  <a:tcPr marL="91425" marR="91425" marT="91425" marB="91425"/>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nl" sz="1100"/>
                        <a:t>I found the method to be easy to learn (1-5)</a:t>
                      </a:r>
                      <a:endParaRPr sz="1100"/>
                    </a:p>
                  </a:txBody>
                  <a:tcPr marL="91425" marR="91425" marT="91425" marB="91425"/>
                </a:tc>
                <a:tc>
                  <a:txBody>
                    <a:bodyPr/>
                    <a:lstStyle/>
                    <a:p>
                      <a:pPr marL="0" lvl="0" indent="0" algn="l" rtl="0">
                        <a:spcBef>
                          <a:spcPts val="0"/>
                        </a:spcBef>
                        <a:spcAft>
                          <a:spcPts val="0"/>
                        </a:spcAft>
                        <a:buNone/>
                      </a:pPr>
                      <a:r>
                        <a:rPr lang="nl" sz="1100"/>
                        <a:t>4.5</a:t>
                      </a:r>
                      <a:endParaRPr sz="1100"/>
                    </a:p>
                  </a:txBody>
                  <a:tcPr marL="91425" marR="91425" marT="91425" marB="91425"/>
                </a:tc>
                <a:tc>
                  <a:txBody>
                    <a:bodyPr/>
                    <a:lstStyle/>
                    <a:p>
                      <a:pPr marL="0" lvl="0" indent="0" algn="l" rtl="0">
                        <a:spcBef>
                          <a:spcPts val="0"/>
                        </a:spcBef>
                        <a:spcAft>
                          <a:spcPts val="0"/>
                        </a:spcAft>
                        <a:buNone/>
                      </a:pPr>
                      <a:r>
                        <a:rPr lang="nl" sz="1100"/>
                        <a:t>4.5</a:t>
                      </a:r>
                      <a:endParaRPr sz="1100"/>
                    </a:p>
                  </a:txBody>
                  <a:tcPr marL="91425" marR="91425" marT="91425" marB="91425"/>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nl" sz="1100"/>
                        <a:t>I think that I would need the support of a technical person to be able to use the method (1-5)</a:t>
                      </a:r>
                      <a:endParaRPr sz="1100"/>
                    </a:p>
                  </a:txBody>
                  <a:tcPr marL="91425" marR="91425" marT="91425" marB="91425"/>
                </a:tc>
                <a:tc>
                  <a:txBody>
                    <a:bodyPr/>
                    <a:lstStyle/>
                    <a:p>
                      <a:pPr marL="0" lvl="0" indent="0" algn="l" rtl="0">
                        <a:spcBef>
                          <a:spcPts val="0"/>
                        </a:spcBef>
                        <a:spcAft>
                          <a:spcPts val="0"/>
                        </a:spcAft>
                        <a:buNone/>
                      </a:pPr>
                      <a:r>
                        <a:rPr lang="nl" sz="1100"/>
                        <a:t>1.5</a:t>
                      </a:r>
                      <a:endParaRPr sz="1100"/>
                    </a:p>
                  </a:txBody>
                  <a:tcPr marL="91425" marR="91425" marT="91425" marB="91425"/>
                </a:tc>
                <a:tc>
                  <a:txBody>
                    <a:bodyPr/>
                    <a:lstStyle/>
                    <a:p>
                      <a:pPr marL="0" lvl="0" indent="0" algn="l" rtl="0">
                        <a:spcBef>
                          <a:spcPts val="0"/>
                        </a:spcBef>
                        <a:spcAft>
                          <a:spcPts val="0"/>
                        </a:spcAft>
                        <a:buNone/>
                      </a:pPr>
                      <a:r>
                        <a:rPr lang="nl" sz="1100"/>
                        <a:t>1.5</a:t>
                      </a:r>
                      <a:endParaRPr sz="1100"/>
                    </a:p>
                  </a:txBody>
                  <a:tcPr marL="91425" marR="91425" marT="91425" marB="91425"/>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nl" sz="1100"/>
                        <a:t>I found the method very cumbersome to use (1-5)</a:t>
                      </a:r>
                      <a:endParaRPr sz="1100"/>
                    </a:p>
                  </a:txBody>
                  <a:tcPr marL="91425" marR="91425" marT="91425" marB="91425"/>
                </a:tc>
                <a:tc>
                  <a:txBody>
                    <a:bodyPr/>
                    <a:lstStyle/>
                    <a:p>
                      <a:pPr marL="0" lvl="0" indent="0" algn="l" rtl="0">
                        <a:spcBef>
                          <a:spcPts val="0"/>
                        </a:spcBef>
                        <a:spcAft>
                          <a:spcPts val="0"/>
                        </a:spcAft>
                        <a:buNone/>
                      </a:pPr>
                      <a:r>
                        <a:rPr lang="nl" sz="1100"/>
                        <a:t>1.25</a:t>
                      </a:r>
                      <a:endParaRPr sz="1100"/>
                    </a:p>
                  </a:txBody>
                  <a:tcPr marL="91425" marR="91425" marT="91425" marB="91425">
                    <a:solidFill>
                      <a:srgbClr val="B6D7A8"/>
                    </a:solidFill>
                  </a:tcPr>
                </a:tc>
                <a:tc>
                  <a:txBody>
                    <a:bodyPr/>
                    <a:lstStyle/>
                    <a:p>
                      <a:pPr marL="0" lvl="0" indent="0" algn="l" rtl="0">
                        <a:spcBef>
                          <a:spcPts val="0"/>
                        </a:spcBef>
                        <a:spcAft>
                          <a:spcPts val="0"/>
                        </a:spcAft>
                        <a:buNone/>
                      </a:pPr>
                      <a:r>
                        <a:rPr lang="nl" sz="1100"/>
                        <a:t>1.5</a:t>
                      </a:r>
                      <a:endParaRPr sz="1100"/>
                    </a:p>
                  </a:txBody>
                  <a:tcPr marL="91425" marR="91425" marT="91425" marB="91425"/>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nl" sz="1100"/>
                        <a:t>I felt very confident using the method (1-5)</a:t>
                      </a:r>
                      <a:endParaRPr sz="1100"/>
                    </a:p>
                  </a:txBody>
                  <a:tcPr marL="91425" marR="91425" marT="91425" marB="91425"/>
                </a:tc>
                <a:tc>
                  <a:txBody>
                    <a:bodyPr/>
                    <a:lstStyle/>
                    <a:p>
                      <a:pPr marL="0" lvl="0" indent="0" algn="l" rtl="0">
                        <a:spcBef>
                          <a:spcPts val="0"/>
                        </a:spcBef>
                        <a:spcAft>
                          <a:spcPts val="0"/>
                        </a:spcAft>
                        <a:buNone/>
                      </a:pPr>
                      <a:r>
                        <a:rPr lang="nl" sz="1100"/>
                        <a:t>5</a:t>
                      </a:r>
                      <a:endParaRPr sz="1100"/>
                    </a:p>
                  </a:txBody>
                  <a:tcPr marL="91425" marR="91425" marT="91425" marB="91425">
                    <a:solidFill>
                      <a:srgbClr val="B6D7A8"/>
                    </a:solidFill>
                  </a:tcPr>
                </a:tc>
                <a:tc>
                  <a:txBody>
                    <a:bodyPr/>
                    <a:lstStyle/>
                    <a:p>
                      <a:pPr marL="0" lvl="0" indent="0" algn="l" rtl="0">
                        <a:spcBef>
                          <a:spcPts val="0"/>
                        </a:spcBef>
                        <a:spcAft>
                          <a:spcPts val="0"/>
                        </a:spcAft>
                        <a:buNone/>
                      </a:pPr>
                      <a:r>
                        <a:rPr lang="nl" sz="1100"/>
                        <a:t>4.75</a:t>
                      </a:r>
                      <a:endParaRPr sz="1100"/>
                    </a:p>
                  </a:txBody>
                  <a:tcPr marL="91425" marR="91425" marT="91425" marB="91425"/>
                </a:tc>
                <a:extLst>
                  <a:ext uri="{0D108BD9-81ED-4DB2-BD59-A6C34878D82A}">
                    <a16:rowId xmlns:a16="http://schemas.microsoft.com/office/drawing/2014/main" val="10006"/>
                  </a:ext>
                </a:extLst>
              </a:tr>
            </a:tbl>
          </a:graphicData>
        </a:graphic>
      </p:graphicFrame>
      <p:sp>
        <p:nvSpPr>
          <p:cNvPr id="190" name="Google Shape;190;p33"/>
          <p:cNvSpPr txBox="1"/>
          <p:nvPr/>
        </p:nvSpPr>
        <p:spPr>
          <a:xfrm>
            <a:off x="305750" y="4028950"/>
            <a:ext cx="8577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nl" sz="1200">
                <a:solidFill>
                  <a:schemeClr val="dk2"/>
                </a:solidFill>
              </a:rPr>
              <a:t>This table shows some of the results of the survey, if a method was rated better than the other it is marked in green. We can see that if the ratings are not equal, the follow method has the upper hand every time.</a:t>
            </a:r>
            <a:endParaRPr sz="12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Locomotion - Results</a:t>
            </a:r>
            <a:endParaRPr/>
          </a:p>
        </p:txBody>
      </p:sp>
      <p:sp>
        <p:nvSpPr>
          <p:cNvPr id="196" name="Google Shape;196;p34"/>
          <p:cNvSpPr txBox="1">
            <a:spLocks noGrp="1"/>
          </p:cNvSpPr>
          <p:nvPr>
            <p:ph type="body" idx="1"/>
          </p:nvPr>
        </p:nvSpPr>
        <p:spPr>
          <a:xfrm>
            <a:off x="311700" y="3886025"/>
            <a:ext cx="8520600" cy="878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nl" sz="1400"/>
              <a:t>The results in the first graph support our hypothesis that the follow method would be more immersive than the checkpoint method. Every other result in the graphs is a draw, which may be a result of our small sample size.</a:t>
            </a:r>
            <a:endParaRPr sz="1400"/>
          </a:p>
        </p:txBody>
      </p:sp>
      <p:pic>
        <p:nvPicPr>
          <p:cNvPr id="197" name="Google Shape;197;p34" descr="Diagram met antwoorden op het Formulier. Titel van de vraag: Which method for locomotion do you prefer in terms of the following aspects.. Aantal antwoorden: ." title="Which method for locomotion do you prefer in terms of the following aspects."/>
          <p:cNvPicPr preferRelativeResize="0"/>
          <p:nvPr/>
        </p:nvPicPr>
        <p:blipFill rotWithShape="1">
          <a:blip r:embed="rId3">
            <a:alphaModFix/>
          </a:blip>
          <a:srcRect b="12472"/>
          <a:stretch/>
        </p:blipFill>
        <p:spPr>
          <a:xfrm>
            <a:off x="311700" y="1152475"/>
            <a:ext cx="4425149" cy="2221301"/>
          </a:xfrm>
          <a:prstGeom prst="rect">
            <a:avLst/>
          </a:prstGeom>
          <a:noFill/>
          <a:ln>
            <a:noFill/>
          </a:ln>
        </p:spPr>
      </p:pic>
      <p:pic>
        <p:nvPicPr>
          <p:cNvPr id="198" name="Google Shape;198;p34" title="Points scored"/>
          <p:cNvPicPr preferRelativeResize="0"/>
          <p:nvPr/>
        </p:nvPicPr>
        <p:blipFill>
          <a:blip r:embed="rId4">
            <a:alphaModFix/>
          </a:blip>
          <a:stretch>
            <a:fillRect/>
          </a:stretch>
        </p:blipFill>
        <p:spPr>
          <a:xfrm>
            <a:off x="5096976" y="1507713"/>
            <a:ext cx="3337500" cy="182727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Locomotion - Results</a:t>
            </a:r>
            <a:endParaRPr/>
          </a:p>
        </p:txBody>
      </p:sp>
      <p:sp>
        <p:nvSpPr>
          <p:cNvPr id="204" name="Google Shape;204;p35"/>
          <p:cNvSpPr txBox="1">
            <a:spLocks noGrp="1"/>
          </p:cNvSpPr>
          <p:nvPr>
            <p:ph type="body" idx="1"/>
          </p:nvPr>
        </p:nvSpPr>
        <p:spPr>
          <a:xfrm>
            <a:off x="3622300" y="1152475"/>
            <a:ext cx="52101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nl"/>
              <a:t>Eagle Vision scored a 4.75 out of 5 in terms of usefulness, this result supports our hypothesis that it would get a very high rating.</a:t>
            </a:r>
            <a:endParaRPr/>
          </a:p>
          <a:p>
            <a:pPr marL="0" lvl="0" indent="0" algn="l" rtl="0">
              <a:spcBef>
                <a:spcPts val="1200"/>
              </a:spcBef>
              <a:spcAft>
                <a:spcPts val="0"/>
              </a:spcAft>
              <a:buNone/>
            </a:pPr>
            <a:r>
              <a:rPr lang="nl"/>
              <a:t>Sound however, received a 3.5 out of 5, which goes against our hypothesis that it would not get a high rating.</a:t>
            </a:r>
            <a:endParaRPr/>
          </a:p>
          <a:p>
            <a:pPr marL="0" lvl="0" indent="0" algn="l" rtl="0">
              <a:spcBef>
                <a:spcPts val="1200"/>
              </a:spcBef>
              <a:spcAft>
                <a:spcPts val="1200"/>
              </a:spcAft>
              <a:buNone/>
            </a:pPr>
            <a:endParaRPr/>
          </a:p>
        </p:txBody>
      </p:sp>
      <p:pic>
        <p:nvPicPr>
          <p:cNvPr id="205" name="Google Shape;205;p35" title="Points scored"/>
          <p:cNvPicPr preferRelativeResize="0"/>
          <p:nvPr/>
        </p:nvPicPr>
        <p:blipFill>
          <a:blip r:embed="rId3">
            <a:alphaModFix/>
          </a:blip>
          <a:stretch>
            <a:fillRect/>
          </a:stretch>
        </p:blipFill>
        <p:spPr>
          <a:xfrm>
            <a:off x="311701" y="1430974"/>
            <a:ext cx="2952903" cy="2859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6"/>
          <p:cNvSpPr txBox="1">
            <a:spLocks noGrp="1"/>
          </p:cNvSpPr>
          <p:nvPr>
            <p:ph type="body" idx="1"/>
          </p:nvPr>
        </p:nvSpPr>
        <p:spPr>
          <a:xfrm>
            <a:off x="311700" y="11374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nl"/>
              <a:t>Looking at our results, we can conclude that the follow method did better overall. It scored better in the survey, and the efficiency of both methods was near identical (with a negligible difference in favour of the follow method).</a:t>
            </a:r>
            <a:endParaRPr/>
          </a:p>
          <a:p>
            <a:pPr marL="0" lvl="0" indent="0" algn="l" rtl="0">
              <a:spcBef>
                <a:spcPts val="1200"/>
              </a:spcBef>
              <a:spcAft>
                <a:spcPts val="1200"/>
              </a:spcAft>
              <a:buNone/>
            </a:pPr>
            <a:r>
              <a:rPr lang="nl"/>
              <a:t>If we consider these results from a game designers’ perspective, we can see that in some scenarios, it is possible to increase how immersive a game is without losing efficiency by switching from the checkpoint method to the follow method.</a:t>
            </a:r>
            <a:endParaRPr/>
          </a:p>
        </p:txBody>
      </p:sp>
      <p:sp>
        <p:nvSpPr>
          <p:cNvPr id="211" name="Google Shape;211;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Locomotion - 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Selection - Methods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nl"/>
              <a:t>Simple pointer selection:</a:t>
            </a:r>
            <a:endParaRPr/>
          </a:p>
          <a:p>
            <a:pPr marL="914400" lvl="1" indent="-317500" algn="l" rtl="0">
              <a:spcBef>
                <a:spcPts val="0"/>
              </a:spcBef>
              <a:spcAft>
                <a:spcPts val="0"/>
              </a:spcAft>
              <a:buSzPts val="1400"/>
              <a:buChar char="○"/>
            </a:pPr>
            <a:r>
              <a:rPr lang="nl"/>
              <a:t>A raycast to point at objects and select them using the index trigger </a:t>
            </a:r>
            <a:endParaRPr/>
          </a:p>
          <a:p>
            <a:pPr marL="0" lvl="0" indent="0" algn="l" rtl="0">
              <a:spcBef>
                <a:spcPts val="1200"/>
              </a:spcBef>
              <a:spcAft>
                <a:spcPts val="0"/>
              </a:spcAft>
              <a:buNone/>
            </a:pPr>
            <a:endParaRPr/>
          </a:p>
          <a:p>
            <a:pPr marL="457200" lvl="0" indent="0" algn="l" rtl="0">
              <a:spcBef>
                <a:spcPts val="1200"/>
              </a:spcBef>
              <a:spcAft>
                <a:spcPts val="1200"/>
              </a:spcAft>
              <a:buNone/>
            </a:pPr>
            <a:endParaRPr/>
          </a:p>
        </p:txBody>
      </p:sp>
      <p:pic>
        <p:nvPicPr>
          <p:cNvPr id="68" name="Google Shape;68;p15" title="pointerselection.mp4">
            <a:hlinkClick r:id="rId3"/>
          </p:cNvPr>
          <p:cNvPicPr preferRelativeResize="0"/>
          <p:nvPr/>
        </p:nvPicPr>
        <p:blipFill>
          <a:blip r:embed="rId4">
            <a:alphaModFix/>
          </a:blip>
          <a:stretch>
            <a:fillRect/>
          </a:stretch>
        </p:blipFill>
        <p:spPr>
          <a:xfrm>
            <a:off x="2570000" y="1956875"/>
            <a:ext cx="4004000" cy="3003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Selection - Methods</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nl"/>
              <a:t>Selection ball method: </a:t>
            </a:r>
            <a:endParaRPr/>
          </a:p>
          <a:p>
            <a:pPr marL="914400" lvl="1" indent="-317500" algn="l" rtl="0">
              <a:spcBef>
                <a:spcPts val="0"/>
              </a:spcBef>
              <a:spcAft>
                <a:spcPts val="0"/>
              </a:spcAft>
              <a:buSzPts val="1400"/>
              <a:buChar char="○"/>
            </a:pPr>
            <a:r>
              <a:rPr lang="nl"/>
              <a:t>A raycast with a ball on it, every object inside the selection ball will be visible in a temporary grid overlay. Clicking the index trigger will display a large (‘expand’-like) grid to select from using a simple pointer.</a:t>
            </a:r>
            <a:endParaRPr/>
          </a:p>
        </p:txBody>
      </p:sp>
      <p:pic>
        <p:nvPicPr>
          <p:cNvPr id="75" name="Google Shape;75;p16" title="selectionball.mp4">
            <a:hlinkClick r:id="rId3"/>
          </p:cNvPr>
          <p:cNvPicPr preferRelativeResize="0"/>
          <p:nvPr/>
        </p:nvPicPr>
        <p:blipFill>
          <a:blip r:embed="rId4">
            <a:alphaModFix/>
          </a:blip>
          <a:stretch>
            <a:fillRect/>
          </a:stretch>
        </p:blipFill>
        <p:spPr>
          <a:xfrm>
            <a:off x="3725525" y="2167325"/>
            <a:ext cx="3705100" cy="2778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1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Selection - Hypothesis</a:t>
            </a:r>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nl"/>
              <a:t>The selection ball method will result in a higher accuracy than the simple pointer selection method. </a:t>
            </a:r>
            <a:endParaRPr/>
          </a:p>
          <a:p>
            <a:pPr marL="457200" lvl="0" indent="-342900" algn="l" rtl="0">
              <a:spcBef>
                <a:spcPts val="0"/>
              </a:spcBef>
              <a:spcAft>
                <a:spcPts val="0"/>
              </a:spcAft>
              <a:buSzPts val="1800"/>
              <a:buChar char="●"/>
            </a:pPr>
            <a:r>
              <a:rPr lang="nl"/>
              <a:t>The simple pointer selection will result in a faster selection time than the selection ball method.</a:t>
            </a:r>
            <a:endParaRPr/>
          </a:p>
          <a:p>
            <a:pPr marL="457200" lvl="0" indent="-342900" algn="l" rtl="0">
              <a:spcBef>
                <a:spcPts val="0"/>
              </a:spcBef>
              <a:spcAft>
                <a:spcPts val="0"/>
              </a:spcAft>
              <a:buSzPts val="1800"/>
              <a:buChar char="●"/>
            </a:pPr>
            <a:r>
              <a:rPr lang="nl"/>
              <a:t>The selection ball method’s accuracy will decrease less when going further away than the simple pointer selection method’s accuracy.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Selection - Testing procedure</a:t>
            </a:r>
            <a:endParaRPr/>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nl"/>
              <a:t>We let each user try the selection methods for a short time before the timed testing started.</a:t>
            </a:r>
            <a:endParaRPr/>
          </a:p>
          <a:p>
            <a:pPr marL="457200" lvl="0" indent="-342900" algn="l" rtl="0">
              <a:spcBef>
                <a:spcPts val="0"/>
              </a:spcBef>
              <a:spcAft>
                <a:spcPts val="0"/>
              </a:spcAft>
              <a:buSzPts val="1800"/>
              <a:buChar char="●"/>
            </a:pPr>
            <a:r>
              <a:rPr lang="nl"/>
              <a:t>During the tests, users had to try to select the correct object out of a total of 64 objects of varying sizes, some of which were occluded.</a:t>
            </a:r>
            <a:endParaRPr/>
          </a:p>
          <a:p>
            <a:pPr marL="457200" lvl="0" indent="-342900" algn="l" rtl="0">
              <a:spcBef>
                <a:spcPts val="0"/>
              </a:spcBef>
              <a:spcAft>
                <a:spcPts val="0"/>
              </a:spcAft>
              <a:buSzPts val="1800"/>
              <a:buChar char="●"/>
            </a:pPr>
            <a:r>
              <a:rPr lang="nl"/>
              <a:t>Each user was timed using both selection methods 15 times at short, medium, and long range.</a:t>
            </a:r>
            <a:endParaRPr/>
          </a:p>
          <a:p>
            <a:pPr marL="457200" lvl="0" indent="-342900" algn="l" rtl="0">
              <a:spcBef>
                <a:spcPts val="0"/>
              </a:spcBef>
              <a:spcAft>
                <a:spcPts val="0"/>
              </a:spcAft>
              <a:buSzPts val="1800"/>
              <a:buChar char="●"/>
            </a:pPr>
            <a:r>
              <a:rPr lang="nl"/>
              <a:t>The first selection was discarded as a practice round when switching between methods or ranges.</a:t>
            </a:r>
            <a:endParaRPr/>
          </a:p>
          <a:p>
            <a:pPr marL="457200" lvl="0" indent="-342900" algn="l" rtl="0">
              <a:spcBef>
                <a:spcPts val="0"/>
              </a:spcBef>
              <a:spcAft>
                <a:spcPts val="0"/>
              </a:spcAft>
              <a:buSzPts val="1800"/>
              <a:buChar char="●"/>
            </a:pPr>
            <a:r>
              <a:rPr lang="nl"/>
              <a:t>Half the users started with the simple pointer selection method, the other half started with the selection ball method.</a:t>
            </a:r>
            <a:endParaRPr/>
          </a:p>
          <a:p>
            <a:pPr marL="457200" lvl="0" indent="-342900" algn="l" rtl="0">
              <a:spcBef>
                <a:spcPts val="0"/>
              </a:spcBef>
              <a:spcAft>
                <a:spcPts val="0"/>
              </a:spcAft>
              <a:buSzPts val="1800"/>
              <a:buChar char="●"/>
            </a:pPr>
            <a:r>
              <a:rPr lang="nl"/>
              <a:t>After the tests, the users were asked to complete a survey about different aspects of the selection methods.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Selection - Results</a:t>
            </a:r>
            <a:endParaRPr/>
          </a:p>
        </p:txBody>
      </p:sp>
      <p:sp>
        <p:nvSpPr>
          <p:cNvPr id="93" name="Google Shape;93;p19"/>
          <p:cNvSpPr txBox="1">
            <a:spLocks noGrp="1"/>
          </p:cNvSpPr>
          <p:nvPr>
            <p:ph type="body" idx="1"/>
          </p:nvPr>
        </p:nvSpPr>
        <p:spPr>
          <a:xfrm>
            <a:off x="311700" y="1152475"/>
            <a:ext cx="3999900" cy="2945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nl" sz="1800"/>
              <a:t>Simple pointer selection method:</a:t>
            </a:r>
            <a:endParaRPr sz="1800"/>
          </a:p>
          <a:p>
            <a:pPr marL="914400" lvl="1" indent="-317500" algn="l" rtl="0">
              <a:spcBef>
                <a:spcPts val="0"/>
              </a:spcBef>
              <a:spcAft>
                <a:spcPts val="0"/>
              </a:spcAft>
              <a:buSzPts val="1400"/>
              <a:buChar char="○"/>
            </a:pPr>
            <a:r>
              <a:rPr lang="nl" sz="1800"/>
              <a:t>Short range (~2.5 m):</a:t>
            </a:r>
            <a:endParaRPr sz="1400"/>
          </a:p>
          <a:p>
            <a:pPr marL="1371600" lvl="2" indent="-317500" algn="l" rtl="0">
              <a:spcBef>
                <a:spcPts val="0"/>
              </a:spcBef>
              <a:spcAft>
                <a:spcPts val="0"/>
              </a:spcAft>
              <a:buSzPts val="1400"/>
              <a:buChar char="■"/>
            </a:pPr>
            <a:r>
              <a:rPr lang="nl" sz="1400"/>
              <a:t>Average time: 2.02 s</a:t>
            </a:r>
            <a:endParaRPr sz="1400"/>
          </a:p>
          <a:p>
            <a:pPr marL="1371600" lvl="2" indent="-317500" algn="l" rtl="0">
              <a:spcBef>
                <a:spcPts val="0"/>
              </a:spcBef>
              <a:spcAft>
                <a:spcPts val="0"/>
              </a:spcAft>
              <a:buSzPts val="1400"/>
              <a:buChar char="■"/>
            </a:pPr>
            <a:r>
              <a:rPr lang="nl" sz="1400"/>
              <a:t>Average accuracy:  66.67%</a:t>
            </a:r>
            <a:endParaRPr sz="1800"/>
          </a:p>
          <a:p>
            <a:pPr marL="914400" lvl="1" indent="-317500" algn="l" rtl="0">
              <a:spcBef>
                <a:spcPts val="0"/>
              </a:spcBef>
              <a:spcAft>
                <a:spcPts val="0"/>
              </a:spcAft>
              <a:buSzPts val="1400"/>
              <a:buChar char="○"/>
            </a:pPr>
            <a:r>
              <a:rPr lang="nl" sz="1800"/>
              <a:t>Medium range (~7-8 m):</a:t>
            </a:r>
            <a:endParaRPr/>
          </a:p>
          <a:p>
            <a:pPr marL="1371600" lvl="2" indent="-317500" algn="l" rtl="0">
              <a:spcBef>
                <a:spcPts val="0"/>
              </a:spcBef>
              <a:spcAft>
                <a:spcPts val="0"/>
              </a:spcAft>
              <a:buSzPts val="1400"/>
              <a:buChar char="■"/>
            </a:pPr>
            <a:r>
              <a:rPr lang="nl" sz="1400"/>
              <a:t>Average time: 1.71 s</a:t>
            </a:r>
            <a:endParaRPr sz="1400"/>
          </a:p>
          <a:p>
            <a:pPr marL="1371600" lvl="2" indent="-317500" algn="l" rtl="0">
              <a:spcBef>
                <a:spcPts val="0"/>
              </a:spcBef>
              <a:spcAft>
                <a:spcPts val="0"/>
              </a:spcAft>
              <a:buSzPts val="1400"/>
              <a:buChar char="■"/>
            </a:pPr>
            <a:r>
              <a:rPr lang="nl" sz="1400"/>
              <a:t>Average accuracy:  44.44%</a:t>
            </a:r>
            <a:endParaRPr sz="1800"/>
          </a:p>
          <a:p>
            <a:pPr marL="914400" lvl="1" indent="-317500" algn="l" rtl="0">
              <a:spcBef>
                <a:spcPts val="0"/>
              </a:spcBef>
              <a:spcAft>
                <a:spcPts val="0"/>
              </a:spcAft>
              <a:buSzPts val="1400"/>
              <a:buChar char="○"/>
            </a:pPr>
            <a:r>
              <a:rPr lang="nl" sz="1800"/>
              <a:t>Long range (~23-25 m):</a:t>
            </a:r>
            <a:endParaRPr/>
          </a:p>
          <a:p>
            <a:pPr marL="1371600" lvl="2" indent="-317500" algn="l" rtl="0">
              <a:spcBef>
                <a:spcPts val="0"/>
              </a:spcBef>
              <a:spcAft>
                <a:spcPts val="0"/>
              </a:spcAft>
              <a:buSzPts val="1400"/>
              <a:buChar char="■"/>
            </a:pPr>
            <a:r>
              <a:rPr lang="nl" sz="1400"/>
              <a:t>Average time: 2.08 s</a:t>
            </a:r>
            <a:endParaRPr sz="1400"/>
          </a:p>
          <a:p>
            <a:pPr marL="1371600" lvl="2" indent="-317500" algn="l" rtl="0">
              <a:spcBef>
                <a:spcPts val="0"/>
              </a:spcBef>
              <a:spcAft>
                <a:spcPts val="0"/>
              </a:spcAft>
              <a:buSzPts val="1400"/>
              <a:buChar char="■"/>
            </a:pPr>
            <a:r>
              <a:rPr lang="nl" sz="1400"/>
              <a:t>Average accuracy: 8.89% </a:t>
            </a:r>
            <a:endParaRPr sz="1800"/>
          </a:p>
        </p:txBody>
      </p:sp>
      <p:sp>
        <p:nvSpPr>
          <p:cNvPr id="94" name="Google Shape;94;p19"/>
          <p:cNvSpPr txBox="1">
            <a:spLocks noGrp="1"/>
          </p:cNvSpPr>
          <p:nvPr>
            <p:ph type="body" idx="2"/>
          </p:nvPr>
        </p:nvSpPr>
        <p:spPr>
          <a:xfrm>
            <a:off x="4832400" y="1152475"/>
            <a:ext cx="3999900" cy="2945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nl" sz="1800"/>
              <a:t>Selection ball method:</a:t>
            </a:r>
            <a:endParaRPr sz="1800"/>
          </a:p>
          <a:p>
            <a:pPr marL="914400" lvl="1" indent="-317500" algn="l" rtl="0">
              <a:spcBef>
                <a:spcPts val="0"/>
              </a:spcBef>
              <a:spcAft>
                <a:spcPts val="0"/>
              </a:spcAft>
              <a:buSzPts val="1400"/>
              <a:buChar char="○"/>
            </a:pPr>
            <a:r>
              <a:rPr lang="nl" sz="1800"/>
              <a:t>Short range (~2.5 m):</a:t>
            </a:r>
            <a:endParaRPr sz="1400"/>
          </a:p>
          <a:p>
            <a:pPr marL="1371600" lvl="2" indent="-317500" algn="l" rtl="0">
              <a:spcBef>
                <a:spcPts val="0"/>
              </a:spcBef>
              <a:spcAft>
                <a:spcPts val="0"/>
              </a:spcAft>
              <a:buSzPts val="1400"/>
              <a:buChar char="■"/>
            </a:pPr>
            <a:r>
              <a:rPr lang="nl" sz="1400"/>
              <a:t>Average time: 3.10 s</a:t>
            </a:r>
            <a:endParaRPr sz="1400"/>
          </a:p>
          <a:p>
            <a:pPr marL="1371600" lvl="2" indent="-317500" algn="l" rtl="0">
              <a:spcBef>
                <a:spcPts val="0"/>
              </a:spcBef>
              <a:spcAft>
                <a:spcPts val="0"/>
              </a:spcAft>
              <a:buSzPts val="1400"/>
              <a:buChar char="■"/>
            </a:pPr>
            <a:r>
              <a:rPr lang="nl" sz="1400"/>
              <a:t>Average accuracy: 93.33% </a:t>
            </a:r>
            <a:endParaRPr sz="1800"/>
          </a:p>
          <a:p>
            <a:pPr marL="914400" lvl="1" indent="-317500" algn="l" rtl="0">
              <a:spcBef>
                <a:spcPts val="0"/>
              </a:spcBef>
              <a:spcAft>
                <a:spcPts val="0"/>
              </a:spcAft>
              <a:buSzPts val="1400"/>
              <a:buChar char="○"/>
            </a:pPr>
            <a:r>
              <a:rPr lang="nl" sz="1800"/>
              <a:t>Medium range (~7-8 m):</a:t>
            </a:r>
            <a:endParaRPr/>
          </a:p>
          <a:p>
            <a:pPr marL="1371600" lvl="2" indent="-317500" algn="l" rtl="0">
              <a:spcBef>
                <a:spcPts val="0"/>
              </a:spcBef>
              <a:spcAft>
                <a:spcPts val="0"/>
              </a:spcAft>
              <a:buSzPts val="1400"/>
              <a:buChar char="■"/>
            </a:pPr>
            <a:r>
              <a:rPr lang="nl" sz="1400"/>
              <a:t>Average time: 4.90 s</a:t>
            </a:r>
            <a:endParaRPr sz="1400"/>
          </a:p>
          <a:p>
            <a:pPr marL="1371600" lvl="2" indent="-317500" algn="l" rtl="0">
              <a:spcBef>
                <a:spcPts val="0"/>
              </a:spcBef>
              <a:spcAft>
                <a:spcPts val="0"/>
              </a:spcAft>
              <a:buSzPts val="1400"/>
              <a:buChar char="■"/>
            </a:pPr>
            <a:r>
              <a:rPr lang="nl" sz="1400"/>
              <a:t>Average accuracy: 84.44% </a:t>
            </a:r>
            <a:endParaRPr sz="1800"/>
          </a:p>
          <a:p>
            <a:pPr marL="914400" lvl="1" indent="-317500" algn="l" rtl="0">
              <a:spcBef>
                <a:spcPts val="0"/>
              </a:spcBef>
              <a:spcAft>
                <a:spcPts val="0"/>
              </a:spcAft>
              <a:buSzPts val="1400"/>
              <a:buChar char="○"/>
            </a:pPr>
            <a:r>
              <a:rPr lang="nl" sz="1800"/>
              <a:t>Long range (~23-25 m):</a:t>
            </a:r>
            <a:endParaRPr/>
          </a:p>
          <a:p>
            <a:pPr marL="1371600" lvl="2" indent="-317500" algn="l" rtl="0">
              <a:spcBef>
                <a:spcPts val="0"/>
              </a:spcBef>
              <a:spcAft>
                <a:spcPts val="0"/>
              </a:spcAft>
              <a:buSzPts val="1400"/>
              <a:buChar char="■"/>
            </a:pPr>
            <a:r>
              <a:rPr lang="nl" sz="1400"/>
              <a:t>Average time: 9.76 s</a:t>
            </a:r>
            <a:endParaRPr sz="1400"/>
          </a:p>
          <a:p>
            <a:pPr marL="1371600" lvl="2" indent="-317500" algn="l" rtl="0">
              <a:spcBef>
                <a:spcPts val="0"/>
              </a:spcBef>
              <a:spcAft>
                <a:spcPts val="0"/>
              </a:spcAft>
              <a:buSzPts val="1400"/>
              <a:buChar char="■"/>
            </a:pPr>
            <a:r>
              <a:rPr lang="nl" sz="1400"/>
              <a:t>Average accuracy: 84.44%</a:t>
            </a:r>
            <a:endParaRPr sz="1800"/>
          </a:p>
        </p:txBody>
      </p:sp>
      <p:sp>
        <p:nvSpPr>
          <p:cNvPr id="95" name="Google Shape;95;p19"/>
          <p:cNvSpPr txBox="1"/>
          <p:nvPr/>
        </p:nvSpPr>
        <p:spPr>
          <a:xfrm>
            <a:off x="311700" y="4125000"/>
            <a:ext cx="8520600" cy="3948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nl" sz="1600">
                <a:solidFill>
                  <a:schemeClr val="dk2"/>
                </a:solidFill>
              </a:rPr>
              <a:t>All average timings include the timings where the user failed to hit the target.</a:t>
            </a:r>
            <a:endParaRPr sz="16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Selection - Results</a:t>
            </a:r>
            <a:endParaRPr/>
          </a:p>
        </p:txBody>
      </p:sp>
      <p:sp>
        <p:nvSpPr>
          <p:cNvPr id="101" name="Google Shape;10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nl"/>
              <a:t>The selection ball method is slower than the simple pointer method. This is due to the fact that if the target is located somewhere in the front of the ‘cloud’ of beans, the simple pointer method is very fast since it only needs a single press of the trigger. If the target is not visible, the user will instantly select a wrong object to go to the next challenge. </a:t>
            </a:r>
            <a:endParaRPr/>
          </a:p>
          <a:p>
            <a:pPr marL="457200" lvl="0" indent="-334327" algn="l" rtl="0">
              <a:spcBef>
                <a:spcPts val="0"/>
              </a:spcBef>
              <a:spcAft>
                <a:spcPts val="0"/>
              </a:spcAft>
              <a:buSzPct val="100000"/>
              <a:buChar char="●"/>
            </a:pPr>
            <a:r>
              <a:rPr lang="nl"/>
              <a:t>The selection ball method’s accuracy is significantly higher than the accuracy of the simple pointer method. Even if the target is not visible, the user can still use the selection ball to select it, resulting in a better accuracy.</a:t>
            </a:r>
            <a:endParaRPr/>
          </a:p>
          <a:p>
            <a:pPr marL="457200" lvl="0" indent="-334327" algn="l" rtl="0">
              <a:spcBef>
                <a:spcPts val="0"/>
              </a:spcBef>
              <a:spcAft>
                <a:spcPts val="0"/>
              </a:spcAft>
              <a:buSzPct val="100000"/>
              <a:buChar char="●"/>
            </a:pPr>
            <a:r>
              <a:rPr lang="nl"/>
              <a:t>The selection ball method is also a viable option for selecting items from a long range: the accuracy of the method does not change much based on the distance from the item. Using the simple pointer method to select something from a long range is very hard, which can also be seen looking at the accuracy: 8.89%. </a:t>
            </a:r>
            <a:endParaRPr/>
          </a:p>
          <a:p>
            <a:pPr marL="457200" lvl="0" indent="-334327" algn="l" rtl="0">
              <a:spcBef>
                <a:spcPts val="0"/>
              </a:spcBef>
              <a:spcAft>
                <a:spcPts val="0"/>
              </a:spcAft>
              <a:buSzPct val="100000"/>
              <a:buChar char="●"/>
            </a:pPr>
            <a:r>
              <a:rPr lang="nl"/>
              <a:t>The hypotheses agree well with what appears from these results.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Selection - Results</a:t>
            </a:r>
            <a:endParaRPr/>
          </a:p>
        </p:txBody>
      </p:sp>
      <p:graphicFrame>
        <p:nvGraphicFramePr>
          <p:cNvPr id="107" name="Google Shape;107;p21"/>
          <p:cNvGraphicFramePr/>
          <p:nvPr/>
        </p:nvGraphicFramePr>
        <p:xfrm>
          <a:off x="311700" y="1017725"/>
          <a:ext cx="3000000" cy="3000000"/>
        </p:xfrm>
        <a:graphic>
          <a:graphicData uri="http://schemas.openxmlformats.org/drawingml/2006/table">
            <a:tbl>
              <a:tblPr>
                <a:noFill/>
                <a:tableStyleId>{A601C1A7-A8BA-40DC-B853-A6B436F0600F}</a:tableStyleId>
              </a:tblPr>
              <a:tblGrid>
                <a:gridCol w="5119275">
                  <a:extLst>
                    <a:ext uri="{9D8B030D-6E8A-4147-A177-3AD203B41FA5}">
                      <a16:colId xmlns:a16="http://schemas.microsoft.com/office/drawing/2014/main" val="20000"/>
                    </a:ext>
                  </a:extLst>
                </a:gridCol>
                <a:gridCol w="1357125">
                  <a:extLst>
                    <a:ext uri="{9D8B030D-6E8A-4147-A177-3AD203B41FA5}">
                      <a16:colId xmlns:a16="http://schemas.microsoft.com/office/drawing/2014/main" val="20001"/>
                    </a:ext>
                  </a:extLst>
                </a:gridCol>
                <a:gridCol w="1288425">
                  <a:extLst>
                    <a:ext uri="{9D8B030D-6E8A-4147-A177-3AD203B41FA5}">
                      <a16:colId xmlns:a16="http://schemas.microsoft.com/office/drawing/2014/main" val="20002"/>
                    </a:ext>
                  </a:extLst>
                </a:gridCol>
              </a:tblGrid>
              <a:tr h="193425">
                <a:tc>
                  <a:txBody>
                    <a:bodyPr/>
                    <a:lstStyle/>
                    <a:p>
                      <a:pPr marL="0" lvl="0" indent="0" algn="l" rtl="0">
                        <a:lnSpc>
                          <a:spcPct val="115000"/>
                        </a:lnSpc>
                        <a:spcBef>
                          <a:spcPts val="0"/>
                        </a:spcBef>
                        <a:spcAft>
                          <a:spcPts val="0"/>
                        </a:spcAft>
                        <a:buNone/>
                      </a:pPr>
                      <a:r>
                        <a:rPr lang="nl"/>
                        <a:t>Question:</a:t>
                      </a:r>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nl"/>
                        <a:t>Simple pointer method</a:t>
                      </a:r>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nl"/>
                        <a:t>Selection ball method</a:t>
                      </a:r>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57800">
                <a:tc>
                  <a:txBody>
                    <a:bodyPr/>
                    <a:lstStyle/>
                    <a:p>
                      <a:pPr marL="0" lvl="0" indent="0" algn="l" rtl="0">
                        <a:lnSpc>
                          <a:spcPct val="115000"/>
                        </a:lnSpc>
                        <a:spcBef>
                          <a:spcPts val="0"/>
                        </a:spcBef>
                        <a:spcAft>
                          <a:spcPts val="0"/>
                        </a:spcAft>
                        <a:buNone/>
                      </a:pPr>
                      <a:r>
                        <a:rPr lang="nl"/>
                        <a:t>I think I would like to use this method frequently (1-5)</a:t>
                      </a:r>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nl"/>
                        <a:t>3</a:t>
                      </a:r>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nl"/>
                        <a:t>4.25</a:t>
                      </a:r>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6D7A8"/>
                    </a:solidFill>
                  </a:tcPr>
                </a:tc>
                <a:extLst>
                  <a:ext uri="{0D108BD9-81ED-4DB2-BD59-A6C34878D82A}">
                    <a16:rowId xmlns:a16="http://schemas.microsoft.com/office/drawing/2014/main" val="10001"/>
                  </a:ext>
                </a:extLst>
              </a:tr>
              <a:tr h="257800">
                <a:tc>
                  <a:txBody>
                    <a:bodyPr/>
                    <a:lstStyle/>
                    <a:p>
                      <a:pPr marL="0" lvl="0" indent="0" algn="l" rtl="0">
                        <a:lnSpc>
                          <a:spcPct val="115000"/>
                        </a:lnSpc>
                        <a:spcBef>
                          <a:spcPts val="0"/>
                        </a:spcBef>
                        <a:spcAft>
                          <a:spcPts val="0"/>
                        </a:spcAft>
                        <a:buNone/>
                      </a:pPr>
                      <a:r>
                        <a:rPr lang="nl"/>
                        <a:t>I found the method to be unnecessarily complex (1-5)</a:t>
                      </a:r>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nl"/>
                        <a:t>2.25</a:t>
                      </a:r>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nl"/>
                        <a:t>1</a:t>
                      </a:r>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6D7A8"/>
                    </a:solidFill>
                  </a:tcPr>
                </a:tc>
                <a:extLst>
                  <a:ext uri="{0D108BD9-81ED-4DB2-BD59-A6C34878D82A}">
                    <a16:rowId xmlns:a16="http://schemas.microsoft.com/office/drawing/2014/main" val="10002"/>
                  </a:ext>
                </a:extLst>
              </a:tr>
              <a:tr h="257800">
                <a:tc>
                  <a:txBody>
                    <a:bodyPr/>
                    <a:lstStyle/>
                    <a:p>
                      <a:pPr marL="0" lvl="0" indent="0" algn="l" rtl="0">
                        <a:lnSpc>
                          <a:spcPct val="115000"/>
                        </a:lnSpc>
                        <a:spcBef>
                          <a:spcPts val="0"/>
                        </a:spcBef>
                        <a:spcAft>
                          <a:spcPts val="0"/>
                        </a:spcAft>
                        <a:buNone/>
                      </a:pPr>
                      <a:r>
                        <a:rPr lang="nl"/>
                        <a:t>I found the method to be easy to learn (1-5)</a:t>
                      </a:r>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nl"/>
                        <a:t>4.5</a:t>
                      </a:r>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nl"/>
                        <a:t>5</a:t>
                      </a:r>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6D7A8"/>
                    </a:solidFill>
                  </a:tcPr>
                </a:tc>
                <a:extLst>
                  <a:ext uri="{0D108BD9-81ED-4DB2-BD59-A6C34878D82A}">
                    <a16:rowId xmlns:a16="http://schemas.microsoft.com/office/drawing/2014/main" val="10003"/>
                  </a:ext>
                </a:extLst>
              </a:tr>
              <a:tr h="481200">
                <a:tc>
                  <a:txBody>
                    <a:bodyPr/>
                    <a:lstStyle/>
                    <a:p>
                      <a:pPr marL="0" lvl="0" indent="0" algn="l" rtl="0">
                        <a:lnSpc>
                          <a:spcPct val="115000"/>
                        </a:lnSpc>
                        <a:spcBef>
                          <a:spcPts val="0"/>
                        </a:spcBef>
                        <a:spcAft>
                          <a:spcPts val="0"/>
                        </a:spcAft>
                        <a:buNone/>
                      </a:pPr>
                      <a:r>
                        <a:rPr lang="nl"/>
                        <a:t>I think that I would need the support of a technical person to be able to use the method (1-5)</a:t>
                      </a:r>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nl"/>
                        <a:t>1</a:t>
                      </a:r>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6D7A8"/>
                    </a:solidFill>
                  </a:tcPr>
                </a:tc>
                <a:tc>
                  <a:txBody>
                    <a:bodyPr/>
                    <a:lstStyle/>
                    <a:p>
                      <a:pPr marL="0" lvl="0" indent="0" algn="ctr" rtl="0">
                        <a:lnSpc>
                          <a:spcPct val="115000"/>
                        </a:lnSpc>
                        <a:spcBef>
                          <a:spcPts val="0"/>
                        </a:spcBef>
                        <a:spcAft>
                          <a:spcPts val="0"/>
                        </a:spcAft>
                        <a:buNone/>
                      </a:pPr>
                      <a:r>
                        <a:rPr lang="nl"/>
                        <a:t>1.5</a:t>
                      </a:r>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257800">
                <a:tc>
                  <a:txBody>
                    <a:bodyPr/>
                    <a:lstStyle/>
                    <a:p>
                      <a:pPr marL="0" lvl="0" indent="0" algn="l" rtl="0">
                        <a:lnSpc>
                          <a:spcPct val="115000"/>
                        </a:lnSpc>
                        <a:spcBef>
                          <a:spcPts val="0"/>
                        </a:spcBef>
                        <a:spcAft>
                          <a:spcPts val="0"/>
                        </a:spcAft>
                        <a:buNone/>
                      </a:pPr>
                      <a:r>
                        <a:rPr lang="nl"/>
                        <a:t>I found the method very cumbersome to use (1-5)</a:t>
                      </a:r>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nl"/>
                        <a:t>3.5</a:t>
                      </a:r>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nl"/>
                        <a:t>1.75</a:t>
                      </a:r>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6D7A8"/>
                    </a:solidFill>
                  </a:tcPr>
                </a:tc>
                <a:extLst>
                  <a:ext uri="{0D108BD9-81ED-4DB2-BD59-A6C34878D82A}">
                    <a16:rowId xmlns:a16="http://schemas.microsoft.com/office/drawing/2014/main" val="10005"/>
                  </a:ext>
                </a:extLst>
              </a:tr>
              <a:tr h="481200">
                <a:tc>
                  <a:txBody>
                    <a:bodyPr/>
                    <a:lstStyle/>
                    <a:p>
                      <a:pPr marL="0" lvl="0" indent="0" algn="l" rtl="0">
                        <a:lnSpc>
                          <a:spcPct val="115000"/>
                        </a:lnSpc>
                        <a:spcBef>
                          <a:spcPts val="0"/>
                        </a:spcBef>
                        <a:spcAft>
                          <a:spcPts val="0"/>
                        </a:spcAft>
                        <a:buNone/>
                      </a:pPr>
                      <a:r>
                        <a:rPr lang="nl"/>
                        <a:t>I think there was too much inconsistency in the usability of the selection ball method. (1-5)</a:t>
                      </a:r>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nl"/>
                        <a:t>4</a:t>
                      </a:r>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nl"/>
                        <a:t>1.5</a:t>
                      </a:r>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6D7A8"/>
                    </a:solidFill>
                  </a:tcPr>
                </a:tc>
                <a:extLst>
                  <a:ext uri="{0D108BD9-81ED-4DB2-BD59-A6C34878D82A}">
                    <a16:rowId xmlns:a16="http://schemas.microsoft.com/office/drawing/2014/main" val="10006"/>
                  </a:ext>
                </a:extLst>
              </a:tr>
              <a:tr h="257800">
                <a:tc>
                  <a:txBody>
                    <a:bodyPr/>
                    <a:lstStyle/>
                    <a:p>
                      <a:pPr marL="0" lvl="0" indent="0" algn="l" rtl="0">
                        <a:lnSpc>
                          <a:spcPct val="115000"/>
                        </a:lnSpc>
                        <a:spcBef>
                          <a:spcPts val="0"/>
                        </a:spcBef>
                        <a:spcAft>
                          <a:spcPts val="0"/>
                        </a:spcAft>
                        <a:buNone/>
                      </a:pPr>
                      <a:r>
                        <a:rPr lang="nl"/>
                        <a:t>I felt very confident using the method at a short range (1-5)</a:t>
                      </a:r>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nl"/>
                        <a:t>4.5</a:t>
                      </a:r>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nl"/>
                        <a:t>4.5</a:t>
                      </a:r>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257800">
                <a:tc>
                  <a:txBody>
                    <a:bodyPr/>
                    <a:lstStyle/>
                    <a:p>
                      <a:pPr marL="0" lvl="0" indent="0" algn="l" rtl="0">
                        <a:lnSpc>
                          <a:spcPct val="115000"/>
                        </a:lnSpc>
                        <a:spcBef>
                          <a:spcPts val="0"/>
                        </a:spcBef>
                        <a:spcAft>
                          <a:spcPts val="0"/>
                        </a:spcAft>
                        <a:buNone/>
                      </a:pPr>
                      <a:r>
                        <a:rPr lang="nl"/>
                        <a:t>I felt very confident using the method at a medium range (1-5)</a:t>
                      </a:r>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nl"/>
                        <a:t>3</a:t>
                      </a:r>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nl"/>
                        <a:t>4.5</a:t>
                      </a:r>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6D7A8"/>
                    </a:solidFill>
                  </a:tcPr>
                </a:tc>
                <a:extLst>
                  <a:ext uri="{0D108BD9-81ED-4DB2-BD59-A6C34878D82A}">
                    <a16:rowId xmlns:a16="http://schemas.microsoft.com/office/drawing/2014/main" val="10008"/>
                  </a:ext>
                </a:extLst>
              </a:tr>
              <a:tr h="257800">
                <a:tc>
                  <a:txBody>
                    <a:bodyPr/>
                    <a:lstStyle/>
                    <a:p>
                      <a:pPr marL="0" lvl="0" indent="0" algn="l" rtl="0">
                        <a:lnSpc>
                          <a:spcPct val="115000"/>
                        </a:lnSpc>
                        <a:spcBef>
                          <a:spcPts val="0"/>
                        </a:spcBef>
                        <a:spcAft>
                          <a:spcPts val="0"/>
                        </a:spcAft>
                        <a:buNone/>
                      </a:pPr>
                      <a:r>
                        <a:rPr lang="nl"/>
                        <a:t>I felt very confident using the method at a long range (1-5)</a:t>
                      </a:r>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nl"/>
                        <a:t>1.25</a:t>
                      </a:r>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nl"/>
                        <a:t>3.5</a:t>
                      </a:r>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6D7A8"/>
                    </a:solidFill>
                  </a:tcPr>
                </a:tc>
                <a:extLst>
                  <a:ext uri="{0D108BD9-81ED-4DB2-BD59-A6C34878D82A}">
                    <a16:rowId xmlns:a16="http://schemas.microsoft.com/office/drawing/2014/main" val="10009"/>
                  </a:ext>
                </a:extLst>
              </a:tr>
            </a:tbl>
          </a:graphicData>
        </a:graphic>
      </p:graphicFrame>
      <p:sp>
        <p:nvSpPr>
          <p:cNvPr id="108" name="Google Shape;108;p21"/>
          <p:cNvSpPr txBox="1"/>
          <p:nvPr/>
        </p:nvSpPr>
        <p:spPr>
          <a:xfrm>
            <a:off x="314526" y="4618175"/>
            <a:ext cx="8377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nl" sz="1200">
                <a:solidFill>
                  <a:schemeClr val="dk2"/>
                </a:solidFill>
              </a:rPr>
              <a:t>This table shows some of the results of the survey. If a method was rated better than the other, it is marked in green.</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1857</Words>
  <Application>Microsoft Office PowerPoint</Application>
  <PresentationFormat>On-screen Show (16:9)</PresentationFormat>
  <Paragraphs>146</Paragraphs>
  <Slides>24</Slides>
  <Notes>24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24</vt:i4>
      </vt:variant>
    </vt:vector>
  </HeadingPairs>
  <TitlesOfParts>
    <vt:vector size="26" baseType="lpstr">
      <vt:lpstr>Arial</vt:lpstr>
      <vt:lpstr>Simple Light</vt:lpstr>
      <vt:lpstr>AMVR - Interaction</vt:lpstr>
      <vt:lpstr>Selection</vt:lpstr>
      <vt:lpstr>Selection - Methods</vt:lpstr>
      <vt:lpstr>Selection - Methods</vt:lpstr>
      <vt:lpstr>Selection - Hypothesis</vt:lpstr>
      <vt:lpstr>Selection - Testing procedure</vt:lpstr>
      <vt:lpstr>Selection - Results</vt:lpstr>
      <vt:lpstr>Selection - Results</vt:lpstr>
      <vt:lpstr>Selection - Results</vt:lpstr>
      <vt:lpstr>Selection - Results</vt:lpstr>
      <vt:lpstr>Selection - Results</vt:lpstr>
      <vt:lpstr>Selection - Improvements</vt:lpstr>
      <vt:lpstr>Selection - Conclusion</vt:lpstr>
      <vt:lpstr>Locomotion</vt:lpstr>
      <vt:lpstr>Locomotion - method</vt:lpstr>
      <vt:lpstr>Locomotion - method</vt:lpstr>
      <vt:lpstr>Locomotion - Methods</vt:lpstr>
      <vt:lpstr>Locomotion - Hypothesis</vt:lpstr>
      <vt:lpstr>Locomotion - Testing procedure</vt:lpstr>
      <vt:lpstr>Locomotion - Results</vt:lpstr>
      <vt:lpstr>Locomotion - Results</vt:lpstr>
      <vt:lpstr>Locomotion - Results</vt:lpstr>
      <vt:lpstr>Locomotion - Results</vt:lpstr>
      <vt:lpstr>Locomotion -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AMVR - Interaction</dc:title>
  <dc:creator>Joni</dc:creator>
  <cp:lastModifiedBy>joni vanherck</cp:lastModifiedBy>
  <cp:revision>1</cp:revision>
  <dcterms:modified xsi:type="dcterms:W3CDTF">2023-01-09T09:44:45Z</dcterms:modified>
</cp:coreProperties>
</file>