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346" r:id="rId7"/>
    <p:sldId id="264" r:id="rId8"/>
    <p:sldId id="285" r:id="rId9"/>
    <p:sldId id="328" r:id="rId10"/>
    <p:sldId id="344" r:id="rId11"/>
    <p:sldId id="341" r:id="rId12"/>
    <p:sldId id="327" r:id="rId13"/>
    <p:sldId id="270" r:id="rId14"/>
    <p:sldId id="345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3170A-4A3F-45F4-8BA3-718DBB77F5D5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3A6F9-28B9-42B8-8799-D38F326EC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6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68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9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8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7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2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72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77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48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02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593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57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8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3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6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3775D-C0E2-4E1A-807E-3F32C3470679}" type="datetimeFigureOut">
              <a:rPr kumimoji="1" lang="ja-JP" altLang="en-US" smtClean="0"/>
              <a:t>2023/3/5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6358D-871A-4DE3-B2EE-979E01D3E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6D846-F58C-9D95-8DB8-A2F8CD92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365" y="2688074"/>
            <a:ext cx="9743268" cy="1481852"/>
          </a:xfrm>
        </p:spPr>
        <p:txBody>
          <a:bodyPr>
            <a:normAutofit/>
          </a:bodyPr>
          <a:lstStyle/>
          <a:p>
            <a:pPr algn="ctr" fontAlgn="base"/>
            <a:r>
              <a:rPr lang="ja-JP" altLang="en-US" sz="4800" b="0" i="0" dirty="0">
                <a:solidFill>
                  <a:srgbClr val="000000"/>
                </a:solidFill>
                <a:effectLst/>
                <a:latin typeface="inherit"/>
              </a:rPr>
              <a:t>ゲームエンジニアアカデミーにおける 活動内容と実績について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2E5B69-DB95-0E3C-7CC7-875A54E8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131" y="4405839"/>
            <a:ext cx="8778904" cy="376554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sz="4500" b="1" dirty="0">
                <a:solidFill>
                  <a:schemeClr val="accent1">
                    <a:lumMod val="75000"/>
                  </a:schemeClr>
                </a:solidFill>
              </a:rPr>
              <a:t>創価大学　経営学部経営学科 ４年　</a:t>
            </a:r>
            <a:r>
              <a:rPr lang="ja-JP" altLang="en-US" sz="4500" b="1" dirty="0">
                <a:solidFill>
                  <a:schemeClr val="accent1">
                    <a:lumMod val="75000"/>
                  </a:schemeClr>
                </a:solidFill>
              </a:rPr>
              <a:t>小林正人</a:t>
            </a:r>
            <a:endParaRPr kumimoji="1" lang="en-US" altLang="ja-JP" sz="4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4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30F0B-BA0D-9115-4CF5-3E63200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制作に用いた技術　</a:t>
            </a:r>
            <a:r>
              <a:rPr lang="ja-JP" altLang="en-US" sz="3600" b="1" dirty="0"/>
              <a:t>「</a:t>
            </a:r>
            <a:r>
              <a:rPr kumimoji="1" lang="ja-JP" altLang="en-US" sz="3600" b="1" dirty="0"/>
              <a:t>敵の出現進行管理」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0F4D44B-1433-C3CD-9F73-A2945CF6AAA5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敵の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数</a:t>
            </a:r>
            <a:r>
              <a:rPr lang="ja-JP" altLang="en-US" sz="2800" dirty="0"/>
              <a:t>、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種類</a:t>
            </a:r>
            <a:r>
              <a:rPr lang="ja-JP" altLang="en-US" sz="2800" dirty="0"/>
              <a:t>、スポーン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地点</a:t>
            </a:r>
            <a:r>
              <a:rPr lang="ja-JP" altLang="en-US" sz="2800" dirty="0"/>
              <a:t>、出現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時間</a:t>
            </a:r>
            <a:r>
              <a:rPr lang="ja-JP" altLang="en-US" sz="2800" dirty="0"/>
              <a:t>の変更が可能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データテーブルを使わず、</a:t>
            </a:r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</a:rPr>
              <a:t>CSV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ファイルのみの変更</a:t>
            </a:r>
            <a:r>
              <a:rPr lang="ja-JP" altLang="en-US" sz="2800" dirty="0"/>
              <a:t>で設定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調整スピードが格段に上がった</a:t>
            </a:r>
            <a:endParaRPr lang="en-US" altLang="ja-JP" sz="2800" dirty="0"/>
          </a:p>
          <a:p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AB2278-73FD-2BA0-AAAA-8E5D7C902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66" r="62333" b="48445"/>
          <a:stretch/>
        </p:blipFill>
        <p:spPr>
          <a:xfrm>
            <a:off x="1425844" y="3647440"/>
            <a:ext cx="9990310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30F0B-BA0D-9115-4CF5-3E63200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制作に用いた技術　</a:t>
            </a:r>
            <a:r>
              <a:rPr lang="ja-JP" altLang="en-US" sz="3600" b="1" dirty="0"/>
              <a:t>「</a:t>
            </a:r>
            <a:r>
              <a:rPr kumimoji="1" lang="ja-JP" altLang="en-US" sz="3600" b="1" dirty="0"/>
              <a:t>敵の出現進行管理」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EE3E3-095B-2F07-BABC-C511518A4E37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/>
              <a:t>エンジニアの方でなくとも</a:t>
            </a:r>
            <a:r>
              <a:rPr lang="en-US" altLang="ja-JP" sz="2800" dirty="0"/>
              <a:t>CSV</a:t>
            </a:r>
            <a:r>
              <a:rPr lang="ja-JP" altLang="en-US" sz="2800" dirty="0"/>
              <a:t>の変更だけで、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難易度調整</a:t>
            </a:r>
            <a:r>
              <a:rPr lang="ja-JP" altLang="en-US" sz="2800" dirty="0"/>
              <a:t>が出来るようにしたかった。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CSV</a:t>
            </a:r>
            <a:r>
              <a:rPr lang="ja-JP" altLang="en-US" sz="2800" dirty="0"/>
              <a:t>の内容を反映させるまでが手間がある。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err="1"/>
              <a:t>DataTable</a:t>
            </a:r>
            <a:r>
              <a:rPr lang="ja-JP" altLang="en-US" sz="2800" dirty="0"/>
              <a:t>の扱いが割りと複雑である。</a:t>
            </a:r>
            <a:endParaRPr lang="en-US" altLang="ja-JP" sz="28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94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4D5BB-B3AC-438F-E42C-22AADFF5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37217" cy="1450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400" b="1" dirty="0"/>
              <a:t>アカデミーで学んだ事　</a:t>
            </a:r>
            <a:r>
              <a:rPr kumimoji="1" lang="ja-JP" altLang="en-US" sz="3600" b="1" dirty="0"/>
              <a:t>「分かりやすいコード」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0CEF04-9C66-CEFA-9B19-E4164328725C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43240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600" dirty="0"/>
              <a:t>他人が見ても理解して、</a:t>
            </a:r>
            <a:r>
              <a:rPr kumimoji="1" lang="ja-JP" altLang="en-US" sz="2600" dirty="0">
                <a:solidFill>
                  <a:schemeClr val="accent1">
                    <a:lumMod val="75000"/>
                  </a:schemeClr>
                </a:solidFill>
              </a:rPr>
              <a:t>処理を追っていける</a:t>
            </a:r>
            <a:r>
              <a:rPr kumimoji="1" lang="ja-JP" altLang="en-US" sz="2600" dirty="0"/>
              <a:t>コード</a:t>
            </a:r>
            <a:endParaRPr kumimoji="1"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・インデントを揃える</a:t>
            </a:r>
            <a:endParaRPr kumimoji="1" lang="en-US" altLang="ja-JP" sz="2600" dirty="0"/>
          </a:p>
          <a:p>
            <a:pPr marL="0" indent="0">
              <a:buNone/>
            </a:pPr>
            <a:r>
              <a:rPr lang="ja-JP" altLang="en-US" sz="2600" dirty="0">
                <a:solidFill>
                  <a:schemeClr val="tx1"/>
                </a:solidFill>
              </a:rPr>
              <a:t>　・</a:t>
            </a:r>
            <a:r>
              <a:rPr lang="ja-JP" altLang="en-US" sz="2600" dirty="0">
                <a:solidFill>
                  <a:schemeClr val="accent1">
                    <a:lumMod val="75000"/>
                  </a:schemeClr>
                </a:solidFill>
              </a:rPr>
              <a:t>コメント</a:t>
            </a:r>
            <a:r>
              <a:rPr lang="ja-JP" altLang="en-US" sz="2600" dirty="0"/>
              <a:t>を細かく付ける</a:t>
            </a:r>
            <a:endParaRPr lang="en-US" altLang="ja-JP" sz="2600" dirty="0"/>
          </a:p>
          <a:p>
            <a:pPr marL="0" indent="0">
              <a:buNone/>
            </a:pPr>
            <a:r>
              <a:rPr kumimoji="1" lang="ja-JP" altLang="en-US" sz="2600" dirty="0">
                <a:solidFill>
                  <a:schemeClr val="tx1"/>
                </a:solidFill>
              </a:rPr>
              <a:t>　・</a:t>
            </a:r>
            <a:r>
              <a:rPr kumimoji="1" lang="ja-JP" altLang="en-US" sz="2600" dirty="0">
                <a:solidFill>
                  <a:schemeClr val="accent1">
                    <a:lumMod val="75000"/>
                  </a:schemeClr>
                </a:solidFill>
              </a:rPr>
              <a:t>多重ネスト</a:t>
            </a:r>
            <a:r>
              <a:rPr kumimoji="1" lang="ja-JP" altLang="en-US" sz="2600" dirty="0"/>
              <a:t>を</a:t>
            </a:r>
            <a:r>
              <a:rPr lang="ja-JP" altLang="en-US" sz="2600" dirty="0"/>
              <a:t>避ける</a:t>
            </a:r>
            <a:endParaRPr kumimoji="1" lang="en-US" altLang="ja-JP" sz="2600" dirty="0"/>
          </a:p>
          <a:p>
            <a:pPr marL="0" indent="0">
              <a:buNone/>
            </a:pPr>
            <a:r>
              <a:rPr lang="ja-JP" altLang="en-US" sz="2600" dirty="0">
                <a:solidFill>
                  <a:schemeClr val="tx1"/>
                </a:solidFill>
              </a:rPr>
              <a:t>　・</a:t>
            </a:r>
            <a:r>
              <a:rPr lang="ja-JP" altLang="en-US" sz="2600" dirty="0">
                <a:solidFill>
                  <a:schemeClr val="accent1">
                    <a:lumMod val="75000"/>
                  </a:schemeClr>
                </a:solidFill>
              </a:rPr>
              <a:t>命名</a:t>
            </a:r>
            <a:r>
              <a:rPr lang="ja-JP" altLang="en-US" sz="2600" dirty="0"/>
              <a:t>は処理と名前が</a:t>
            </a:r>
            <a:r>
              <a:rPr lang="ja-JP" altLang="en-US" sz="2600" dirty="0">
                <a:solidFill>
                  <a:schemeClr val="accent1">
                    <a:lumMod val="75000"/>
                  </a:schemeClr>
                </a:solidFill>
              </a:rPr>
              <a:t>イコール</a:t>
            </a:r>
            <a:r>
              <a:rPr lang="ja-JP" altLang="en-US" sz="2600" dirty="0"/>
              <a:t>となるように</a:t>
            </a:r>
            <a:endParaRPr lang="en-US" altLang="ja-JP" sz="2600" dirty="0"/>
          </a:p>
          <a:p>
            <a:pPr marL="0" indent="0">
              <a:buNone/>
            </a:pPr>
            <a:r>
              <a:rPr kumimoji="1" lang="ja-JP" altLang="en-US" sz="2600" dirty="0">
                <a:solidFill>
                  <a:schemeClr val="tx1"/>
                </a:solidFill>
              </a:rPr>
              <a:t>　・</a:t>
            </a:r>
            <a:r>
              <a:rPr kumimoji="1" lang="ja-JP" altLang="en-US" sz="2600" dirty="0">
                <a:solidFill>
                  <a:schemeClr val="accent1">
                    <a:lumMod val="75000"/>
                  </a:schemeClr>
                </a:solidFill>
              </a:rPr>
              <a:t>関数分け</a:t>
            </a:r>
            <a:r>
              <a:rPr kumimoji="1" lang="ja-JP" altLang="en-US" sz="2600" dirty="0"/>
              <a:t>をする</a:t>
            </a:r>
            <a:endParaRPr kumimoji="1" lang="en-US" altLang="ja-JP" sz="26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43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4D5BB-B3AC-438F-E42C-22AADFF5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アカデミーで学んだ事　「チーム制作」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6E20DD-ED4F-B8EF-1030-A6661B980212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チーム制作で</a:t>
            </a: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学んだ事</a:t>
            </a:r>
            <a:endParaRPr kumimoji="1"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 dirty="0"/>
              <a:t>・仕様を実現するにあたり、様々な方法がある。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→新たな気づきや学びを得る事が出来、一人で作るよりも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       質の高いものが生まれる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2400" dirty="0"/>
              <a:t>・考えが違う人</a:t>
            </a:r>
            <a:r>
              <a:rPr lang="ja-JP" altLang="en-US" sz="2400"/>
              <a:t>にどう説明し意見をまとめるか。</a:t>
            </a:r>
            <a:endParaRPr lang="en-US" altLang="ja-JP" sz="2400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2400" dirty="0"/>
              <a:t>　→相手と自分の共通点と相違点を明確にし、認識を共有する。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991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89111-0A8E-F89B-B355-3B07C2E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b="1" dirty="0"/>
              <a:t>将来の展望</a:t>
            </a:r>
            <a:endParaRPr kumimoji="1" lang="ja-JP" altLang="en-US" sz="4400" b="1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097C07F-A5D0-DA59-676E-1452CC6F8436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43240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>
                <a:effectLst/>
                <a:latin typeface="Consolas" panose="020B0609020204030204" pitchFamily="49" charset="0"/>
              </a:rPr>
              <a:t>ゲームのコアシステム等を設計・実装出来る</a:t>
            </a:r>
            <a:endParaRPr lang="en-US" altLang="ja-JP" sz="28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メインプログラマー</a:t>
            </a:r>
            <a:r>
              <a:rPr lang="ja-JP" altLang="en-US" sz="2800" b="1" dirty="0">
                <a:effectLst/>
                <a:latin typeface="Consolas" panose="020B0609020204030204" pitchFamily="49" charset="0"/>
              </a:rPr>
              <a:t>を目指す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・設計することが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楽しい</a:t>
            </a:r>
            <a:endParaRPr lang="en-US" altLang="ja-JP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800" dirty="0"/>
              <a:t>　　一つの機能を実装するのでも、様々なやり方がある。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・様々な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設計の方法</a:t>
            </a:r>
            <a:r>
              <a:rPr lang="ja-JP" altLang="en-US" sz="2800" dirty="0"/>
              <a:t>や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コードの書き方を学んで、技術を身に着けていきたい。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870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DEB8-228F-C077-9B2C-F065D688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b="1" dirty="0"/>
              <a:t>目次</a:t>
            </a:r>
            <a:endParaRPr kumimoji="1" lang="ja-JP" altLang="en-US" sz="44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3C860-B3B4-FDAC-5F1D-9DAC258B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606" y="1828800"/>
            <a:ext cx="9865140" cy="4351337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・自己紹介</a:t>
            </a:r>
            <a:endParaRPr kumimoji="1" lang="en-US" altLang="ja-JP" sz="3600" dirty="0"/>
          </a:p>
          <a:p>
            <a:r>
              <a:rPr lang="ja-JP" altLang="en-US" sz="3600" dirty="0"/>
              <a:t>・作品紹介</a:t>
            </a:r>
            <a:endParaRPr lang="en-US" altLang="ja-JP" sz="3600" dirty="0"/>
          </a:p>
          <a:p>
            <a:r>
              <a:rPr kumimoji="1" lang="ja-JP" altLang="en-US" sz="3600" dirty="0"/>
              <a:t>・アカデミーで学んだ事</a:t>
            </a:r>
            <a:endParaRPr kumimoji="1" lang="en-US" altLang="ja-JP" sz="3600" dirty="0"/>
          </a:p>
          <a:p>
            <a:r>
              <a:rPr lang="ja-JP" altLang="en-US" sz="3600" dirty="0"/>
              <a:t>・将来の展望</a:t>
            </a:r>
            <a:endParaRPr lang="en-US" altLang="ja-JP" sz="36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50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78D2E-A77D-14A4-F237-09E8904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b="1" dirty="0"/>
              <a:t>自己紹介　</a:t>
            </a:r>
            <a:r>
              <a:rPr lang="ja-JP" altLang="en-US" sz="3600" b="1" dirty="0"/>
              <a:t>「経歴」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F5657-3FA8-429E-85C6-7DAEAD15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844" y="1976034"/>
            <a:ext cx="9729836" cy="38280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sz="3600" dirty="0"/>
              <a:t>名前</a:t>
            </a:r>
            <a:r>
              <a:rPr kumimoji="1" lang="en-US" altLang="ja-JP" sz="3600" dirty="0"/>
              <a:t>:</a:t>
            </a:r>
            <a:r>
              <a:rPr kumimoji="1" lang="ja-JP" altLang="en-US" sz="3600" dirty="0">
                <a:solidFill>
                  <a:srgbClr val="0070C0"/>
                </a:solidFill>
              </a:rPr>
              <a:t>小林正人</a:t>
            </a:r>
            <a:endParaRPr kumimoji="1"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/>
              <a:t>年齢</a:t>
            </a:r>
            <a:r>
              <a:rPr kumimoji="1" lang="en-US" altLang="ja-JP" sz="3600" dirty="0"/>
              <a:t>:27</a:t>
            </a:r>
            <a:r>
              <a:rPr kumimoji="1" lang="ja-JP" altLang="en-US" sz="3600" dirty="0"/>
              <a:t>歳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2400" dirty="0"/>
              <a:t>東京都八王子市　</a:t>
            </a:r>
            <a:r>
              <a:rPr kumimoji="1" lang="ja-JP" altLang="en-US" sz="2400" dirty="0">
                <a:solidFill>
                  <a:srgbClr val="0070C0"/>
                </a:solidFill>
              </a:rPr>
              <a:t>創価大学</a:t>
            </a:r>
            <a:r>
              <a:rPr kumimoji="1" lang="ja-JP" altLang="en-US" sz="2400" dirty="0"/>
              <a:t>経営学部経営学科の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年生。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600" dirty="0"/>
              <a:t>2023</a:t>
            </a:r>
            <a:r>
              <a:rPr kumimoji="1" lang="ja-JP" altLang="en-US" sz="2600" dirty="0"/>
              <a:t>年</a:t>
            </a:r>
            <a:r>
              <a:rPr kumimoji="1" lang="en-US" altLang="ja-JP" sz="2600" dirty="0"/>
              <a:t>3</a:t>
            </a:r>
            <a:r>
              <a:rPr kumimoji="1" lang="ja-JP" altLang="en-US" sz="2600" dirty="0"/>
              <a:t>月卒業予定。</a:t>
            </a:r>
            <a:endParaRPr lang="en-US" altLang="ja-JP" sz="26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入学以前はフリーターとして生活。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2015</a:t>
            </a:r>
            <a:r>
              <a:rPr kumimoji="1" lang="ja-JP" altLang="en-US" sz="2400" dirty="0"/>
              <a:t>年、高卒認定資格試験を取得後、</a:t>
            </a:r>
            <a:r>
              <a:rPr kumimoji="1" lang="en-US" altLang="ja-JP" sz="2400" dirty="0"/>
              <a:t>2019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月に創価大学に入学。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2022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月から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月にかけて、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(</a:t>
            </a:r>
            <a:r>
              <a:rPr kumimoji="1" lang="ja-JP" altLang="en-US" sz="2400" dirty="0"/>
              <a:t>株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クリーク・アンド・リバー社様の</a:t>
            </a:r>
            <a:r>
              <a:rPr kumimoji="1" lang="ja-JP" altLang="en-US" sz="2400" dirty="0">
                <a:solidFill>
                  <a:schemeClr val="accent2"/>
                </a:solidFill>
              </a:rPr>
              <a:t>「ゲームエンジニアアカデミー」に在籍</a:t>
            </a:r>
          </a:p>
          <a:p>
            <a:pPr marL="0" indent="0">
              <a:buNone/>
            </a:pPr>
            <a:endParaRPr kumimoji="1" lang="ja-JP" altLang="en-US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674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5E4B4-0AD6-80E9-3EA2-63A5B2A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b="1" dirty="0"/>
              <a:t>自己紹介　</a:t>
            </a:r>
            <a:r>
              <a:rPr lang="ja-JP" altLang="en-US" sz="3600" b="1" dirty="0"/>
              <a:t>「アカデミーに入った経緯」</a:t>
            </a:r>
            <a:endParaRPr kumimoji="1" lang="ja-JP" altLang="en-US" sz="3600" b="1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CE7F502-0BDB-E18D-2EFF-01012C4295D1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幼い頃から</a:t>
            </a:r>
            <a:r>
              <a:rPr lang="ja-JP" altLang="en-US" sz="2800" dirty="0"/>
              <a:t>ゲームが大好きだった。</a:t>
            </a:r>
            <a:r>
              <a:rPr lang="en-US" altLang="ja-JP" sz="2800" dirty="0"/>
              <a:t>	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2800" dirty="0"/>
              <a:t>・初めて大学で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プログラミングを学ぶ</a:t>
            </a:r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</a:rPr>
              <a:t>(Python)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プログラミングにやりがいを感じ、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ゲームとプログラミングが好きであることから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accent1">
                    <a:lumMod val="75000"/>
                  </a:schemeClr>
                </a:solidFill>
              </a:rPr>
              <a:t>　エンジニアへの道を探し始める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ja-JP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ja-JP" altLang="en-US" sz="24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52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5E4B4-0AD6-80E9-3EA2-63A5B2A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b="1" dirty="0"/>
              <a:t>自己紹介　</a:t>
            </a:r>
            <a:r>
              <a:rPr lang="ja-JP" altLang="en-US" sz="3600" b="1" dirty="0"/>
              <a:t>「アカデミーに入った経緯」</a:t>
            </a:r>
            <a:endParaRPr kumimoji="1" lang="ja-JP" altLang="en-US" sz="3600" b="1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CE7F502-0BDB-E18D-2EFF-01012C4295D1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幼い頃から</a:t>
            </a:r>
            <a:r>
              <a:rPr lang="ja-JP" altLang="en-US" sz="2800" dirty="0"/>
              <a:t>ゲームが大好きだった。</a:t>
            </a:r>
            <a:r>
              <a:rPr lang="en-US" altLang="ja-JP" sz="2800" dirty="0"/>
              <a:t>	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2800" dirty="0"/>
              <a:t>・初めて大学で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プログラミングを学ぶ</a:t>
            </a:r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</a:rPr>
              <a:t>(Python)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プログラミングにやりがいを感じ、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ゲームとプログラミングが好きであることから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accent1">
                    <a:lumMod val="75000"/>
                  </a:schemeClr>
                </a:solidFill>
              </a:rPr>
              <a:t>　エンジニアへの道を探し始める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。</a:t>
            </a:r>
            <a:endParaRPr kumimoji="1" lang="en-US" altLang="ja-JP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ja-JP" altLang="en-US" sz="24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29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8F61582-BDA7-D546-72EE-EAFBF87FECC2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ja-JP" altLang="en-US" sz="2800" dirty="0"/>
              <a:t>作品名</a:t>
            </a:r>
            <a:r>
              <a:rPr kumimoji="1" lang="en-US" altLang="ja-JP" sz="2800" dirty="0"/>
              <a:t>:</a:t>
            </a:r>
            <a:r>
              <a:rPr kumimoji="1" lang="en-US" altLang="ja-JP" sz="2800" dirty="0">
                <a:solidFill>
                  <a:schemeClr val="accent1">
                    <a:lumMod val="75000"/>
                  </a:schemeClr>
                </a:solidFill>
              </a:rPr>
              <a:t>Defence Tower</a:t>
            </a:r>
          </a:p>
          <a:p>
            <a:pPr>
              <a:lnSpc>
                <a:spcPct val="120000"/>
              </a:lnSpc>
            </a:pPr>
            <a:r>
              <a:rPr lang="ja-JP" altLang="en-US" sz="2800" dirty="0"/>
              <a:t>ジャンル</a:t>
            </a:r>
            <a:r>
              <a:rPr lang="en-US" altLang="ja-JP" sz="2800" dirty="0"/>
              <a:t>: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タワーディフェンス</a:t>
            </a:r>
            <a:endParaRPr lang="en-US" altLang="ja-JP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　大量の敵</a:t>
            </a:r>
            <a:r>
              <a:rPr lang="ja-JP" altLang="en-US" sz="2400" dirty="0"/>
              <a:t>から、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目標物を守る</a:t>
            </a:r>
            <a:r>
              <a:rPr lang="ja-JP" altLang="en-US" sz="2400" dirty="0"/>
              <a:t>為、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</a:rPr>
              <a:t>　能力の異なるキャラ</a:t>
            </a:r>
            <a:r>
              <a:rPr lang="ja-JP" altLang="en-US" sz="2400" dirty="0"/>
              <a:t>を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 dirty="0"/>
              <a:t>　召喚して戦う戦略ゲーム</a:t>
            </a:r>
            <a:endParaRPr kumimoji="1" lang="en-US" altLang="ja-JP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ja-JP" altLang="en-US" sz="2400" dirty="0"/>
          </a:p>
          <a:p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9266FA-15A8-65B9-225B-D81D8626A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3" t="4995" r="4915" b="8362"/>
          <a:stretch/>
        </p:blipFill>
        <p:spPr>
          <a:xfrm>
            <a:off x="6003010" y="2073422"/>
            <a:ext cx="5038335" cy="2711155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91D05519-1319-37D5-771A-0F7EDC38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4400" b="1" dirty="0"/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280524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D288ED1-BB58-00A9-6685-0C7B8210C37B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このジャンルの面白さ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失敗</a:t>
            </a:r>
            <a:r>
              <a:rPr lang="ja-JP" altLang="en-US" sz="2800" dirty="0"/>
              <a:t>と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成功</a:t>
            </a:r>
            <a:r>
              <a:rPr lang="ja-JP" altLang="en-US" sz="2800" dirty="0"/>
              <a:t>を繰り返し、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学習を重ねて</a:t>
            </a:r>
            <a:r>
              <a:rPr lang="ja-JP" altLang="en-US" sz="2800" dirty="0"/>
              <a:t>、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壁</a:t>
            </a:r>
            <a:r>
              <a:rPr lang="ja-JP" altLang="en-US" sz="2800" dirty="0"/>
              <a:t>を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乗り越えた</a:t>
            </a:r>
            <a:r>
              <a:rPr lang="ja-JP" altLang="en-US" sz="2800" dirty="0"/>
              <a:t>時の快感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そうした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快感を生み出せるよう</a:t>
            </a:r>
            <a:r>
              <a:rPr lang="ja-JP" altLang="en-US" sz="2800" dirty="0"/>
              <a:t>に</a:t>
            </a:r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</a:rPr>
              <a:t>意識</a:t>
            </a:r>
            <a:r>
              <a:rPr lang="ja-JP" altLang="en-US" sz="2800" dirty="0"/>
              <a:t>して制作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・能力の異なるキャラ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・敵のシナリオ管理システムの構築</a:t>
            </a:r>
            <a:endParaRPr lang="ja-JP" altLang="en-US" sz="2400" dirty="0"/>
          </a:p>
          <a:p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DA7FB3-09E1-7686-8071-AA0EDB15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302276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C494FED-FF09-8E56-51B0-04A65B89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E3EE587-D50B-7355-A93C-00FB14CA350B}"/>
              </a:ext>
            </a:extLst>
          </p:cNvPr>
          <p:cNvSpPr/>
          <p:nvPr/>
        </p:nvSpPr>
        <p:spPr>
          <a:xfrm>
            <a:off x="1097280" y="1926794"/>
            <a:ext cx="3497967" cy="13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A6F55EA-64B6-64D8-120C-DB2ADF700435}"/>
              </a:ext>
            </a:extLst>
          </p:cNvPr>
          <p:cNvSpPr/>
          <p:nvPr/>
        </p:nvSpPr>
        <p:spPr>
          <a:xfrm>
            <a:off x="1530078" y="2270312"/>
            <a:ext cx="2632370" cy="774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700" dirty="0">
                <a:solidFill>
                  <a:schemeClr val="accent1">
                    <a:lumMod val="75000"/>
                  </a:schemeClr>
                </a:solidFill>
              </a:rPr>
              <a:t>管理するクラス</a:t>
            </a:r>
            <a:endParaRPr kumimoji="1" lang="en-US" altLang="ja-JP" sz="17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700" dirty="0"/>
              <a:t>(</a:t>
            </a:r>
            <a:r>
              <a:rPr kumimoji="1" lang="ja-JP" altLang="en-US" sz="1700" dirty="0"/>
              <a:t>スポナーマネージャー等</a:t>
            </a:r>
            <a:r>
              <a:rPr kumimoji="1" lang="en-US" altLang="ja-JP" sz="1700" dirty="0"/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730F0B-BA0D-9115-4CF5-3E63200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制作に用いた技術　</a:t>
            </a:r>
            <a:r>
              <a:rPr kumimoji="1" lang="ja-JP" altLang="en-US" sz="3600" b="1" dirty="0"/>
              <a:t>「役割の明確化」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CE9CFF5-789C-1FDA-0001-40EDF89B05C1}"/>
              </a:ext>
            </a:extLst>
          </p:cNvPr>
          <p:cNvGrpSpPr/>
          <p:nvPr/>
        </p:nvGrpSpPr>
        <p:grpSpPr>
          <a:xfrm>
            <a:off x="1097280" y="3174060"/>
            <a:ext cx="3497967" cy="2952316"/>
            <a:chOff x="3978882" y="2915219"/>
            <a:chExt cx="4010494" cy="339885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396FCC5-EA71-5557-8065-0AFB36C93C94}"/>
                </a:ext>
              </a:extLst>
            </p:cNvPr>
            <p:cNvGrpSpPr/>
            <p:nvPr/>
          </p:nvGrpSpPr>
          <p:grpSpPr>
            <a:xfrm>
              <a:off x="3978882" y="4731254"/>
              <a:ext cx="4010494" cy="1582819"/>
              <a:chOff x="6582027" y="1894479"/>
              <a:chExt cx="2286000" cy="661901"/>
            </a:xfrm>
          </p:grpSpPr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D0EA4CF5-9591-A8C5-8C0F-46B201079E76}"/>
                  </a:ext>
                </a:extLst>
              </p:cNvPr>
              <p:cNvSpPr/>
              <p:nvPr/>
            </p:nvSpPr>
            <p:spPr>
              <a:xfrm>
                <a:off x="6582027" y="1894479"/>
                <a:ext cx="2286000" cy="6619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89AE648-4B45-0342-86F6-EE3EE2ECE3FD}"/>
                  </a:ext>
                </a:extLst>
              </p:cNvPr>
              <p:cNvSpPr/>
              <p:nvPr/>
            </p:nvSpPr>
            <p:spPr>
              <a:xfrm>
                <a:off x="6864870" y="2059858"/>
                <a:ext cx="1720313" cy="372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700" dirty="0">
                    <a:solidFill>
                      <a:schemeClr val="accent1">
                        <a:lumMod val="75000"/>
                      </a:schemeClr>
                    </a:solidFill>
                  </a:rPr>
                  <a:t>管理されるクラス</a:t>
                </a:r>
                <a:endParaRPr kumimoji="1" lang="en-US" altLang="ja-JP" sz="1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kumimoji="1" lang="en-US" altLang="ja-JP" sz="1700" dirty="0"/>
                  <a:t>(</a:t>
                </a:r>
                <a:r>
                  <a:rPr kumimoji="1" lang="ja-JP" altLang="en-US" sz="1700" dirty="0"/>
                  <a:t>スポナー等</a:t>
                </a:r>
                <a:r>
                  <a:rPr kumimoji="1" lang="en-US" altLang="ja-JP" sz="1700" dirty="0"/>
                  <a:t>)</a:t>
                </a:r>
              </a:p>
            </p:txBody>
          </p:sp>
        </p:grp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AA32236A-A14D-178B-7FE7-838C2250E60A}"/>
                </a:ext>
              </a:extLst>
            </p:cNvPr>
            <p:cNvSpPr/>
            <p:nvPr/>
          </p:nvSpPr>
          <p:spPr>
            <a:xfrm>
              <a:off x="4475094" y="2915219"/>
              <a:ext cx="507611" cy="20829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指示</a:t>
              </a:r>
            </a:p>
          </p:txBody>
        </p:sp>
        <p:sp>
          <p:nvSpPr>
            <p:cNvPr id="13" name="矢印: 上 12">
              <a:extLst>
                <a:ext uri="{FF2B5EF4-FFF2-40B4-BE49-F238E27FC236}">
                  <a16:creationId xmlns:a16="http://schemas.microsoft.com/office/drawing/2014/main" id="{32A8145B-6B0C-A8DD-4EEC-10FBABB486BB}"/>
                </a:ext>
              </a:extLst>
            </p:cNvPr>
            <p:cNvSpPr/>
            <p:nvPr/>
          </p:nvSpPr>
          <p:spPr>
            <a:xfrm>
              <a:off x="6955491" y="2948152"/>
              <a:ext cx="507611" cy="201711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判断を仰ぐ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12A10-58A8-1420-4AAB-4ED8C1007882}"/>
              </a:ext>
            </a:extLst>
          </p:cNvPr>
          <p:cNvSpPr txBox="1"/>
          <p:nvPr/>
        </p:nvSpPr>
        <p:spPr>
          <a:xfrm>
            <a:off x="5334517" y="2270312"/>
            <a:ext cx="587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一つのクラスに様々な役割を担わせると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accent1">
                    <a:lumMod val="75000"/>
                  </a:schemeClr>
                </a:solidFill>
              </a:rPr>
              <a:t>可読性が下がる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  <a:p>
            <a:r>
              <a:rPr kumimoji="1" lang="ja-JP" altLang="en-US" sz="2400" dirty="0"/>
              <a:t>自分も把握出来ず、</a:t>
            </a:r>
            <a:r>
              <a:rPr kumimoji="1" lang="ja-JP" altLang="en-US" sz="2400" dirty="0">
                <a:solidFill>
                  <a:schemeClr val="accent1">
                    <a:lumMod val="75000"/>
                  </a:schemeClr>
                </a:solidFill>
              </a:rPr>
              <a:t>バグを生む</a:t>
            </a:r>
            <a:r>
              <a:rPr kumimoji="1" lang="ja-JP" altLang="en-US" sz="2400" dirty="0"/>
              <a:t>原因になる。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役割を明確に分けたことで、</a:t>
            </a:r>
            <a:endParaRPr kumimoji="1" lang="en-US" altLang="ja-JP" sz="2400" dirty="0"/>
          </a:p>
          <a:p>
            <a:r>
              <a:rPr kumimoji="1" lang="ja-JP" altLang="en-US" sz="2400" dirty="0"/>
              <a:t>そうした問題を解決出来た。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18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30F0B-BA0D-9115-4CF5-3E63200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 dirty="0"/>
              <a:t>制作に用いた技術　</a:t>
            </a:r>
            <a:r>
              <a:rPr lang="ja-JP" altLang="en-US" sz="3600" b="1" dirty="0"/>
              <a:t>「</a:t>
            </a:r>
            <a:r>
              <a:rPr kumimoji="1" lang="ja-JP" altLang="en-US" sz="3600" b="1" dirty="0"/>
              <a:t>敵の出現進行管理」</a:t>
            </a:r>
            <a:endParaRPr kumimoji="1" lang="ja-JP" altLang="en-US" sz="36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FA85D8F-E9DA-19F5-9175-1CFBD8E4DBFB}"/>
              </a:ext>
            </a:extLst>
          </p:cNvPr>
          <p:cNvGrpSpPr/>
          <p:nvPr/>
        </p:nvGrpSpPr>
        <p:grpSpPr>
          <a:xfrm>
            <a:off x="1282005" y="3023327"/>
            <a:ext cx="10017513" cy="1733493"/>
            <a:chOff x="960895" y="2735451"/>
            <a:chExt cx="10017513" cy="173349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F739945-6F52-E13A-158C-3B3723CE1D37}"/>
                </a:ext>
              </a:extLst>
            </p:cNvPr>
            <p:cNvGrpSpPr/>
            <p:nvPr/>
          </p:nvGrpSpPr>
          <p:grpSpPr>
            <a:xfrm>
              <a:off x="960895" y="2735451"/>
              <a:ext cx="6170616" cy="1705776"/>
              <a:chOff x="1549831" y="2774197"/>
              <a:chExt cx="6170616" cy="1705776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9259309-AAD5-0283-B0B7-8C66C5B86E8A}"/>
                  </a:ext>
                </a:extLst>
              </p:cNvPr>
              <p:cNvSpPr/>
              <p:nvPr/>
            </p:nvSpPr>
            <p:spPr>
              <a:xfrm>
                <a:off x="1549831" y="2774197"/>
                <a:ext cx="2286000" cy="16040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0ADA7D7D-B492-FF2A-CD1C-4A22CA0B1245}"/>
                  </a:ext>
                </a:extLst>
              </p:cNvPr>
              <p:cNvSpPr/>
              <p:nvPr/>
            </p:nvSpPr>
            <p:spPr>
              <a:xfrm>
                <a:off x="5434447" y="2792602"/>
                <a:ext cx="2286000" cy="16011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B6556AD-F8C8-A825-B303-554C1743CF78}"/>
                  </a:ext>
                </a:extLst>
              </p:cNvPr>
              <p:cNvSpPr/>
              <p:nvPr/>
            </p:nvSpPr>
            <p:spPr>
              <a:xfrm>
                <a:off x="1832674" y="2971799"/>
                <a:ext cx="1720313" cy="555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制限時間管理クラス</a:t>
                </a:r>
                <a:endParaRPr kumimoji="1" lang="en-US" altLang="ja-JP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5673165-AAFE-0FF2-BFA6-453530BEC244}"/>
                  </a:ext>
                </a:extLst>
              </p:cNvPr>
              <p:cNvSpPr/>
              <p:nvPr/>
            </p:nvSpPr>
            <p:spPr>
              <a:xfrm>
                <a:off x="5724217" y="2999821"/>
                <a:ext cx="1720313" cy="5277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700" dirty="0"/>
                  <a:t>敵スポナー</a:t>
                </a:r>
                <a:endParaRPr kumimoji="1" lang="en-US" altLang="ja-JP" sz="1700" dirty="0"/>
              </a:p>
              <a:p>
                <a:pPr algn="ctr"/>
                <a:r>
                  <a:rPr kumimoji="1" lang="ja-JP" altLang="en-US" sz="1700" dirty="0"/>
                  <a:t>マネージャー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8A8A5E29-597E-27F8-AC48-2F159CB352A5}"/>
                  </a:ext>
                </a:extLst>
              </p:cNvPr>
              <p:cNvSpPr/>
              <p:nvPr/>
            </p:nvSpPr>
            <p:spPr>
              <a:xfrm>
                <a:off x="1832674" y="3709908"/>
                <a:ext cx="1720313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Tick</a:t>
                </a: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AFF12A8-2393-7BB1-3907-EAFF85B9E180}"/>
                  </a:ext>
                </a:extLst>
              </p:cNvPr>
              <p:cNvSpPr/>
              <p:nvPr/>
            </p:nvSpPr>
            <p:spPr>
              <a:xfrm>
                <a:off x="5728737" y="3708871"/>
                <a:ext cx="1720313" cy="5277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スポーン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実行指示関数</a:t>
                </a:r>
                <a:endParaRPr kumimoji="1" lang="en-US" altLang="ja-JP" sz="160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E8C81F3-2BB3-E00E-290D-ADA15B428C4E}"/>
                  </a:ext>
                </a:extLst>
              </p:cNvPr>
              <p:cNvSpPr txBox="1"/>
              <p:nvPr/>
            </p:nvSpPr>
            <p:spPr>
              <a:xfrm>
                <a:off x="3873550" y="3956753"/>
                <a:ext cx="1850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制限時間と</a:t>
                </a:r>
                <a:endParaRPr kumimoji="1" lang="en-US" altLang="ja-JP" sz="1400" dirty="0"/>
              </a:p>
              <a:p>
                <a:r>
                  <a:rPr kumimoji="1" lang="en-US" altLang="ja-JP" sz="1400" dirty="0" err="1"/>
                  <a:t>DeltaTime</a:t>
                </a:r>
                <a:r>
                  <a:rPr kumimoji="1" lang="ja-JP" altLang="en-US" sz="1400" dirty="0"/>
                  <a:t>を渡す</a:t>
                </a:r>
              </a:p>
            </p:txBody>
          </p:sp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EB4F9DE2-5EA5-634B-17DC-53A26F31F549}"/>
                  </a:ext>
                </a:extLst>
              </p:cNvPr>
              <p:cNvSpPr/>
              <p:nvPr/>
            </p:nvSpPr>
            <p:spPr>
              <a:xfrm>
                <a:off x="3425126" y="3787849"/>
                <a:ext cx="2409986" cy="29924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55F2746-C0E4-0265-2452-B5D72F210258}"/>
                </a:ext>
              </a:extLst>
            </p:cNvPr>
            <p:cNvGrpSpPr/>
            <p:nvPr/>
          </p:nvGrpSpPr>
          <p:grpSpPr>
            <a:xfrm>
              <a:off x="8692408" y="2753856"/>
              <a:ext cx="2286000" cy="1585669"/>
              <a:chOff x="7868327" y="2735451"/>
              <a:chExt cx="2286000" cy="1585669"/>
            </a:xfrm>
          </p:grpSpPr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41C8A561-0429-441E-797D-F643118DA640}"/>
                  </a:ext>
                </a:extLst>
              </p:cNvPr>
              <p:cNvSpPr/>
              <p:nvPr/>
            </p:nvSpPr>
            <p:spPr>
              <a:xfrm>
                <a:off x="7868327" y="2735451"/>
                <a:ext cx="2286000" cy="15856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2B2D041-FF58-50EF-0579-5973DDDBCB73}"/>
                  </a:ext>
                </a:extLst>
              </p:cNvPr>
              <p:cNvSpPr/>
              <p:nvPr/>
            </p:nvSpPr>
            <p:spPr>
              <a:xfrm>
                <a:off x="8158097" y="2942670"/>
                <a:ext cx="1720313" cy="5277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700" dirty="0"/>
                  <a:t>敵スポナー</a:t>
                </a:r>
                <a:endParaRPr kumimoji="1" lang="en-US" altLang="ja-JP" sz="1700" dirty="0"/>
              </a:p>
            </p:txBody>
          </p:sp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81CF9761-17B8-3D5A-1D85-74F69188ED98}"/>
                  </a:ext>
                </a:extLst>
              </p:cNvPr>
              <p:cNvSpPr/>
              <p:nvPr/>
            </p:nvSpPr>
            <p:spPr>
              <a:xfrm>
                <a:off x="8162617" y="3651720"/>
                <a:ext cx="1720313" cy="52779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スポーン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実行関数</a:t>
                </a:r>
                <a:endParaRPr kumimoji="1" lang="en-US" altLang="ja-JP" sz="1600" dirty="0"/>
              </a:p>
            </p:txBody>
          </p:sp>
        </p:grp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C4466E8A-7F29-9503-513E-D98D78D4E60B}"/>
                </a:ext>
              </a:extLst>
            </p:cNvPr>
            <p:cNvSpPr/>
            <p:nvPr/>
          </p:nvSpPr>
          <p:spPr>
            <a:xfrm>
              <a:off x="6696178" y="3749103"/>
              <a:ext cx="2409986" cy="29924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E9C8232-27E5-CD19-70BE-2B2BCAE8B157}"/>
                </a:ext>
              </a:extLst>
            </p:cNvPr>
            <p:cNvSpPr txBox="1"/>
            <p:nvPr/>
          </p:nvSpPr>
          <p:spPr>
            <a:xfrm>
              <a:off x="7154404" y="3945724"/>
              <a:ext cx="1850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敵の種類と</a:t>
              </a:r>
              <a:endParaRPr kumimoji="1" lang="en-US" altLang="ja-JP" sz="1400" dirty="0"/>
            </a:p>
            <a:p>
              <a:r>
                <a:rPr kumimoji="1" lang="ja-JP" altLang="en-US" sz="1400" dirty="0"/>
                <a:t>座標データを渡す</a:t>
              </a: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E56669D4-4C81-9493-BDB7-443C3ED8653C}"/>
                </a:ext>
              </a:extLst>
            </p:cNvPr>
            <p:cNvSpPr/>
            <p:nvPr/>
          </p:nvSpPr>
          <p:spPr>
            <a:xfrm>
              <a:off x="7041014" y="3261231"/>
              <a:ext cx="1720313" cy="527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出現時間になれば</a:t>
              </a:r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0F4F00E2-78EC-3EFC-6392-80155231FC5F}"/>
              </a:ext>
            </a:extLst>
          </p:cNvPr>
          <p:cNvSpPr txBox="1">
            <a:spLocks/>
          </p:cNvSpPr>
          <p:nvPr/>
        </p:nvSpPr>
        <p:spPr>
          <a:xfrm>
            <a:off x="1425844" y="1976034"/>
            <a:ext cx="9729836" cy="3828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800" dirty="0"/>
              <a:t>制限時間から、一定の時間経過毎に敵をスポーンさせる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81689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4892</TotalTime>
  <Words>734</Words>
  <Application>Microsoft Office PowerPoint</Application>
  <PresentationFormat>ワイド画面</PresentationFormat>
  <Paragraphs>109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inherit</vt:lpstr>
      <vt:lpstr>游ゴシック</vt:lpstr>
      <vt:lpstr>Calibri</vt:lpstr>
      <vt:lpstr>Calibri Light</vt:lpstr>
      <vt:lpstr>Consolas</vt:lpstr>
      <vt:lpstr>Wingdings 2</vt:lpstr>
      <vt:lpstr>HDOfficeLightV0</vt:lpstr>
      <vt:lpstr>レトロスペクト</vt:lpstr>
      <vt:lpstr>ゲームエンジニアアカデミーにおける 活動内容と実績について</vt:lpstr>
      <vt:lpstr>目次</vt:lpstr>
      <vt:lpstr>自己紹介　「経歴」</vt:lpstr>
      <vt:lpstr>自己紹介　「アカデミーに入った経緯」</vt:lpstr>
      <vt:lpstr>自己紹介　「アカデミーに入った経緯」</vt:lpstr>
      <vt:lpstr>ゲーム概要</vt:lpstr>
      <vt:lpstr>ゲーム概要</vt:lpstr>
      <vt:lpstr>制作に用いた技術　「役割の明確化」</vt:lpstr>
      <vt:lpstr>制作に用いた技術　「敵の出現進行管理」</vt:lpstr>
      <vt:lpstr>制作に用いた技術　「敵の出現進行管理」</vt:lpstr>
      <vt:lpstr>制作に用いた技術　「敵の出現進行管理」</vt:lpstr>
      <vt:lpstr>アカデミーで学んだ事　「分かりやすいコード」</vt:lpstr>
      <vt:lpstr>アカデミーで学んだ事　「チーム制作」</vt:lpstr>
      <vt:lpstr>将来の展望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正人</dc:creator>
  <cp:lastModifiedBy>正人</cp:lastModifiedBy>
  <cp:revision>174</cp:revision>
  <dcterms:created xsi:type="dcterms:W3CDTF">2023-02-03T21:22:07Z</dcterms:created>
  <dcterms:modified xsi:type="dcterms:W3CDTF">2023-03-04T17:17:55Z</dcterms:modified>
</cp:coreProperties>
</file>