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2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0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18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5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0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5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4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7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8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6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7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17547-515F-47B4-B3E7-7212269C5C02}" type="datetimeFigureOut">
              <a:rPr lang="ru-RU" smtClean="0"/>
              <a:t>19.03.2018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7A3E-D50D-4299-A7FA-188F76E5A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20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5fan.ru/wievjob.php?id=17571" TargetMode="External"/><Relationship Id="rId2" Type="http://schemas.openxmlformats.org/officeDocument/2006/relationships/hyperlink" Target="https://ru.wikipedia.org/wiki/%D0%AD%D0%BB%D0%B5%D0%BA%D1%82%D1%80%D0%BE%D0%BD%D0%BD%D0%B0%D1%8F_%D0%BF%D0%BE%D0%B4%D0%BF%D0%B8%D1%81%D1%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golist.manual.ru/defence/attack/rsa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Алгорим</a:t>
            </a:r>
            <a:r>
              <a:rPr lang="ru-RU" dirty="0" smtClean="0"/>
              <a:t> </a:t>
            </a:r>
            <a:r>
              <a:rPr lang="en-US" dirty="0" smtClean="0"/>
              <a:t>RSA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179292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ru-RU" dirty="0"/>
              <a:t>и</a:t>
            </a:r>
            <a:r>
              <a:rPr lang="en-US" dirty="0" smtClean="0"/>
              <a:t>:</a:t>
            </a:r>
            <a:endParaRPr lang="en-US" dirty="0" smtClean="0"/>
          </a:p>
          <a:p>
            <a:pPr algn="r"/>
            <a:r>
              <a:rPr lang="ru-RU" dirty="0" smtClean="0"/>
              <a:t>Студент гр.443 Грачев А.Д.</a:t>
            </a:r>
          </a:p>
          <a:p>
            <a:pPr algn="r"/>
            <a:r>
              <a:rPr lang="ru-RU" dirty="0" smtClean="0"/>
              <a:t>Студент гр.443 </a:t>
            </a:r>
            <a:r>
              <a:rPr lang="ru-RU" dirty="0" err="1" smtClean="0"/>
              <a:t>Шарифуллин</a:t>
            </a:r>
            <a:r>
              <a:rPr lang="ru-RU" dirty="0" smtClean="0"/>
              <a:t> А.М.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altLang="ru-RU" b="1" dirty="0" bmk="">
                <a:latin typeface="Arial" panose="020B0604020202020204" pitchFamily="34" charset="0"/>
              </a:rPr>
              <a:t>Атака на подпись RSA в схеме с нотариусом.</a:t>
            </a:r>
            <a:r>
              <a:rPr lang="ru-RU" altLang="ru-RU" dirty="0">
                <a:latin typeface="Arial" panose="020B0604020202020204" pitchFamily="34" charset="0"/>
              </a:rPr>
              <a:t/>
            </a:r>
            <a:br>
              <a:rPr lang="ru-RU" altLang="ru-RU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8437" y="1429597"/>
            <a:ext cx="116951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Начальные условия.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Имеется электронный нотариус, подписывающий проходящие через него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документы.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 - некоторый открытый текст, который нотариус не желает подписывать. Противнику известны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открытый ключ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e,n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нотариуса.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Подписать этот текст 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Противник вырабатывает некое случайное число x, которое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взаимнопросто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с N и вычисляет y=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Затем получает значение M=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и передает его на подпись нотариусу. Тот подписывает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(ведь это уже не текст N!)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Т.е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получаем, что S=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xN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а значит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ru-RU" altLang="ru-RU" sz="20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Sx</a:t>
            </a:r>
            <a:r>
              <a:rPr kumimoji="0" lang="ru-RU" altLang="ru-RU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Т.е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надо просто поделить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полученное S на 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Защита.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 подписи добавлять некоторое случайное число в сообщение (например, время).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Таким образом получится искажение числа M при подписи,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т.е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</a:t>
            </a:r>
            <a:r>
              <a:rPr kumimoji="0" lang="ru-RU" altLang="ru-RU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(после добавления)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...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396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1889"/>
            <a:ext cx="10515600" cy="1325563"/>
          </a:xfrm>
        </p:spPr>
        <p:txBody>
          <a:bodyPr/>
          <a:lstStyle/>
          <a:p>
            <a:r>
              <a:rPr lang="en-US" dirty="0" smtClean="0"/>
              <a:t>4.</a:t>
            </a:r>
            <a:r>
              <a:rPr lang="ru-RU" dirty="0" smtClean="0"/>
              <a:t>Недостатки алгоритма </a:t>
            </a:r>
            <a:r>
              <a:rPr lang="en-US" dirty="0" smtClean="0"/>
              <a:t>RSA.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5455" y="1838292"/>
            <a:ext cx="3435927" cy="435129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36" y="1838292"/>
            <a:ext cx="5181600" cy="40163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5455" y="1419515"/>
            <a:ext cx="410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На рисунках 4 и 5 взяты маленькие </a:t>
            </a:r>
            <a:r>
              <a:rPr lang="en-US" dirty="0" smtClean="0"/>
              <a:t>p, q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59527" y="6239027"/>
            <a:ext cx="292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4. Входные данные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74527" y="6189582"/>
            <a:ext cx="30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5. Выходные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96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этого следует, что при маленьких </a:t>
            </a:r>
            <a:r>
              <a:rPr lang="en-US" dirty="0"/>
              <a:t>p, q </a:t>
            </a:r>
            <a:r>
              <a:rPr lang="ru-RU" dirty="0"/>
              <a:t>меньших массиву M(i), алгоритм не может зашифровать те знаки и </a:t>
            </a:r>
            <a:r>
              <a:rPr lang="ru-RU" dirty="0" smtClean="0"/>
              <a:t>символы</a:t>
            </a:r>
            <a:r>
              <a:rPr lang="ru-RU" dirty="0"/>
              <a:t>, т.к. их значение меньше номеров элемента и программа просто не знает как их зашифровать. Из этого </a:t>
            </a:r>
            <a:r>
              <a:rPr lang="ru-RU" dirty="0" smtClean="0"/>
              <a:t>следует</a:t>
            </a:r>
            <a:r>
              <a:rPr lang="ru-RU" dirty="0"/>
              <a:t>, что часть информации на выходе – потеряна, а может быть и полностью потеряна.</a:t>
            </a:r>
            <a:br>
              <a:rPr lang="ru-RU" dirty="0"/>
            </a:br>
            <a:r>
              <a:rPr lang="ru-RU" dirty="0"/>
              <a:t>Поэтому, для более точного шифрование и </a:t>
            </a:r>
            <a:r>
              <a:rPr lang="ru-RU" dirty="0" err="1"/>
              <a:t>расшифрования</a:t>
            </a:r>
            <a:r>
              <a:rPr lang="ru-RU" dirty="0"/>
              <a:t> следует брать </a:t>
            </a:r>
            <a:r>
              <a:rPr lang="en-US" dirty="0"/>
              <a:t>p, q </a:t>
            </a:r>
            <a:r>
              <a:rPr lang="ru-RU" dirty="0"/>
              <a:t>большие, чтобы избежать такой </a:t>
            </a:r>
            <a:r>
              <a:rPr lang="ru-RU" dirty="0" smtClean="0"/>
              <a:t>проблемы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42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</a:t>
            </a:r>
            <a:r>
              <a:rPr lang="ru-RU" dirty="0" err="1" smtClean="0"/>
              <a:t>резурсы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ru.wikipedia.org/wiki</a:t>
            </a:r>
            <a:r>
              <a:rPr lang="en-US" dirty="0" smtClean="0"/>
              <a:t>/</a:t>
            </a:r>
            <a:r>
              <a:rPr lang="ru-RU" dirty="0" err="1" smtClean="0"/>
              <a:t>Электронная_подпись</a:t>
            </a:r>
            <a:r>
              <a:rPr lang="ru-RU" dirty="0" smtClean="0"/>
              <a:t>.</a:t>
            </a:r>
            <a:r>
              <a:rPr lang="en-US" dirty="0" smtClean="0"/>
              <a:t>  </a:t>
            </a:r>
          </a:p>
          <a:p>
            <a:r>
              <a:rPr lang="en-US" dirty="0" smtClean="0"/>
              <a:t>2.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5fan.ru/wievjob.php?id=17571</a:t>
            </a:r>
            <a:endParaRPr lang="ru-RU" dirty="0" smtClean="0"/>
          </a:p>
          <a:p>
            <a:r>
              <a:rPr lang="ru-RU" dirty="0" smtClean="0"/>
              <a:t>3.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algolist.manual.ru/defence/attack/rsa.php</a:t>
            </a:r>
            <a:endParaRPr lang="ru-RU" dirty="0" smtClean="0"/>
          </a:p>
          <a:p>
            <a:r>
              <a:rPr lang="ru-RU" dirty="0" smtClean="0"/>
              <a:t>4.</a:t>
            </a:r>
            <a:r>
              <a:rPr lang="en-US" dirty="0"/>
              <a:t> https://ru.wikipedia.org/wiki/RSA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18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данной презентации будет рассмотрены следующие вопросы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365745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Работа программы реализующую алгоритм</a:t>
            </a:r>
            <a:r>
              <a:rPr lang="en-US" dirty="0"/>
              <a:t>;</a:t>
            </a:r>
            <a:endParaRPr lang="ru-R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Практические применение алгоритма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Сведение об атаках на алгоритм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/>
              <a:t>Рассмотрим несколько вариантов решения задач с помощью алгоритма и покажем его недостатки</a:t>
            </a:r>
            <a:r>
              <a:rPr lang="en-US" dirty="0" smtClean="0"/>
              <a:t>;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Работа программы реализующую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smtClean="0"/>
              <a:t>RSA</a:t>
            </a:r>
            <a:r>
              <a:rPr lang="ru-RU" sz="2400" dirty="0" smtClean="0"/>
              <a:t> (аббревиатура от фамилий создателей: </a:t>
            </a:r>
            <a:r>
              <a:rPr lang="ru-RU" sz="2400" dirty="0" err="1" smtClean="0"/>
              <a:t>Rivest</a:t>
            </a:r>
            <a:r>
              <a:rPr lang="ru-RU" sz="2400" dirty="0" smtClean="0"/>
              <a:t>, </a:t>
            </a:r>
            <a:r>
              <a:rPr lang="ru-RU" sz="2400" dirty="0" err="1" smtClean="0"/>
              <a:t>Shamir</a:t>
            </a:r>
            <a:r>
              <a:rPr lang="ru-RU" sz="2400" dirty="0" smtClean="0"/>
              <a:t> и </a:t>
            </a:r>
            <a:r>
              <a:rPr lang="ru-RU" sz="2400" dirty="0" err="1" smtClean="0"/>
              <a:t>Adleman</a:t>
            </a:r>
            <a:r>
              <a:rPr lang="ru-RU" sz="2400" dirty="0" smtClean="0"/>
              <a:t>) – один из самых популярных алгоритмов шифрования. Сначала приведем несколько определений:</a:t>
            </a:r>
          </a:p>
          <a:p>
            <a:r>
              <a:rPr lang="ru-RU" sz="2400" i="1" dirty="0" err="1" smtClean="0"/>
              <a:t>mod</a:t>
            </a:r>
            <a:r>
              <a:rPr lang="ru-RU" sz="2400" dirty="0" smtClean="0"/>
              <a:t> – операция взятия остатка от деления.</a:t>
            </a:r>
          </a:p>
          <a:p>
            <a:r>
              <a:rPr lang="ru-RU" sz="2400" i="1" dirty="0" smtClean="0"/>
              <a:t>Взаимно простыми</a:t>
            </a:r>
            <a:r>
              <a:rPr lang="ru-RU" sz="2400" dirty="0" smtClean="0"/>
              <a:t> называются такие числа, которые не имеют между собой ни одного общего делителя, кроме единицы.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2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 </a:t>
            </a:r>
            <a:r>
              <a:rPr lang="ru-RU" dirty="0" err="1" smtClean="0"/>
              <a:t>алгоримта</a:t>
            </a:r>
            <a:r>
              <a:rPr lang="ru-RU" dirty="0" smtClean="0"/>
              <a:t> </a:t>
            </a:r>
            <a:r>
              <a:rPr lang="en-US" dirty="0" smtClean="0"/>
              <a:t>RSA: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выбрать два больших простых числа p и q;</a:t>
            </a:r>
          </a:p>
          <a:p>
            <a:r>
              <a:rPr lang="ru-RU" dirty="0" smtClean="0"/>
              <a:t>вычислить: n = p ⋅ q, m = (p – 1) ⋅ (q – 1);</a:t>
            </a:r>
          </a:p>
          <a:p>
            <a:r>
              <a:rPr lang="ru-RU" dirty="0" smtClean="0"/>
              <a:t>выбрать случайное число d, взаимно простое с m;</a:t>
            </a:r>
          </a:p>
          <a:p>
            <a:r>
              <a:rPr lang="ru-RU" dirty="0" smtClean="0"/>
              <a:t>определить такое число e, для которого является истинным выражение: (e ⋅ d) </a:t>
            </a:r>
            <a:r>
              <a:rPr lang="ru-RU" dirty="0" err="1" smtClean="0"/>
              <a:t>mod</a:t>
            </a:r>
            <a:r>
              <a:rPr lang="ru-RU" dirty="0" smtClean="0"/>
              <a:t> (m) = 1;</a:t>
            </a:r>
          </a:p>
          <a:p>
            <a:r>
              <a:rPr lang="ru-RU" dirty="0" smtClean="0"/>
              <a:t>числа e и n – это открытый ключ, а числа d и n – это закрытый ключ;</a:t>
            </a:r>
          </a:p>
          <a:p>
            <a:r>
              <a:rPr lang="ru-RU" dirty="0" smtClean="0"/>
              <a:t>На практике это означает следующее: открытым ключом зашифровывают сообщение, а закрытым – расшифровывают. Пара чисел закрытого ключа держится в секрете.</a:t>
            </a:r>
          </a:p>
          <a:p>
            <a:r>
              <a:rPr lang="ru-RU" dirty="0" smtClean="0"/>
              <a:t>разбить шифруемый текст на блоки, каждый из которых может быть представлен в виде числа M(i);</a:t>
            </a:r>
          </a:p>
          <a:p>
            <a:r>
              <a:rPr lang="ru-RU" dirty="0" smtClean="0"/>
              <a:t>Обычно блок берут равным одному символу и представляют этот символ в виду числа – его номера в алфавите или кода в таблице символов (например ASCII или </a:t>
            </a:r>
            <a:r>
              <a:rPr lang="ru-RU" dirty="0" err="1" smtClean="0"/>
              <a:t>Unicode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шифрование алгоритмом RSA производится по формуле: C(i) = (M(i)</a:t>
            </a:r>
            <a:r>
              <a:rPr lang="ru-RU" baseline="30000" dirty="0" smtClean="0"/>
              <a:t>e</a:t>
            </a:r>
            <a:r>
              <a:rPr lang="ru-RU" dirty="0" smtClean="0"/>
              <a:t>) </a:t>
            </a:r>
            <a:r>
              <a:rPr lang="ru-RU" dirty="0" err="1" smtClean="0"/>
              <a:t>mod</a:t>
            </a:r>
            <a:r>
              <a:rPr lang="ru-RU" dirty="0" smtClean="0"/>
              <a:t> n;</a:t>
            </a:r>
          </a:p>
          <a:p>
            <a:r>
              <a:rPr lang="ru-RU" dirty="0" smtClean="0"/>
              <a:t>расшифровка сообщения производится с помощью формулы: M(i) = (C(i)</a:t>
            </a:r>
            <a:r>
              <a:rPr lang="ru-RU" baseline="30000" dirty="0" smtClean="0"/>
              <a:t>d</a:t>
            </a:r>
            <a:r>
              <a:rPr lang="ru-RU" dirty="0" smtClean="0"/>
              <a:t>) </a:t>
            </a:r>
            <a:r>
              <a:rPr lang="ru-RU" dirty="0" err="1" smtClean="0"/>
              <a:t>mod</a:t>
            </a:r>
            <a:r>
              <a:rPr lang="ru-RU" dirty="0" smtClean="0"/>
              <a:t> 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120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Программа для шифрования алгоритмом RSA имеет интерфейс, представленный на рисунке 1.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727" y="1690688"/>
            <a:ext cx="3186545" cy="3924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8468" y="5985163"/>
            <a:ext cx="537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1. Пользовательский интерфейс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02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RSA – </a:t>
            </a:r>
            <a:r>
              <a:rPr lang="ru-RU" b="1" dirty="0" smtClean="0"/>
              <a:t>демонстрация работы программы.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37" y="1905430"/>
            <a:ext cx="3422891" cy="436851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48" y="1905430"/>
            <a:ext cx="3864721" cy="4351338"/>
          </a:xfrm>
        </p:spPr>
      </p:pic>
      <p:sp>
        <p:nvSpPr>
          <p:cNvPr id="8" name="TextBox 7"/>
          <p:cNvSpPr txBox="1"/>
          <p:nvPr/>
        </p:nvSpPr>
        <p:spPr>
          <a:xfrm>
            <a:off x="719619" y="1321356"/>
            <a:ext cx="112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На рисунках 2 и 3 представлены скриншоты с демонстрацией работы программы шифрования алгоритмом RSA.</a:t>
            </a:r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5146" y="6304021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2. Демонстрация работы программы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05948" y="6286844"/>
            <a:ext cx="415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3. Входные и выходные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48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Практическое применение </a:t>
            </a:r>
            <a:r>
              <a:rPr lang="ru-RU" dirty="0" err="1" smtClean="0"/>
              <a:t>алгоримта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Система RSA используется для защиты программного обеспечения и в схемах цифровой подписи.</a:t>
            </a:r>
          </a:p>
          <a:p>
            <a:r>
              <a:rPr lang="ru-RU" dirty="0" smtClean="0"/>
              <a:t>Также она используется в открытой системе шифрования PGP и иных системах шифрования (к примеру, </a:t>
            </a:r>
            <a:r>
              <a:rPr lang="ru-RU" dirty="0" err="1" smtClean="0"/>
              <a:t>DarkCryptTC</a:t>
            </a:r>
            <a:r>
              <a:rPr lang="ru-RU" dirty="0" smtClean="0"/>
              <a:t> и формат </a:t>
            </a:r>
            <a:r>
              <a:rPr lang="ru-RU" dirty="0" err="1" smtClean="0"/>
              <a:t>xdc</a:t>
            </a:r>
            <a:r>
              <a:rPr lang="ru-RU" dirty="0" smtClean="0"/>
              <a:t>) в сочетании с симметричными алгоритмами.</a:t>
            </a:r>
          </a:p>
          <a:p>
            <a:r>
              <a:rPr lang="ru-RU" dirty="0" smtClean="0"/>
              <a:t>Из-за низкой скорости шифрования (около 30 кбит/с при 512 битном ключе на процессоре 2 ГГц), сообщения обычно шифруют с помощью более производительных симметричных алгоритмов со случайным сеансовым ключом (например, AES, IDEA, </a:t>
            </a:r>
            <a:r>
              <a:rPr lang="ru-RU" dirty="0" err="1" smtClean="0"/>
              <a:t>Serpent</a:t>
            </a:r>
            <a:r>
              <a:rPr lang="ru-RU" dirty="0" smtClean="0"/>
              <a:t>, </a:t>
            </a:r>
            <a:r>
              <a:rPr lang="ru-RU" dirty="0" err="1" smtClean="0"/>
              <a:t>Twofish</a:t>
            </a:r>
            <a:r>
              <a:rPr lang="ru-RU" dirty="0" smtClean="0"/>
              <a:t>), а с помощью RSA шифруют лишь этот ключ, таким образом реализуется гибридная криптосистема. Такой механизм имеет потенциальные уязвимости ввиду необходимости использовать </a:t>
            </a:r>
            <a:r>
              <a:rPr lang="ru-RU" dirty="0" err="1" smtClean="0"/>
              <a:t>криптографически</a:t>
            </a:r>
            <a:r>
              <a:rPr lang="ru-RU" dirty="0" smtClean="0"/>
              <a:t> стойкий генератор псевдослучайных чисел для формирования случайного сеансового ключа симметричного шифрования.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07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Сведение об атаках на алгоритм.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881" y="1690688"/>
            <a:ext cx="114002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ru-RU" altLang="ru-RU" sz="1800" b="1" i="0" u="sng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Метод </a:t>
            </a:r>
            <a:r>
              <a:rPr kumimoji="0" lang="ru-RU" altLang="ru-RU" sz="1800" b="1" i="0" u="sng" strike="noStrike" cap="none" normalizeH="0" baseline="0" dirty="0" err="1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безключевого</a:t>
            </a:r>
            <a:r>
              <a:rPr kumimoji="0" lang="ru-RU" altLang="ru-RU" sz="1800" b="1" i="0" u="sng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чтения RSA.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Начальные условия.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Противнику известны открытый ключ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e,n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и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шифротекст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Задача.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Найти исходный текст 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Противник подбирает число j, для которого выполняется следующее соотношение: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ru-RU" altLang="ru-RU" sz="18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Т.е. противник просто проводит j раз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зашифрование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на открытом ключе перехваченного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шифротекста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(это выглядит следующим образом: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ru-RU" altLang="ru-RU" sz="18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ru-RU" altLang="ru-RU" sz="1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ru-RU" altLang="ru-RU" sz="1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..)</a:t>
            </a:r>
            <a:r>
              <a:rPr kumimoji="0" lang="ru-RU" altLang="ru-RU" sz="1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ru-RU" altLang="ru-RU" sz="18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Найдя такое j, противник вычисляет C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ej-1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 (т.е. j-1 раз повторяет операцию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зашифрования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- это значение 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есть открытый текст M !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Это следует из того, что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ru-RU" altLang="ru-RU" sz="18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n)=(C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ej-1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n))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Т.е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некоторое число C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ej-1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 в степени e дает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шифротекст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С. А что же это, как не открытый текст 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Пример (по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Sinmons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Norris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p=983, q=563, e=49, M=123456.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C=M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49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n)=1603, C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497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n)=85978, </a:t>
            </a:r>
            <a:r>
              <a:rPr kumimoji="0" lang="ru-RU" altLang="ru-RU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ru-RU" altLang="ru-RU" sz="1800" b="0" i="0" u="sng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498</a:t>
            </a:r>
            <a:r>
              <a:rPr kumimoji="0" lang="ru-RU" altLang="ru-RU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n)=123456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</a:t>
            </a:r>
            <a:r>
              <a:rPr kumimoji="0" lang="ru-RU" altLang="ru-RU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499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n)=1603.</a:t>
            </a:r>
          </a:p>
        </p:txBody>
      </p:sp>
    </p:spTree>
    <p:extLst>
      <p:ext uri="{BB962C8B-B14F-4D97-AF65-F5344CB8AC3E}">
        <p14:creationId xmlns:p14="http://schemas.microsoft.com/office/powerpoint/2010/main" val="256013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altLang="ru-RU" b="1" dirty="0" smtClean="0" bmk="">
                <a:latin typeface="Arial" panose="020B0604020202020204" pitchFamily="34" charset="0"/>
              </a:rPr>
              <a:t> </a:t>
            </a:r>
            <a:r>
              <a:rPr lang="ru-RU" altLang="ru-RU" b="1" dirty="0" bmk="">
                <a:latin typeface="Arial" panose="020B0604020202020204" pitchFamily="34" charset="0"/>
              </a:rPr>
              <a:t>Атака на подпись RSA по выбранному </a:t>
            </a:r>
            <a:r>
              <a:rPr lang="ru-RU" altLang="ru-RU" b="1" dirty="0" err="1" bmk="">
                <a:latin typeface="Arial" panose="020B0604020202020204" pitchFamily="34" charset="0"/>
              </a:rPr>
              <a:t>шифротексту</a:t>
            </a:r>
            <a:r>
              <a:rPr lang="ru-RU" altLang="ru-RU" b="1" dirty="0" bmk="">
                <a:latin typeface="Arial" panose="020B0604020202020204" pitchFamily="34" charset="0"/>
              </a:rPr>
              <a:t>.</a:t>
            </a:r>
            <a:r>
              <a:rPr lang="ru-RU" altLang="ru-RU" dirty="0">
                <a:latin typeface="Arial" panose="020B0604020202020204" pitchFamily="34" charset="0"/>
              </a:rPr>
              <a:t/>
            </a:r>
            <a:br>
              <a:rPr lang="ru-RU" altLang="ru-RU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8112" y="1690688"/>
            <a:ext cx="1164607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Начальные условия.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Имеется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шифротекст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Противнику известны открытый ключ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e,n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отправителя сообщения.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Задача.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Найти исходный текст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Противник вырабатывает некое r: r&lt;n,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r,n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)=1 и вычисляет x=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n). Затем о вычисляет t=r</a:t>
            </a:r>
            <a:r>
              <a:rPr kumimoji="0" lang="ru-RU" altLang="ru-RU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 и y=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 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посылает y на подпись отправителю.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Отправитель, ничего не подозревая, подписывает текст y: w=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 и отправляет w обратно.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Противник вычисляет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n)=r</a:t>
            </a:r>
            <a:r>
              <a:rPr kumimoji="0" lang="ru-RU" altLang="ru-RU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ru-RU" altLang="ru-RU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n)= (поскольку r=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n)=x</a:t>
            </a:r>
            <a:r>
              <a:rPr kumimoji="0" lang="ru-RU" altLang="ru-RU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n)=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ru-RU" altLang="ru-RU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Противник не может сразу послать C на подпись, т.к. отправитель просматривает полученные в результате подписи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сообщения и может заметить провокацию.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Атака носит несколько гипотетический характер, но тем не менее позволяет  сделать несколько важных выводов: а)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подписывать 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шифровать надо разными ключами, либо б) добавлять случайный вектор при подписи или использовать хэш-функцию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1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760</Words>
  <Application>Microsoft Office PowerPoint</Application>
  <PresentationFormat>Широкоэкранный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Алгорим RSA</vt:lpstr>
      <vt:lpstr>В данной презентации будет рассмотрены следующие вопросы:</vt:lpstr>
      <vt:lpstr>1. Работа программы реализующую алгоритм</vt:lpstr>
      <vt:lpstr>Шаги алгоримта RSA:</vt:lpstr>
      <vt:lpstr>Программа для шифрования алгоритмом RSA имеет интерфейс, представленный на рисунке 1.</vt:lpstr>
      <vt:lpstr>RSA – демонстрация работы программы. </vt:lpstr>
      <vt:lpstr>2. Практическое применение алгоримта.</vt:lpstr>
      <vt:lpstr>3. Сведение об атаках на алгоритм.</vt:lpstr>
      <vt:lpstr> Атака на подпись RSA по выбранному шифротексту. </vt:lpstr>
      <vt:lpstr>Атака на подпись RSA в схеме с нотариусом. </vt:lpstr>
      <vt:lpstr>4.Недостатки алгоритма RSA.</vt:lpstr>
      <vt:lpstr>Выводы.</vt:lpstr>
      <vt:lpstr>Ссылки на резурсы.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Алгорим RSA</dc:title>
  <dc:creator>Андрей</dc:creator>
  <cp:lastModifiedBy>Андрей</cp:lastModifiedBy>
  <cp:revision>8</cp:revision>
  <dcterms:created xsi:type="dcterms:W3CDTF">2018-03-18T15:25:45Z</dcterms:created>
  <dcterms:modified xsi:type="dcterms:W3CDTF">2018-03-19T11:42:31Z</dcterms:modified>
</cp:coreProperties>
</file>