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ileron" panose="020B0604020202020204" charset="0"/>
      <p:regular r:id="rId21"/>
    </p:embeddedFont>
    <p:embeddedFont>
      <p:font typeface="Aileron Bold" panose="020B0604020202020204" charset="0"/>
      <p:regular r:id="rId22"/>
    </p:embeddedFont>
    <p:embeddedFont>
      <p:font typeface="Aileron Ultra-Bold" panose="020B0604020202020204" charset="0"/>
      <p:regular r:id="rId23"/>
    </p:embeddedFont>
    <p:embeddedFont>
      <p:font typeface="Open Sans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87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svg"/><Relationship Id="rId7" Type="http://schemas.openxmlformats.org/officeDocument/2006/relationships/image" Target="../media/image20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4.svg"/><Relationship Id="rId10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image" Target="../media/image4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svg"/><Relationship Id="rId7" Type="http://schemas.openxmlformats.org/officeDocument/2006/relationships/image" Target="../media/image20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Relationship Id="rId9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61.png"/><Relationship Id="rId7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53.svg"/><Relationship Id="rId4" Type="http://schemas.openxmlformats.org/officeDocument/2006/relationships/image" Target="../media/image62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05227" y="1819645"/>
            <a:ext cx="12953745" cy="6647711"/>
            <a:chOff x="0" y="0"/>
            <a:chExt cx="3411686" cy="17508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11686" cy="1750838"/>
            </a:xfrm>
            <a:custGeom>
              <a:avLst/>
              <a:gdLst/>
              <a:ahLst/>
              <a:cxnLst/>
              <a:rect l="l" t="t" r="r" b="b"/>
              <a:pathLst>
                <a:path w="3411686" h="1750838">
                  <a:moveTo>
                    <a:pt x="30481" y="0"/>
                  </a:moveTo>
                  <a:lnTo>
                    <a:pt x="3381205" y="0"/>
                  </a:lnTo>
                  <a:cubicBezTo>
                    <a:pt x="3398039" y="0"/>
                    <a:pt x="3411686" y="13647"/>
                    <a:pt x="3411686" y="30481"/>
                  </a:cubicBezTo>
                  <a:lnTo>
                    <a:pt x="3411686" y="1720357"/>
                  </a:lnTo>
                  <a:cubicBezTo>
                    <a:pt x="3411686" y="1737191"/>
                    <a:pt x="3398039" y="1750838"/>
                    <a:pt x="3381205" y="1750838"/>
                  </a:cubicBezTo>
                  <a:lnTo>
                    <a:pt x="30481" y="1750838"/>
                  </a:lnTo>
                  <a:cubicBezTo>
                    <a:pt x="13647" y="1750838"/>
                    <a:pt x="0" y="1737191"/>
                    <a:pt x="0" y="1720357"/>
                  </a:cubicBezTo>
                  <a:lnTo>
                    <a:pt x="0" y="30481"/>
                  </a:lnTo>
                  <a:cubicBezTo>
                    <a:pt x="0" y="13647"/>
                    <a:pt x="13647" y="0"/>
                    <a:pt x="30481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3411686" cy="1741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646000" y="3579457"/>
            <a:ext cx="8996000" cy="2846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32"/>
              </a:lnSpc>
            </a:pPr>
            <a:r>
              <a:rPr lang="en-US" sz="9600" b="1" spc="-56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DIAGRAMA DE CLASES</a:t>
            </a:r>
          </a:p>
        </p:txBody>
      </p:sp>
      <p:sp>
        <p:nvSpPr>
          <p:cNvPr id="6" name="Freeform 6"/>
          <p:cNvSpPr/>
          <p:nvPr/>
        </p:nvSpPr>
        <p:spPr>
          <a:xfrm>
            <a:off x="14497553" y="3810049"/>
            <a:ext cx="4016569" cy="3169438"/>
          </a:xfrm>
          <a:custGeom>
            <a:avLst/>
            <a:gdLst/>
            <a:ahLst/>
            <a:cxnLst/>
            <a:rect l="l" t="t" r="r" b="b"/>
            <a:pathLst>
              <a:path w="4016569" h="3169438">
                <a:moveTo>
                  <a:pt x="0" y="0"/>
                </a:moveTo>
                <a:lnTo>
                  <a:pt x="4016570" y="0"/>
                </a:lnTo>
                <a:lnTo>
                  <a:pt x="4016570" y="3169439"/>
                </a:lnTo>
                <a:lnTo>
                  <a:pt x="0" y="316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>
            <a:off x="-499349" y="3204814"/>
            <a:ext cx="3573724" cy="2969440"/>
          </a:xfrm>
          <a:custGeom>
            <a:avLst/>
            <a:gdLst/>
            <a:ahLst/>
            <a:cxnLst/>
            <a:rect l="l" t="t" r="r" b="b"/>
            <a:pathLst>
              <a:path w="3573724" h="2969440">
                <a:moveTo>
                  <a:pt x="0" y="0"/>
                </a:moveTo>
                <a:lnTo>
                  <a:pt x="3573724" y="0"/>
                </a:lnTo>
                <a:lnTo>
                  <a:pt x="3573724" y="2969440"/>
                </a:lnTo>
                <a:lnTo>
                  <a:pt x="0" y="2969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Freeform 8"/>
          <p:cNvSpPr/>
          <p:nvPr/>
        </p:nvSpPr>
        <p:spPr>
          <a:xfrm>
            <a:off x="3276327" y="7987233"/>
            <a:ext cx="3214192" cy="2542134"/>
          </a:xfrm>
          <a:custGeom>
            <a:avLst/>
            <a:gdLst/>
            <a:ahLst/>
            <a:cxnLst/>
            <a:rect l="l" t="t" r="r" b="b"/>
            <a:pathLst>
              <a:path w="3214192" h="2542134">
                <a:moveTo>
                  <a:pt x="0" y="0"/>
                </a:moveTo>
                <a:lnTo>
                  <a:pt x="3214193" y="0"/>
                </a:lnTo>
                <a:lnTo>
                  <a:pt x="3214193" y="2542134"/>
                </a:lnTo>
                <a:lnTo>
                  <a:pt x="0" y="25421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Freeform 9"/>
          <p:cNvSpPr/>
          <p:nvPr/>
        </p:nvSpPr>
        <p:spPr>
          <a:xfrm>
            <a:off x="7740231" y="7780046"/>
            <a:ext cx="3826069" cy="2956508"/>
          </a:xfrm>
          <a:custGeom>
            <a:avLst/>
            <a:gdLst/>
            <a:ahLst/>
            <a:cxnLst/>
            <a:rect l="l" t="t" r="r" b="b"/>
            <a:pathLst>
              <a:path w="3826069" h="2956508">
                <a:moveTo>
                  <a:pt x="0" y="0"/>
                </a:moveTo>
                <a:lnTo>
                  <a:pt x="3826069" y="0"/>
                </a:lnTo>
                <a:lnTo>
                  <a:pt x="3826069" y="2956508"/>
                </a:lnTo>
                <a:lnTo>
                  <a:pt x="0" y="29565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0" name="Freeform 10"/>
          <p:cNvSpPr/>
          <p:nvPr/>
        </p:nvSpPr>
        <p:spPr>
          <a:xfrm rot="-3508566">
            <a:off x="15728678" y="6623304"/>
            <a:ext cx="2245182" cy="4145280"/>
          </a:xfrm>
          <a:custGeom>
            <a:avLst/>
            <a:gdLst/>
            <a:ahLst/>
            <a:cxnLst/>
            <a:rect l="l" t="t" r="r" b="b"/>
            <a:pathLst>
              <a:path w="2245182" h="4145280">
                <a:moveTo>
                  <a:pt x="0" y="0"/>
                </a:moveTo>
                <a:lnTo>
                  <a:pt x="2245182" y="0"/>
                </a:lnTo>
                <a:lnTo>
                  <a:pt x="2245182" y="4145280"/>
                </a:lnTo>
                <a:lnTo>
                  <a:pt x="0" y="41452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>
          <a:xfrm>
            <a:off x="2213438" y="-624269"/>
            <a:ext cx="3733036" cy="3829083"/>
          </a:xfrm>
          <a:custGeom>
            <a:avLst/>
            <a:gdLst/>
            <a:ahLst/>
            <a:cxnLst/>
            <a:rect l="l" t="t" r="r" b="b"/>
            <a:pathLst>
              <a:path w="3733036" h="3829083">
                <a:moveTo>
                  <a:pt x="0" y="0"/>
                </a:moveTo>
                <a:lnTo>
                  <a:pt x="3733036" y="0"/>
                </a:lnTo>
                <a:lnTo>
                  <a:pt x="3733036" y="3829083"/>
                </a:lnTo>
                <a:lnTo>
                  <a:pt x="0" y="38290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2" name="Freeform 12"/>
          <p:cNvSpPr/>
          <p:nvPr/>
        </p:nvSpPr>
        <p:spPr>
          <a:xfrm>
            <a:off x="6475804" y="407059"/>
            <a:ext cx="2528855" cy="2032280"/>
          </a:xfrm>
          <a:custGeom>
            <a:avLst/>
            <a:gdLst/>
            <a:ahLst/>
            <a:cxnLst/>
            <a:rect l="l" t="t" r="r" b="b"/>
            <a:pathLst>
              <a:path w="2528855" h="2032280">
                <a:moveTo>
                  <a:pt x="0" y="0"/>
                </a:moveTo>
                <a:lnTo>
                  <a:pt x="2528855" y="0"/>
                </a:lnTo>
                <a:lnTo>
                  <a:pt x="2528855" y="2032280"/>
                </a:lnTo>
                <a:lnTo>
                  <a:pt x="0" y="2032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3" name="Freeform 13"/>
          <p:cNvSpPr/>
          <p:nvPr/>
        </p:nvSpPr>
        <p:spPr>
          <a:xfrm>
            <a:off x="15886074" y="333679"/>
            <a:ext cx="3057707" cy="3052148"/>
          </a:xfrm>
          <a:custGeom>
            <a:avLst/>
            <a:gdLst/>
            <a:ahLst/>
            <a:cxnLst/>
            <a:rect l="l" t="t" r="r" b="b"/>
            <a:pathLst>
              <a:path w="3057707" h="3052148">
                <a:moveTo>
                  <a:pt x="0" y="0"/>
                </a:moveTo>
                <a:lnTo>
                  <a:pt x="3057707" y="0"/>
                </a:lnTo>
                <a:lnTo>
                  <a:pt x="3057707" y="3052148"/>
                </a:lnTo>
                <a:lnTo>
                  <a:pt x="0" y="305214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4" name="Freeform 14"/>
          <p:cNvSpPr/>
          <p:nvPr/>
        </p:nvSpPr>
        <p:spPr>
          <a:xfrm>
            <a:off x="-110913" y="6567671"/>
            <a:ext cx="3387240" cy="2839123"/>
          </a:xfrm>
          <a:custGeom>
            <a:avLst/>
            <a:gdLst/>
            <a:ahLst/>
            <a:cxnLst/>
            <a:rect l="l" t="t" r="r" b="b"/>
            <a:pathLst>
              <a:path w="3387240" h="2839123">
                <a:moveTo>
                  <a:pt x="0" y="0"/>
                </a:moveTo>
                <a:lnTo>
                  <a:pt x="3387240" y="0"/>
                </a:lnTo>
                <a:lnTo>
                  <a:pt x="3387240" y="2839124"/>
                </a:lnTo>
                <a:lnTo>
                  <a:pt x="0" y="283912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5" name="Freeform 15"/>
          <p:cNvSpPr/>
          <p:nvPr/>
        </p:nvSpPr>
        <p:spPr>
          <a:xfrm>
            <a:off x="9819682" y="487299"/>
            <a:ext cx="2193184" cy="1945952"/>
          </a:xfrm>
          <a:custGeom>
            <a:avLst/>
            <a:gdLst/>
            <a:ahLst/>
            <a:cxnLst/>
            <a:rect l="l" t="t" r="r" b="b"/>
            <a:pathLst>
              <a:path w="2193184" h="1945952">
                <a:moveTo>
                  <a:pt x="0" y="0"/>
                </a:moveTo>
                <a:lnTo>
                  <a:pt x="2193184" y="0"/>
                </a:lnTo>
                <a:lnTo>
                  <a:pt x="2193184" y="1945952"/>
                </a:lnTo>
                <a:lnTo>
                  <a:pt x="0" y="194595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6" name="Freeform 16"/>
          <p:cNvSpPr/>
          <p:nvPr/>
        </p:nvSpPr>
        <p:spPr>
          <a:xfrm>
            <a:off x="12193393" y="7862586"/>
            <a:ext cx="2429626" cy="2666781"/>
          </a:xfrm>
          <a:custGeom>
            <a:avLst/>
            <a:gdLst/>
            <a:ahLst/>
            <a:cxnLst/>
            <a:rect l="l" t="t" r="r" b="b"/>
            <a:pathLst>
              <a:path w="2429626" h="2666781">
                <a:moveTo>
                  <a:pt x="0" y="0"/>
                </a:moveTo>
                <a:lnTo>
                  <a:pt x="2429626" y="0"/>
                </a:lnTo>
                <a:lnTo>
                  <a:pt x="2429626" y="2666781"/>
                </a:lnTo>
                <a:lnTo>
                  <a:pt x="0" y="266678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7" name="Freeform 17"/>
          <p:cNvSpPr/>
          <p:nvPr/>
        </p:nvSpPr>
        <p:spPr>
          <a:xfrm>
            <a:off x="12481673" y="-261852"/>
            <a:ext cx="2586218" cy="2478067"/>
          </a:xfrm>
          <a:custGeom>
            <a:avLst/>
            <a:gdLst/>
            <a:ahLst/>
            <a:cxnLst/>
            <a:rect l="l" t="t" r="r" b="b"/>
            <a:pathLst>
              <a:path w="2586218" h="2478067">
                <a:moveTo>
                  <a:pt x="0" y="0"/>
                </a:moveTo>
                <a:lnTo>
                  <a:pt x="2586217" y="0"/>
                </a:lnTo>
                <a:lnTo>
                  <a:pt x="2586217" y="2478067"/>
                </a:lnTo>
                <a:lnTo>
                  <a:pt x="0" y="247806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18" name="Freeform 18"/>
          <p:cNvSpPr/>
          <p:nvPr/>
        </p:nvSpPr>
        <p:spPr>
          <a:xfrm flipH="1">
            <a:off x="-247267" y="301600"/>
            <a:ext cx="2551933" cy="2547318"/>
          </a:xfrm>
          <a:custGeom>
            <a:avLst/>
            <a:gdLst/>
            <a:ahLst/>
            <a:cxnLst/>
            <a:rect l="l" t="t" r="r" b="b"/>
            <a:pathLst>
              <a:path w="2551933" h="2547318">
                <a:moveTo>
                  <a:pt x="2551934" y="0"/>
                </a:moveTo>
                <a:lnTo>
                  <a:pt x="0" y="0"/>
                </a:lnTo>
                <a:lnTo>
                  <a:pt x="0" y="2547319"/>
                </a:lnTo>
                <a:lnTo>
                  <a:pt x="2551934" y="2547319"/>
                </a:lnTo>
                <a:lnTo>
                  <a:pt x="2551934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9" name="TextBox 19"/>
          <p:cNvSpPr txBox="1"/>
          <p:nvPr/>
        </p:nvSpPr>
        <p:spPr>
          <a:xfrm>
            <a:off x="4646000" y="6714827"/>
            <a:ext cx="8996000" cy="472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97"/>
              </a:lnSpc>
              <a:spcBef>
                <a:spcPct val="0"/>
              </a:spcBef>
            </a:pPr>
            <a:r>
              <a:rPr lang="en-US" sz="2784" b="1">
                <a:solidFill>
                  <a:srgbClr val="C3DCFC"/>
                </a:solidFill>
                <a:latin typeface="Aileron Bold"/>
                <a:ea typeface="Aileron Bold"/>
                <a:cs typeface="Aileron Bold"/>
                <a:sym typeface="Aileron Bold"/>
              </a:rPr>
              <a:t>JHON LOPEZ</a:t>
            </a:r>
            <a:endParaRPr lang="en-US" sz="2784" b="1" dirty="0">
              <a:solidFill>
                <a:srgbClr val="C3DCFC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22147" y="3152428"/>
            <a:ext cx="6489387" cy="5724479"/>
            <a:chOff x="0" y="0"/>
            <a:chExt cx="1709139" cy="1507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9139" cy="1507682"/>
            </a:xfrm>
            <a:custGeom>
              <a:avLst/>
              <a:gdLst/>
              <a:ahLst/>
              <a:cxnLst/>
              <a:rect l="l" t="t" r="r" b="b"/>
              <a:pathLst>
                <a:path w="1709139" h="1507682">
                  <a:moveTo>
                    <a:pt x="31018" y="0"/>
                  </a:moveTo>
                  <a:lnTo>
                    <a:pt x="1678121" y="0"/>
                  </a:lnTo>
                  <a:cubicBezTo>
                    <a:pt x="1695252" y="0"/>
                    <a:pt x="1709139" y="13887"/>
                    <a:pt x="1709139" y="31018"/>
                  </a:cubicBezTo>
                  <a:lnTo>
                    <a:pt x="1709139" y="1476663"/>
                  </a:lnTo>
                  <a:cubicBezTo>
                    <a:pt x="1709139" y="1493794"/>
                    <a:pt x="1695252" y="1507682"/>
                    <a:pt x="1678121" y="1507682"/>
                  </a:cubicBezTo>
                  <a:lnTo>
                    <a:pt x="31018" y="1507682"/>
                  </a:lnTo>
                  <a:cubicBezTo>
                    <a:pt x="13887" y="1507682"/>
                    <a:pt x="0" y="1493794"/>
                    <a:pt x="0" y="1476663"/>
                  </a:cubicBezTo>
                  <a:lnTo>
                    <a:pt x="0" y="31018"/>
                  </a:lnTo>
                  <a:cubicBezTo>
                    <a:pt x="0" y="13887"/>
                    <a:pt x="13887" y="0"/>
                    <a:pt x="31018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09139" cy="15553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42398" y="4009471"/>
            <a:ext cx="8020786" cy="4010393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5656B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8900" y="9525"/>
              <a:ext cx="6350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295975" y="4359253"/>
            <a:ext cx="7313632" cy="3310829"/>
          </a:xfrm>
          <a:custGeom>
            <a:avLst/>
            <a:gdLst/>
            <a:ahLst/>
            <a:cxnLst/>
            <a:rect l="l" t="t" r="r" b="b"/>
            <a:pathLst>
              <a:path w="7313632" h="3310829">
                <a:moveTo>
                  <a:pt x="0" y="0"/>
                </a:moveTo>
                <a:lnTo>
                  <a:pt x="7313632" y="0"/>
                </a:lnTo>
                <a:lnTo>
                  <a:pt x="7313632" y="3310829"/>
                </a:lnTo>
                <a:lnTo>
                  <a:pt x="0" y="3310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1250624" y="1234772"/>
            <a:ext cx="15786752" cy="85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r>
              <a:rPr lang="en-US" sz="5600" b="1">
                <a:solidFill>
                  <a:srgbClr val="FEFEFD"/>
                </a:solidFill>
                <a:latin typeface="Aileron Bold"/>
                <a:ea typeface="Aileron Bold"/>
                <a:cs typeface="Aileron Bold"/>
                <a:sym typeface="Aileron Bold"/>
              </a:rPr>
              <a:t>HERENCIA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3152428"/>
            <a:ext cx="6489387" cy="5724479"/>
            <a:chOff x="0" y="0"/>
            <a:chExt cx="1709139" cy="150768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9139" cy="1507682"/>
            </a:xfrm>
            <a:custGeom>
              <a:avLst/>
              <a:gdLst/>
              <a:ahLst/>
              <a:cxnLst/>
              <a:rect l="l" t="t" r="r" b="b"/>
              <a:pathLst>
                <a:path w="1709139" h="1507682">
                  <a:moveTo>
                    <a:pt x="31018" y="0"/>
                  </a:moveTo>
                  <a:lnTo>
                    <a:pt x="1678121" y="0"/>
                  </a:lnTo>
                  <a:cubicBezTo>
                    <a:pt x="1695252" y="0"/>
                    <a:pt x="1709139" y="13887"/>
                    <a:pt x="1709139" y="31018"/>
                  </a:cubicBezTo>
                  <a:lnTo>
                    <a:pt x="1709139" y="1476663"/>
                  </a:lnTo>
                  <a:cubicBezTo>
                    <a:pt x="1709139" y="1493794"/>
                    <a:pt x="1695252" y="1507682"/>
                    <a:pt x="1678121" y="1507682"/>
                  </a:cubicBezTo>
                  <a:lnTo>
                    <a:pt x="31018" y="1507682"/>
                  </a:lnTo>
                  <a:cubicBezTo>
                    <a:pt x="13887" y="1507682"/>
                    <a:pt x="0" y="1493794"/>
                    <a:pt x="0" y="1476663"/>
                  </a:cubicBezTo>
                  <a:lnTo>
                    <a:pt x="0" y="31018"/>
                  </a:lnTo>
                  <a:cubicBezTo>
                    <a:pt x="0" y="13887"/>
                    <a:pt x="13887" y="0"/>
                    <a:pt x="31018" y="0"/>
                  </a:cubicBezTo>
                  <a:close/>
                </a:path>
              </a:pathLst>
            </a:custGeom>
            <a:solidFill>
              <a:srgbClr val="ACDED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709139" cy="15553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81621" y="4071433"/>
            <a:ext cx="5912063" cy="394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En el sistema de ventas, un Cliente y un Administrador son tipos especializados de Usuario. Se usa la herencia para compartir atributos comunes como nombre, email y password, y métodos como iniciarSesion().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2E2E2E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584" y="712256"/>
            <a:ext cx="10046698" cy="8862487"/>
            <a:chOff x="0" y="0"/>
            <a:chExt cx="1709139" cy="1507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9139" cy="1507682"/>
            </a:xfrm>
            <a:custGeom>
              <a:avLst/>
              <a:gdLst/>
              <a:ahLst/>
              <a:cxnLst/>
              <a:rect l="l" t="t" r="r" b="b"/>
              <a:pathLst>
                <a:path w="1709139" h="1507682">
                  <a:moveTo>
                    <a:pt x="20035" y="0"/>
                  </a:moveTo>
                  <a:lnTo>
                    <a:pt x="1689103" y="0"/>
                  </a:lnTo>
                  <a:cubicBezTo>
                    <a:pt x="1700169" y="0"/>
                    <a:pt x="1709139" y="8970"/>
                    <a:pt x="1709139" y="20035"/>
                  </a:cubicBezTo>
                  <a:lnTo>
                    <a:pt x="1709139" y="1487646"/>
                  </a:lnTo>
                  <a:cubicBezTo>
                    <a:pt x="1709139" y="1498712"/>
                    <a:pt x="1700169" y="1507682"/>
                    <a:pt x="1689103" y="1507682"/>
                  </a:cubicBezTo>
                  <a:lnTo>
                    <a:pt x="20035" y="1507682"/>
                  </a:lnTo>
                  <a:cubicBezTo>
                    <a:pt x="8970" y="1507682"/>
                    <a:pt x="0" y="1498712"/>
                    <a:pt x="0" y="1487646"/>
                  </a:cubicBezTo>
                  <a:lnTo>
                    <a:pt x="0" y="20035"/>
                  </a:lnTo>
                  <a:cubicBezTo>
                    <a:pt x="0" y="8970"/>
                    <a:pt x="8970" y="0"/>
                    <a:pt x="20035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09139" cy="15553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35216" y="2039108"/>
            <a:ext cx="12417569" cy="6208784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5656B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8900" y="9525"/>
              <a:ext cx="6350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495616" y="2345981"/>
            <a:ext cx="11030634" cy="5595039"/>
          </a:xfrm>
          <a:custGeom>
            <a:avLst/>
            <a:gdLst/>
            <a:ahLst/>
            <a:cxnLst/>
            <a:rect l="l" t="t" r="r" b="b"/>
            <a:pathLst>
              <a:path w="11030634" h="5595039">
                <a:moveTo>
                  <a:pt x="0" y="0"/>
                </a:moveTo>
                <a:lnTo>
                  <a:pt x="11030634" y="0"/>
                </a:lnTo>
                <a:lnTo>
                  <a:pt x="11030634" y="5595038"/>
                </a:lnTo>
                <a:lnTo>
                  <a:pt x="0" y="5595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1028700" y="354462"/>
            <a:ext cx="15786752" cy="85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r>
              <a:rPr lang="en-US" sz="5600" b="1">
                <a:solidFill>
                  <a:srgbClr val="FEFEFD"/>
                </a:solidFill>
                <a:latin typeface="Aileron Bold"/>
                <a:ea typeface="Aileron Bold"/>
                <a:cs typeface="Aileron Bold"/>
                <a:sym typeface="Aileron Bold"/>
              </a:rPr>
              <a:t>EJEMPLO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76328" y="4449638"/>
            <a:ext cx="4935345" cy="3086100"/>
            <a:chOff x="0" y="0"/>
            <a:chExt cx="1299844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9844" cy="812800"/>
            </a:xfrm>
            <a:custGeom>
              <a:avLst/>
              <a:gdLst/>
              <a:ahLst/>
              <a:cxnLst/>
              <a:rect l="l" t="t" r="r" b="b"/>
              <a:pathLst>
                <a:path w="1299844" h="812800">
                  <a:moveTo>
                    <a:pt x="80002" y="0"/>
                  </a:moveTo>
                  <a:lnTo>
                    <a:pt x="1219842" y="0"/>
                  </a:lnTo>
                  <a:cubicBezTo>
                    <a:pt x="1264026" y="0"/>
                    <a:pt x="1299844" y="35818"/>
                    <a:pt x="1299844" y="80002"/>
                  </a:cubicBezTo>
                  <a:lnTo>
                    <a:pt x="1299844" y="732798"/>
                  </a:lnTo>
                  <a:cubicBezTo>
                    <a:pt x="1299844" y="754016"/>
                    <a:pt x="1291415" y="774365"/>
                    <a:pt x="1276412" y="789368"/>
                  </a:cubicBezTo>
                  <a:cubicBezTo>
                    <a:pt x="1261409" y="804371"/>
                    <a:pt x="1241060" y="812800"/>
                    <a:pt x="1219842" y="812800"/>
                  </a:cubicBezTo>
                  <a:lnTo>
                    <a:pt x="80002" y="812800"/>
                  </a:lnTo>
                  <a:cubicBezTo>
                    <a:pt x="58784" y="812800"/>
                    <a:pt x="38435" y="804371"/>
                    <a:pt x="23432" y="789368"/>
                  </a:cubicBezTo>
                  <a:cubicBezTo>
                    <a:pt x="8429" y="774365"/>
                    <a:pt x="0" y="754016"/>
                    <a:pt x="0" y="732798"/>
                  </a:cubicBezTo>
                  <a:lnTo>
                    <a:pt x="0" y="80002"/>
                  </a:lnTo>
                  <a:cubicBezTo>
                    <a:pt x="0" y="58784"/>
                    <a:pt x="8429" y="38435"/>
                    <a:pt x="23432" y="23432"/>
                  </a:cubicBezTo>
                  <a:cubicBezTo>
                    <a:pt x="38435" y="8429"/>
                    <a:pt x="58784" y="0"/>
                    <a:pt x="80002" y="0"/>
                  </a:cubicBezTo>
                  <a:close/>
                </a:path>
              </a:pathLst>
            </a:custGeom>
            <a:solidFill>
              <a:srgbClr val="80B2E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1299844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60444" y="3848204"/>
            <a:ext cx="4974254" cy="1709053"/>
            <a:chOff x="0" y="0"/>
            <a:chExt cx="1310092" cy="4501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0092" cy="450121"/>
            </a:xfrm>
            <a:custGeom>
              <a:avLst/>
              <a:gdLst/>
              <a:ahLst/>
              <a:cxnLst/>
              <a:rect l="l" t="t" r="r" b="b"/>
              <a:pathLst>
                <a:path w="1310092" h="450121">
                  <a:moveTo>
                    <a:pt x="40466" y="0"/>
                  </a:moveTo>
                  <a:lnTo>
                    <a:pt x="1269625" y="0"/>
                  </a:lnTo>
                  <a:cubicBezTo>
                    <a:pt x="1291974" y="0"/>
                    <a:pt x="1310092" y="18117"/>
                    <a:pt x="1310092" y="40466"/>
                  </a:cubicBezTo>
                  <a:lnTo>
                    <a:pt x="1310092" y="409655"/>
                  </a:lnTo>
                  <a:cubicBezTo>
                    <a:pt x="1310092" y="432004"/>
                    <a:pt x="1291974" y="450121"/>
                    <a:pt x="1269625" y="450121"/>
                  </a:cubicBezTo>
                  <a:lnTo>
                    <a:pt x="40466" y="450121"/>
                  </a:lnTo>
                  <a:cubicBezTo>
                    <a:pt x="18117" y="450121"/>
                    <a:pt x="0" y="432004"/>
                    <a:pt x="0" y="409655"/>
                  </a:cubicBezTo>
                  <a:lnTo>
                    <a:pt x="0" y="40466"/>
                  </a:lnTo>
                  <a:cubicBezTo>
                    <a:pt x="0" y="18117"/>
                    <a:pt x="18117" y="0"/>
                    <a:pt x="40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1310092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60444" y="7670029"/>
            <a:ext cx="4974254" cy="1709053"/>
            <a:chOff x="0" y="0"/>
            <a:chExt cx="1310092" cy="4501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10092" cy="450121"/>
            </a:xfrm>
            <a:custGeom>
              <a:avLst/>
              <a:gdLst/>
              <a:ahLst/>
              <a:cxnLst/>
              <a:rect l="l" t="t" r="r" b="b"/>
              <a:pathLst>
                <a:path w="1310092" h="450121">
                  <a:moveTo>
                    <a:pt x="40466" y="0"/>
                  </a:moveTo>
                  <a:lnTo>
                    <a:pt x="1269625" y="0"/>
                  </a:lnTo>
                  <a:cubicBezTo>
                    <a:pt x="1291974" y="0"/>
                    <a:pt x="1310092" y="18117"/>
                    <a:pt x="1310092" y="40466"/>
                  </a:cubicBezTo>
                  <a:lnTo>
                    <a:pt x="1310092" y="409655"/>
                  </a:lnTo>
                  <a:cubicBezTo>
                    <a:pt x="1310092" y="432004"/>
                    <a:pt x="1291974" y="450121"/>
                    <a:pt x="1269625" y="450121"/>
                  </a:cubicBezTo>
                  <a:lnTo>
                    <a:pt x="40466" y="450121"/>
                  </a:lnTo>
                  <a:cubicBezTo>
                    <a:pt x="18117" y="450121"/>
                    <a:pt x="0" y="432004"/>
                    <a:pt x="0" y="409655"/>
                  </a:cubicBezTo>
                  <a:lnTo>
                    <a:pt x="0" y="40466"/>
                  </a:lnTo>
                  <a:cubicBezTo>
                    <a:pt x="0" y="18117"/>
                    <a:pt x="18117" y="0"/>
                    <a:pt x="40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1310092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285046" y="2966728"/>
            <a:ext cx="4974254" cy="6051920"/>
            <a:chOff x="0" y="0"/>
            <a:chExt cx="1310092" cy="15939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10092" cy="1593921"/>
            </a:xfrm>
            <a:custGeom>
              <a:avLst/>
              <a:gdLst/>
              <a:ahLst/>
              <a:cxnLst/>
              <a:rect l="l" t="t" r="r" b="b"/>
              <a:pathLst>
                <a:path w="1310092" h="1593921">
                  <a:moveTo>
                    <a:pt x="40466" y="0"/>
                  </a:moveTo>
                  <a:lnTo>
                    <a:pt x="1269625" y="0"/>
                  </a:lnTo>
                  <a:cubicBezTo>
                    <a:pt x="1291974" y="0"/>
                    <a:pt x="1310092" y="18117"/>
                    <a:pt x="1310092" y="40466"/>
                  </a:cubicBezTo>
                  <a:lnTo>
                    <a:pt x="1310092" y="1553455"/>
                  </a:lnTo>
                  <a:cubicBezTo>
                    <a:pt x="1310092" y="1575804"/>
                    <a:pt x="1291974" y="1593921"/>
                    <a:pt x="1269625" y="1593921"/>
                  </a:cubicBezTo>
                  <a:lnTo>
                    <a:pt x="40466" y="1593921"/>
                  </a:lnTo>
                  <a:cubicBezTo>
                    <a:pt x="18117" y="1593921"/>
                    <a:pt x="0" y="1575804"/>
                    <a:pt x="0" y="1553455"/>
                  </a:cubicBezTo>
                  <a:lnTo>
                    <a:pt x="0" y="40466"/>
                  </a:lnTo>
                  <a:cubicBezTo>
                    <a:pt x="0" y="18117"/>
                    <a:pt x="18117" y="0"/>
                    <a:pt x="40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1310092" cy="1584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3262773" y="2360970"/>
            <a:ext cx="1169595" cy="1351481"/>
          </a:xfrm>
          <a:custGeom>
            <a:avLst/>
            <a:gdLst/>
            <a:ahLst/>
            <a:cxnLst/>
            <a:rect l="l" t="t" r="r" b="b"/>
            <a:pathLst>
              <a:path w="1169595" h="1351481">
                <a:moveTo>
                  <a:pt x="0" y="0"/>
                </a:moveTo>
                <a:lnTo>
                  <a:pt x="1169595" y="0"/>
                </a:lnTo>
                <a:lnTo>
                  <a:pt x="1169595" y="1351480"/>
                </a:lnTo>
                <a:lnTo>
                  <a:pt x="0" y="1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5" name="Freeform 15"/>
          <p:cNvSpPr/>
          <p:nvPr/>
        </p:nvSpPr>
        <p:spPr>
          <a:xfrm>
            <a:off x="3333290" y="6069899"/>
            <a:ext cx="1028561" cy="1367333"/>
          </a:xfrm>
          <a:custGeom>
            <a:avLst/>
            <a:gdLst/>
            <a:ahLst/>
            <a:cxnLst/>
            <a:rect l="l" t="t" r="r" b="b"/>
            <a:pathLst>
              <a:path w="1028561" h="1367333">
                <a:moveTo>
                  <a:pt x="0" y="0"/>
                </a:moveTo>
                <a:lnTo>
                  <a:pt x="1028561" y="0"/>
                </a:lnTo>
                <a:lnTo>
                  <a:pt x="1028561" y="1367333"/>
                </a:lnTo>
                <a:lnTo>
                  <a:pt x="0" y="1367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6" name="TextBox 16"/>
          <p:cNvSpPr txBox="1"/>
          <p:nvPr/>
        </p:nvSpPr>
        <p:spPr>
          <a:xfrm>
            <a:off x="1602301" y="3884216"/>
            <a:ext cx="4490539" cy="15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Una clase que contiene otra clase, y si la clase contenedora se elimina, también lo hace el contenido.</a:t>
            </a:r>
          </a:p>
        </p:txBody>
      </p:sp>
      <p:sp>
        <p:nvSpPr>
          <p:cNvPr id="17" name="AutoShape 17"/>
          <p:cNvSpPr/>
          <p:nvPr/>
        </p:nvSpPr>
        <p:spPr>
          <a:xfrm flipH="1" flipV="1">
            <a:off x="4432368" y="3036710"/>
            <a:ext cx="4711632" cy="1412928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8" name="AutoShape 18"/>
          <p:cNvSpPr/>
          <p:nvPr/>
        </p:nvSpPr>
        <p:spPr>
          <a:xfrm flipH="1">
            <a:off x="4361851" y="6069899"/>
            <a:ext cx="2314476" cy="683666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2636342" y="3122457"/>
            <a:ext cx="4271662" cy="5740463"/>
            <a:chOff x="0" y="0"/>
            <a:chExt cx="3663950" cy="4923790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6"/>
              <a:stretch>
                <a:fillRect t="-1476" b="-1476"/>
              </a:stretch>
            </a:blipFill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6466AF"/>
            </a:solid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533733" y="1019175"/>
            <a:ext cx="13211010" cy="85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r>
              <a:rPr lang="en-US" sz="5600" b="1">
                <a:solidFill>
                  <a:srgbClr val="FEFEFD"/>
                </a:solidFill>
                <a:latin typeface="Aileron Bold"/>
                <a:ea typeface="Aileron Bold"/>
                <a:cs typeface="Aileron Bold"/>
                <a:sym typeface="Aileron Bold"/>
              </a:rPr>
              <a:t>AGREGACIÓN Y COMPOSICIÓN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929917" y="1955913"/>
            <a:ext cx="8428165" cy="430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80"/>
              </a:lnSpc>
            </a:pPr>
            <a:r>
              <a:rPr lang="en-US" sz="2597" spc="181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COMPOSICIÓN POR VALOR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48242" y="4570669"/>
            <a:ext cx="4381990" cy="2965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8"/>
              </a:lnSpc>
              <a:spcBef>
                <a:spcPct val="0"/>
              </a:spcBef>
            </a:pPr>
            <a:r>
              <a:rPr lang="en-US" sz="3200" b="1" spc="-112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ESTAS RELACIONES DEFINEN CÓMO SE CONECTAN LAS CLASES A TRAVÉS DE LA PROPIEDAD DE OBJETOS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02301" y="7778115"/>
            <a:ext cx="4490539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Ejemplo: Un Pedido está compuesto por un CarritoDeCompras y Zapatos. Si el pedido se elimina, también lo hace el carrito y sus productos.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76328" y="4449638"/>
            <a:ext cx="4935345" cy="3086100"/>
            <a:chOff x="0" y="0"/>
            <a:chExt cx="1299844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9844" cy="812800"/>
            </a:xfrm>
            <a:custGeom>
              <a:avLst/>
              <a:gdLst/>
              <a:ahLst/>
              <a:cxnLst/>
              <a:rect l="l" t="t" r="r" b="b"/>
              <a:pathLst>
                <a:path w="1299844" h="812800">
                  <a:moveTo>
                    <a:pt x="80002" y="0"/>
                  </a:moveTo>
                  <a:lnTo>
                    <a:pt x="1219842" y="0"/>
                  </a:lnTo>
                  <a:cubicBezTo>
                    <a:pt x="1264026" y="0"/>
                    <a:pt x="1299844" y="35818"/>
                    <a:pt x="1299844" y="80002"/>
                  </a:cubicBezTo>
                  <a:lnTo>
                    <a:pt x="1299844" y="732798"/>
                  </a:lnTo>
                  <a:cubicBezTo>
                    <a:pt x="1299844" y="754016"/>
                    <a:pt x="1291415" y="774365"/>
                    <a:pt x="1276412" y="789368"/>
                  </a:cubicBezTo>
                  <a:cubicBezTo>
                    <a:pt x="1261409" y="804371"/>
                    <a:pt x="1241060" y="812800"/>
                    <a:pt x="1219842" y="812800"/>
                  </a:cubicBezTo>
                  <a:lnTo>
                    <a:pt x="80002" y="812800"/>
                  </a:lnTo>
                  <a:cubicBezTo>
                    <a:pt x="58784" y="812800"/>
                    <a:pt x="38435" y="804371"/>
                    <a:pt x="23432" y="789368"/>
                  </a:cubicBezTo>
                  <a:cubicBezTo>
                    <a:pt x="8429" y="774365"/>
                    <a:pt x="0" y="754016"/>
                    <a:pt x="0" y="732798"/>
                  </a:cubicBezTo>
                  <a:lnTo>
                    <a:pt x="0" y="80002"/>
                  </a:lnTo>
                  <a:cubicBezTo>
                    <a:pt x="0" y="58784"/>
                    <a:pt x="8429" y="38435"/>
                    <a:pt x="23432" y="23432"/>
                  </a:cubicBezTo>
                  <a:cubicBezTo>
                    <a:pt x="38435" y="8429"/>
                    <a:pt x="58784" y="0"/>
                    <a:pt x="80002" y="0"/>
                  </a:cubicBezTo>
                  <a:close/>
                </a:path>
              </a:pathLst>
            </a:custGeom>
            <a:solidFill>
              <a:srgbClr val="80B2E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1299844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60444" y="3848204"/>
            <a:ext cx="4974254" cy="1709053"/>
            <a:chOff x="0" y="0"/>
            <a:chExt cx="1310092" cy="4501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0092" cy="450121"/>
            </a:xfrm>
            <a:custGeom>
              <a:avLst/>
              <a:gdLst/>
              <a:ahLst/>
              <a:cxnLst/>
              <a:rect l="l" t="t" r="r" b="b"/>
              <a:pathLst>
                <a:path w="1310092" h="450121">
                  <a:moveTo>
                    <a:pt x="40466" y="0"/>
                  </a:moveTo>
                  <a:lnTo>
                    <a:pt x="1269625" y="0"/>
                  </a:lnTo>
                  <a:cubicBezTo>
                    <a:pt x="1291974" y="0"/>
                    <a:pt x="1310092" y="18117"/>
                    <a:pt x="1310092" y="40466"/>
                  </a:cubicBezTo>
                  <a:lnTo>
                    <a:pt x="1310092" y="409655"/>
                  </a:lnTo>
                  <a:cubicBezTo>
                    <a:pt x="1310092" y="432004"/>
                    <a:pt x="1291974" y="450121"/>
                    <a:pt x="1269625" y="450121"/>
                  </a:cubicBezTo>
                  <a:lnTo>
                    <a:pt x="40466" y="450121"/>
                  </a:lnTo>
                  <a:cubicBezTo>
                    <a:pt x="18117" y="450121"/>
                    <a:pt x="0" y="432004"/>
                    <a:pt x="0" y="409655"/>
                  </a:cubicBezTo>
                  <a:lnTo>
                    <a:pt x="0" y="40466"/>
                  </a:lnTo>
                  <a:cubicBezTo>
                    <a:pt x="0" y="18117"/>
                    <a:pt x="18117" y="0"/>
                    <a:pt x="40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1310092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60444" y="7670029"/>
            <a:ext cx="4974254" cy="1709053"/>
            <a:chOff x="0" y="0"/>
            <a:chExt cx="1310092" cy="4501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10092" cy="450121"/>
            </a:xfrm>
            <a:custGeom>
              <a:avLst/>
              <a:gdLst/>
              <a:ahLst/>
              <a:cxnLst/>
              <a:rect l="l" t="t" r="r" b="b"/>
              <a:pathLst>
                <a:path w="1310092" h="450121">
                  <a:moveTo>
                    <a:pt x="40466" y="0"/>
                  </a:moveTo>
                  <a:lnTo>
                    <a:pt x="1269625" y="0"/>
                  </a:lnTo>
                  <a:cubicBezTo>
                    <a:pt x="1291974" y="0"/>
                    <a:pt x="1310092" y="18117"/>
                    <a:pt x="1310092" y="40466"/>
                  </a:cubicBezTo>
                  <a:lnTo>
                    <a:pt x="1310092" y="409655"/>
                  </a:lnTo>
                  <a:cubicBezTo>
                    <a:pt x="1310092" y="432004"/>
                    <a:pt x="1291974" y="450121"/>
                    <a:pt x="1269625" y="450121"/>
                  </a:cubicBezTo>
                  <a:lnTo>
                    <a:pt x="40466" y="450121"/>
                  </a:lnTo>
                  <a:cubicBezTo>
                    <a:pt x="18117" y="450121"/>
                    <a:pt x="0" y="432004"/>
                    <a:pt x="0" y="409655"/>
                  </a:cubicBezTo>
                  <a:lnTo>
                    <a:pt x="0" y="40466"/>
                  </a:lnTo>
                  <a:cubicBezTo>
                    <a:pt x="0" y="18117"/>
                    <a:pt x="18117" y="0"/>
                    <a:pt x="40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1310092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285046" y="2966728"/>
            <a:ext cx="4974254" cy="6051920"/>
            <a:chOff x="0" y="0"/>
            <a:chExt cx="1310092" cy="15939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10092" cy="1593921"/>
            </a:xfrm>
            <a:custGeom>
              <a:avLst/>
              <a:gdLst/>
              <a:ahLst/>
              <a:cxnLst/>
              <a:rect l="l" t="t" r="r" b="b"/>
              <a:pathLst>
                <a:path w="1310092" h="1593921">
                  <a:moveTo>
                    <a:pt x="40466" y="0"/>
                  </a:moveTo>
                  <a:lnTo>
                    <a:pt x="1269625" y="0"/>
                  </a:lnTo>
                  <a:cubicBezTo>
                    <a:pt x="1291974" y="0"/>
                    <a:pt x="1310092" y="18117"/>
                    <a:pt x="1310092" y="40466"/>
                  </a:cubicBezTo>
                  <a:lnTo>
                    <a:pt x="1310092" y="1553455"/>
                  </a:lnTo>
                  <a:cubicBezTo>
                    <a:pt x="1310092" y="1575804"/>
                    <a:pt x="1291974" y="1593921"/>
                    <a:pt x="1269625" y="1593921"/>
                  </a:cubicBezTo>
                  <a:lnTo>
                    <a:pt x="40466" y="1593921"/>
                  </a:lnTo>
                  <a:cubicBezTo>
                    <a:pt x="18117" y="1593921"/>
                    <a:pt x="0" y="1575804"/>
                    <a:pt x="0" y="1553455"/>
                  </a:cubicBezTo>
                  <a:lnTo>
                    <a:pt x="0" y="40466"/>
                  </a:lnTo>
                  <a:cubicBezTo>
                    <a:pt x="0" y="18117"/>
                    <a:pt x="18117" y="0"/>
                    <a:pt x="40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1310092" cy="1584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3262773" y="2360970"/>
            <a:ext cx="1169595" cy="1351481"/>
          </a:xfrm>
          <a:custGeom>
            <a:avLst/>
            <a:gdLst/>
            <a:ahLst/>
            <a:cxnLst/>
            <a:rect l="l" t="t" r="r" b="b"/>
            <a:pathLst>
              <a:path w="1169595" h="1351481">
                <a:moveTo>
                  <a:pt x="0" y="0"/>
                </a:moveTo>
                <a:lnTo>
                  <a:pt x="1169595" y="0"/>
                </a:lnTo>
                <a:lnTo>
                  <a:pt x="1169595" y="1351480"/>
                </a:lnTo>
                <a:lnTo>
                  <a:pt x="0" y="1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5" name="Freeform 15"/>
          <p:cNvSpPr/>
          <p:nvPr/>
        </p:nvSpPr>
        <p:spPr>
          <a:xfrm>
            <a:off x="3333290" y="6069899"/>
            <a:ext cx="1028561" cy="1367333"/>
          </a:xfrm>
          <a:custGeom>
            <a:avLst/>
            <a:gdLst/>
            <a:ahLst/>
            <a:cxnLst/>
            <a:rect l="l" t="t" r="r" b="b"/>
            <a:pathLst>
              <a:path w="1028561" h="1367333">
                <a:moveTo>
                  <a:pt x="0" y="0"/>
                </a:moveTo>
                <a:lnTo>
                  <a:pt x="1028561" y="0"/>
                </a:lnTo>
                <a:lnTo>
                  <a:pt x="1028561" y="1367333"/>
                </a:lnTo>
                <a:lnTo>
                  <a:pt x="0" y="1367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6" name="TextBox 16"/>
          <p:cNvSpPr txBox="1"/>
          <p:nvPr/>
        </p:nvSpPr>
        <p:spPr>
          <a:xfrm>
            <a:off x="1602301" y="3993708"/>
            <a:ext cx="4490539" cy="15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Las clases pueden coexistir independientemente, pero una hace referencia a la otra. 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2E2E2E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7" name="AutoShape 17"/>
          <p:cNvSpPr/>
          <p:nvPr/>
        </p:nvSpPr>
        <p:spPr>
          <a:xfrm flipH="1" flipV="1">
            <a:off x="4432368" y="3036710"/>
            <a:ext cx="4711632" cy="1412928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8" name="AutoShape 18"/>
          <p:cNvSpPr/>
          <p:nvPr/>
        </p:nvSpPr>
        <p:spPr>
          <a:xfrm flipH="1">
            <a:off x="4361851" y="6069899"/>
            <a:ext cx="2314476" cy="683666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2672526" y="3078170"/>
            <a:ext cx="4268433" cy="5736123"/>
            <a:chOff x="0" y="0"/>
            <a:chExt cx="3663950" cy="4923790"/>
          </a:xfrm>
        </p:grpSpPr>
        <p:sp>
          <p:nvSpPr>
            <p:cNvPr id="20" name="Freeform 20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6"/>
              <a:stretch>
                <a:fillRect t="-3022" b="-5671"/>
              </a:stretch>
            </a:blipFill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6466AF"/>
            </a:solid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533733" y="1019175"/>
            <a:ext cx="13211010" cy="85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r>
              <a:rPr lang="en-US" sz="5600" b="1">
                <a:solidFill>
                  <a:srgbClr val="FEFEFD"/>
                </a:solidFill>
                <a:latin typeface="Aileron Bold"/>
                <a:ea typeface="Aileron Bold"/>
                <a:cs typeface="Aileron Bold"/>
                <a:sym typeface="Aileron Bold"/>
              </a:rPr>
              <a:t>AGREGACIÓN Y COMPOSICIÓN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929917" y="1955913"/>
            <a:ext cx="8428165" cy="430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80"/>
              </a:lnSpc>
            </a:pPr>
            <a:r>
              <a:rPr lang="en-US" sz="2597" spc="181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AGREGACIÓN POR REFERENCIA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948242" y="4570669"/>
            <a:ext cx="4381990" cy="2965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8"/>
              </a:lnSpc>
              <a:spcBef>
                <a:spcPct val="0"/>
              </a:spcBef>
            </a:pPr>
            <a:r>
              <a:rPr lang="en-US" sz="3200" b="1" spc="-112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ESTAS RELACIONES DEFINEN CÓMO SE CONECTAN LAS CLASES A TRAVÉS DE LA PROPIEDAD DE OBJETOS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14310" y="7869711"/>
            <a:ext cx="3866522" cy="1271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1"/>
              </a:lnSpc>
              <a:spcBef>
                <a:spcPct val="0"/>
              </a:spcBef>
            </a:pPr>
            <a:r>
              <a:rPr lang="en-US" sz="1808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Por ejemplo, un Cliente tiene una relación con Pedido, pero los pedidos pueden existir independientemente del cliente.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0431" y="3186080"/>
            <a:ext cx="4153210" cy="1290308"/>
            <a:chOff x="0" y="0"/>
            <a:chExt cx="1093850" cy="3398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850" cy="339834"/>
            </a:xfrm>
            <a:custGeom>
              <a:avLst/>
              <a:gdLst/>
              <a:ahLst/>
              <a:cxnLst/>
              <a:rect l="l" t="t" r="r" b="b"/>
              <a:pathLst>
                <a:path w="1093850" h="339834">
                  <a:moveTo>
                    <a:pt x="48466" y="0"/>
                  </a:moveTo>
                  <a:lnTo>
                    <a:pt x="1045383" y="0"/>
                  </a:lnTo>
                  <a:cubicBezTo>
                    <a:pt x="1072151" y="0"/>
                    <a:pt x="1093850" y="21699"/>
                    <a:pt x="1093850" y="48466"/>
                  </a:cubicBezTo>
                  <a:lnTo>
                    <a:pt x="1093850" y="291368"/>
                  </a:lnTo>
                  <a:cubicBezTo>
                    <a:pt x="1093850" y="318135"/>
                    <a:pt x="1072151" y="339834"/>
                    <a:pt x="1045383" y="339834"/>
                  </a:cubicBezTo>
                  <a:lnTo>
                    <a:pt x="48466" y="339834"/>
                  </a:lnTo>
                  <a:cubicBezTo>
                    <a:pt x="21699" y="339834"/>
                    <a:pt x="0" y="318135"/>
                    <a:pt x="0" y="291368"/>
                  </a:cubicBezTo>
                  <a:lnTo>
                    <a:pt x="0" y="48466"/>
                  </a:lnTo>
                  <a:cubicBezTo>
                    <a:pt x="0" y="21699"/>
                    <a:pt x="21699" y="0"/>
                    <a:pt x="48466" y="0"/>
                  </a:cubicBezTo>
                  <a:close/>
                </a:path>
              </a:pathLst>
            </a:custGeom>
            <a:solidFill>
              <a:srgbClr val="312F8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1093850" cy="3303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783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EJEMPLO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10156" y="3186080"/>
            <a:ext cx="4153210" cy="5209449"/>
            <a:chOff x="0" y="0"/>
            <a:chExt cx="1093850" cy="13720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93850" cy="1372036"/>
            </a:xfrm>
            <a:custGeom>
              <a:avLst/>
              <a:gdLst/>
              <a:ahLst/>
              <a:cxnLst/>
              <a:rect l="l" t="t" r="r" b="b"/>
              <a:pathLst>
                <a:path w="1093850" h="1372036">
                  <a:moveTo>
                    <a:pt x="48466" y="0"/>
                  </a:moveTo>
                  <a:lnTo>
                    <a:pt x="1045383" y="0"/>
                  </a:lnTo>
                  <a:cubicBezTo>
                    <a:pt x="1072151" y="0"/>
                    <a:pt x="1093850" y="21699"/>
                    <a:pt x="1093850" y="48466"/>
                  </a:cubicBezTo>
                  <a:lnTo>
                    <a:pt x="1093850" y="1323570"/>
                  </a:lnTo>
                  <a:cubicBezTo>
                    <a:pt x="1093850" y="1350337"/>
                    <a:pt x="1072151" y="1372036"/>
                    <a:pt x="1045383" y="1372036"/>
                  </a:cubicBezTo>
                  <a:lnTo>
                    <a:pt x="48466" y="1372036"/>
                  </a:lnTo>
                  <a:cubicBezTo>
                    <a:pt x="21699" y="1372036"/>
                    <a:pt x="0" y="1350337"/>
                    <a:pt x="0" y="1323570"/>
                  </a:cubicBezTo>
                  <a:lnTo>
                    <a:pt x="0" y="48466"/>
                  </a:lnTo>
                  <a:cubicBezTo>
                    <a:pt x="0" y="21699"/>
                    <a:pt x="21699" y="0"/>
                    <a:pt x="48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93850" cy="141966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2E2E2E"/>
                  </a:solidFill>
                  <a:latin typeface="Aileron"/>
                  <a:ea typeface="Aileron"/>
                  <a:cs typeface="Aileron"/>
                  <a:sym typeface="Aileron"/>
                </a:rPr>
                <a:t>La relación entre clases, permite</a:t>
              </a:r>
            </a:p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2E2E2E"/>
                  </a:solidFill>
                  <a:latin typeface="Aileron"/>
                  <a:ea typeface="Aileron"/>
                  <a:cs typeface="Aileron"/>
                  <a:sym typeface="Aileron"/>
                </a:rPr>
                <a:t>asociar objetos que colaboran</a:t>
              </a:r>
            </a:p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2E2E2E"/>
                  </a:solidFill>
                  <a:latin typeface="Aileron"/>
                  <a:ea typeface="Aileron"/>
                  <a:cs typeface="Aileron"/>
                  <a:sym typeface="Aileron"/>
                </a:rPr>
                <a:t>entre sí. Cabe destacar que no</a:t>
              </a:r>
            </a:p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2E2E2E"/>
                  </a:solidFill>
                  <a:latin typeface="Aileron"/>
                  <a:ea typeface="Aileron"/>
                  <a:cs typeface="Aileron"/>
                  <a:sym typeface="Aileron"/>
                </a:rPr>
                <a:t>es una relación fuerte, es decir,</a:t>
              </a:r>
            </a:p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2E2E2E"/>
                  </a:solidFill>
                  <a:latin typeface="Aileron"/>
                  <a:ea typeface="Aileron"/>
                  <a:cs typeface="Aileron"/>
                  <a:sym typeface="Aileron"/>
                </a:rPr>
                <a:t>el tiempo de vida de un objeto no</a:t>
              </a:r>
            </a:p>
            <a:p>
              <a:pPr marL="0" lvl="0" indent="0" algn="just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2E2E2E"/>
                  </a:solidFill>
                  <a:latin typeface="Aileron"/>
                  <a:ea typeface="Aileron"/>
                  <a:cs typeface="Aileron"/>
                  <a:sym typeface="Aileron"/>
                </a:rPr>
                <a:t>depende del otro.</a:t>
              </a:r>
            </a:p>
          </p:txBody>
        </p:sp>
      </p:grpSp>
      <p:sp>
        <p:nvSpPr>
          <p:cNvPr id="8" name="AutoShape 8"/>
          <p:cNvSpPr/>
          <p:nvPr/>
        </p:nvSpPr>
        <p:spPr>
          <a:xfrm flipH="1" flipV="1">
            <a:off x="4693641" y="3831235"/>
            <a:ext cx="1116514" cy="1959571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9" name="AutoShape 9"/>
          <p:cNvSpPr/>
          <p:nvPr/>
        </p:nvSpPr>
        <p:spPr>
          <a:xfrm flipV="1">
            <a:off x="9963366" y="3186080"/>
            <a:ext cx="4605011" cy="2604725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0" name="AutoShape 10"/>
          <p:cNvSpPr/>
          <p:nvPr/>
        </p:nvSpPr>
        <p:spPr>
          <a:xfrm>
            <a:off x="9963366" y="5790805"/>
            <a:ext cx="4605011" cy="2604725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1" name="AutoShape 11"/>
          <p:cNvSpPr/>
          <p:nvPr/>
        </p:nvSpPr>
        <p:spPr>
          <a:xfrm flipV="1">
            <a:off x="9963366" y="5790805"/>
            <a:ext cx="1114425" cy="0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grpSp>
        <p:nvGrpSpPr>
          <p:cNvPr id="12" name="Group 12"/>
          <p:cNvGrpSpPr/>
          <p:nvPr/>
        </p:nvGrpSpPr>
        <p:grpSpPr>
          <a:xfrm>
            <a:off x="704445" y="4890330"/>
            <a:ext cx="3825183" cy="3505200"/>
            <a:chOff x="0" y="0"/>
            <a:chExt cx="1007456" cy="92318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07456" cy="923180"/>
            </a:xfrm>
            <a:custGeom>
              <a:avLst/>
              <a:gdLst/>
              <a:ahLst/>
              <a:cxnLst/>
              <a:rect l="l" t="t" r="r" b="b"/>
              <a:pathLst>
                <a:path w="1007456" h="923180">
                  <a:moveTo>
                    <a:pt x="52622" y="0"/>
                  </a:moveTo>
                  <a:lnTo>
                    <a:pt x="954833" y="0"/>
                  </a:lnTo>
                  <a:cubicBezTo>
                    <a:pt x="968790" y="0"/>
                    <a:pt x="982174" y="5544"/>
                    <a:pt x="992043" y="15413"/>
                  </a:cubicBezTo>
                  <a:cubicBezTo>
                    <a:pt x="1001912" y="25281"/>
                    <a:pt x="1007456" y="38666"/>
                    <a:pt x="1007456" y="52622"/>
                  </a:cubicBezTo>
                  <a:lnTo>
                    <a:pt x="1007456" y="870558"/>
                  </a:lnTo>
                  <a:cubicBezTo>
                    <a:pt x="1007456" y="884514"/>
                    <a:pt x="1001912" y="897899"/>
                    <a:pt x="992043" y="907768"/>
                  </a:cubicBezTo>
                  <a:cubicBezTo>
                    <a:pt x="982174" y="917636"/>
                    <a:pt x="968790" y="923180"/>
                    <a:pt x="954833" y="923180"/>
                  </a:cubicBezTo>
                  <a:lnTo>
                    <a:pt x="52622" y="923180"/>
                  </a:lnTo>
                  <a:cubicBezTo>
                    <a:pt x="38666" y="923180"/>
                    <a:pt x="25281" y="917636"/>
                    <a:pt x="15413" y="907768"/>
                  </a:cubicBezTo>
                  <a:cubicBezTo>
                    <a:pt x="5544" y="897899"/>
                    <a:pt x="0" y="884514"/>
                    <a:pt x="0" y="870558"/>
                  </a:cubicBezTo>
                  <a:lnTo>
                    <a:pt x="0" y="52622"/>
                  </a:lnTo>
                  <a:cubicBezTo>
                    <a:pt x="0" y="38666"/>
                    <a:pt x="5544" y="25281"/>
                    <a:pt x="15413" y="15413"/>
                  </a:cubicBezTo>
                  <a:cubicBezTo>
                    <a:pt x="25281" y="5544"/>
                    <a:pt x="38666" y="0"/>
                    <a:pt x="52622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007456" cy="96128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just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2E2E2E"/>
                  </a:solidFill>
                  <a:latin typeface="Aileron"/>
                  <a:ea typeface="Aileron"/>
                  <a:cs typeface="Aileron"/>
                  <a:sym typeface="Aileron"/>
                </a:rPr>
                <a:t>Un Cliente puede hacer uno o varios Pedidos, pero un Pedido no necesariamente tiene que estar ligado solo a un cliente. Esta relación se puede modelar con una asociación simple.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>
            <a:off x="2617036" y="4476389"/>
            <a:ext cx="0" cy="413941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grpSp>
        <p:nvGrpSpPr>
          <p:cNvPr id="16" name="Group 16"/>
          <p:cNvGrpSpPr/>
          <p:nvPr/>
        </p:nvGrpSpPr>
        <p:grpSpPr>
          <a:xfrm>
            <a:off x="11077791" y="3186080"/>
            <a:ext cx="6981171" cy="5209449"/>
            <a:chOff x="0" y="0"/>
            <a:chExt cx="1838662" cy="13720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38662" cy="1372036"/>
            </a:xfrm>
            <a:custGeom>
              <a:avLst/>
              <a:gdLst/>
              <a:ahLst/>
              <a:cxnLst/>
              <a:rect l="l" t="t" r="r" b="b"/>
              <a:pathLst>
                <a:path w="1838662" h="1372036">
                  <a:moveTo>
                    <a:pt x="28833" y="0"/>
                  </a:moveTo>
                  <a:lnTo>
                    <a:pt x="1809829" y="0"/>
                  </a:lnTo>
                  <a:cubicBezTo>
                    <a:pt x="1817476" y="0"/>
                    <a:pt x="1824810" y="3038"/>
                    <a:pt x="1830217" y="8445"/>
                  </a:cubicBezTo>
                  <a:cubicBezTo>
                    <a:pt x="1835625" y="13852"/>
                    <a:pt x="1838662" y="21186"/>
                    <a:pt x="1838662" y="28833"/>
                  </a:cubicBezTo>
                  <a:lnTo>
                    <a:pt x="1838662" y="1343203"/>
                  </a:lnTo>
                  <a:cubicBezTo>
                    <a:pt x="1838662" y="1359127"/>
                    <a:pt x="1825753" y="1372036"/>
                    <a:pt x="1809829" y="1372036"/>
                  </a:cubicBezTo>
                  <a:lnTo>
                    <a:pt x="28833" y="1372036"/>
                  </a:lnTo>
                  <a:cubicBezTo>
                    <a:pt x="21186" y="1372036"/>
                    <a:pt x="13852" y="1368998"/>
                    <a:pt x="8445" y="1363591"/>
                  </a:cubicBezTo>
                  <a:cubicBezTo>
                    <a:pt x="3038" y="1358184"/>
                    <a:pt x="0" y="1350850"/>
                    <a:pt x="0" y="1343203"/>
                  </a:cubicBezTo>
                  <a:lnTo>
                    <a:pt x="0" y="28833"/>
                  </a:lnTo>
                  <a:cubicBezTo>
                    <a:pt x="0" y="21186"/>
                    <a:pt x="3038" y="13852"/>
                    <a:pt x="8445" y="8445"/>
                  </a:cubicBezTo>
                  <a:cubicBezTo>
                    <a:pt x="13852" y="3038"/>
                    <a:pt x="21186" y="0"/>
                    <a:pt x="28833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838662" cy="141966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just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5400000">
            <a:off x="12438453" y="2803831"/>
            <a:ext cx="4259848" cy="5973948"/>
            <a:chOff x="0" y="0"/>
            <a:chExt cx="812800" cy="113985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1139859"/>
            </a:xfrm>
            <a:custGeom>
              <a:avLst/>
              <a:gdLst/>
              <a:ahLst/>
              <a:cxnLst/>
              <a:rect l="l" t="t" r="r" b="b"/>
              <a:pathLst>
                <a:path w="812800" h="1139859">
                  <a:moveTo>
                    <a:pt x="812800" y="0"/>
                  </a:moveTo>
                  <a:lnTo>
                    <a:pt x="0" y="0"/>
                  </a:lnTo>
                  <a:lnTo>
                    <a:pt x="101600" y="569929"/>
                  </a:lnTo>
                  <a:lnTo>
                    <a:pt x="0" y="1139859"/>
                  </a:lnTo>
                  <a:lnTo>
                    <a:pt x="812800" y="1139859"/>
                  </a:lnTo>
                  <a:lnTo>
                    <a:pt x="711200" y="569929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6466A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8900" y="9525"/>
              <a:ext cx="635000" cy="1130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1239716" y="4672236"/>
            <a:ext cx="6857128" cy="2237138"/>
          </a:xfrm>
          <a:custGeom>
            <a:avLst/>
            <a:gdLst/>
            <a:ahLst/>
            <a:cxnLst/>
            <a:rect l="l" t="t" r="r" b="b"/>
            <a:pathLst>
              <a:path w="6857128" h="2237138">
                <a:moveTo>
                  <a:pt x="0" y="0"/>
                </a:moveTo>
                <a:lnTo>
                  <a:pt x="6857128" y="0"/>
                </a:lnTo>
                <a:lnTo>
                  <a:pt x="6857128" y="2237138"/>
                </a:lnTo>
                <a:lnTo>
                  <a:pt x="0" y="2237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TextBox 23"/>
          <p:cNvSpPr txBox="1"/>
          <p:nvPr/>
        </p:nvSpPr>
        <p:spPr>
          <a:xfrm>
            <a:off x="3484537" y="1019175"/>
            <a:ext cx="11309400" cy="85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r>
              <a:rPr lang="en-US" sz="5600" b="1">
                <a:solidFill>
                  <a:srgbClr val="2E2E2E"/>
                </a:solidFill>
                <a:latin typeface="Aileron Bold"/>
                <a:ea typeface="Aileron Bold"/>
                <a:cs typeface="Aileron Bold"/>
                <a:sym typeface="Aileron Bold"/>
              </a:rPr>
              <a:t>ASOCIACIÓN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39049" y="3188605"/>
            <a:ext cx="4009902" cy="4754801"/>
            <a:chOff x="0" y="0"/>
            <a:chExt cx="698500" cy="8282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28257"/>
            </a:xfrm>
            <a:custGeom>
              <a:avLst/>
              <a:gdLst/>
              <a:ahLst/>
              <a:cxnLst/>
              <a:rect l="l" t="t" r="r" b="b"/>
              <a:pathLst>
                <a:path w="698500" h="828257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25057"/>
                  </a:lnTo>
                  <a:lnTo>
                    <a:pt x="349250" y="828257"/>
                  </a:lnTo>
                  <a:lnTo>
                    <a:pt x="0" y="625057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9225"/>
              <a:ext cx="698500" cy="539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5861" y="2985335"/>
            <a:ext cx="15786752" cy="5724479"/>
            <a:chOff x="0" y="0"/>
            <a:chExt cx="4157828" cy="15076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57828" cy="1507682"/>
            </a:xfrm>
            <a:custGeom>
              <a:avLst/>
              <a:gdLst/>
              <a:ahLst/>
              <a:cxnLst/>
              <a:rect l="l" t="t" r="r" b="b"/>
              <a:pathLst>
                <a:path w="4157828" h="1507682">
                  <a:moveTo>
                    <a:pt x="12751" y="0"/>
                  </a:moveTo>
                  <a:lnTo>
                    <a:pt x="4145078" y="0"/>
                  </a:lnTo>
                  <a:cubicBezTo>
                    <a:pt x="4148459" y="0"/>
                    <a:pt x="4151702" y="1343"/>
                    <a:pt x="4154093" y="3735"/>
                  </a:cubicBezTo>
                  <a:cubicBezTo>
                    <a:pt x="4156485" y="6126"/>
                    <a:pt x="4157828" y="9369"/>
                    <a:pt x="4157828" y="12751"/>
                  </a:cubicBezTo>
                  <a:lnTo>
                    <a:pt x="4157828" y="1494931"/>
                  </a:lnTo>
                  <a:cubicBezTo>
                    <a:pt x="4157828" y="1498313"/>
                    <a:pt x="4156485" y="1501556"/>
                    <a:pt x="4154093" y="1503947"/>
                  </a:cubicBezTo>
                  <a:cubicBezTo>
                    <a:pt x="4151702" y="1506338"/>
                    <a:pt x="4148459" y="1507682"/>
                    <a:pt x="4145078" y="1507682"/>
                  </a:cubicBezTo>
                  <a:lnTo>
                    <a:pt x="12751" y="1507682"/>
                  </a:lnTo>
                  <a:cubicBezTo>
                    <a:pt x="9369" y="1507682"/>
                    <a:pt x="6126" y="1506338"/>
                    <a:pt x="3735" y="1503947"/>
                  </a:cubicBezTo>
                  <a:cubicBezTo>
                    <a:pt x="1343" y="1501556"/>
                    <a:pt x="0" y="1498313"/>
                    <a:pt x="0" y="1494931"/>
                  </a:cubicBezTo>
                  <a:lnTo>
                    <a:pt x="0" y="12751"/>
                  </a:lnTo>
                  <a:cubicBezTo>
                    <a:pt x="0" y="9369"/>
                    <a:pt x="1343" y="6126"/>
                    <a:pt x="3735" y="3735"/>
                  </a:cubicBezTo>
                  <a:cubicBezTo>
                    <a:pt x="6126" y="1343"/>
                    <a:pt x="9369" y="0"/>
                    <a:pt x="12751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66700"/>
              <a:ext cx="4157828" cy="177438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5249"/>
                </a:lnSpc>
              </a:pPr>
              <a:endParaRPr/>
            </a:p>
            <a:p>
              <a:pPr marL="0" lvl="0" indent="0" algn="ctr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400000">
            <a:off x="449545" y="4321726"/>
            <a:ext cx="5345565" cy="2672782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DFE2E6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8900" y="9525"/>
              <a:ext cx="6350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378972" y="3188605"/>
            <a:ext cx="5301549" cy="4964097"/>
            <a:chOff x="0" y="0"/>
            <a:chExt cx="1396293" cy="130741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96293" cy="1307416"/>
            </a:xfrm>
            <a:custGeom>
              <a:avLst/>
              <a:gdLst/>
              <a:ahLst/>
              <a:cxnLst/>
              <a:rect l="l" t="t" r="r" b="b"/>
              <a:pathLst>
                <a:path w="1396293" h="1307416">
                  <a:moveTo>
                    <a:pt x="0" y="0"/>
                  </a:moveTo>
                  <a:lnTo>
                    <a:pt x="1396293" y="0"/>
                  </a:lnTo>
                  <a:lnTo>
                    <a:pt x="1396293" y="1307416"/>
                  </a:lnTo>
                  <a:lnTo>
                    <a:pt x="0" y="13074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1396293" cy="12978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2065799" y="4238304"/>
            <a:ext cx="2113057" cy="2839626"/>
            <a:chOff x="0" y="0"/>
            <a:chExt cx="3663950" cy="4923790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2"/>
              <a:stretch>
                <a:fillRect l="-17477" r="-17477"/>
              </a:stretch>
            </a:blipFill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6466AF"/>
            </a:solid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45861" y="1019175"/>
            <a:ext cx="15786752" cy="85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r>
              <a:rPr lang="en-US" sz="5600" b="1">
                <a:solidFill>
                  <a:srgbClr val="FEFEFD"/>
                </a:solidFill>
                <a:latin typeface="Aileron Bold"/>
                <a:ea typeface="Aileron Bold"/>
                <a:cs typeface="Aileron Bold"/>
                <a:sym typeface="Aileron Bold"/>
              </a:rPr>
              <a:t>MULTIPLICIDAD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56375" y="3490865"/>
            <a:ext cx="4546745" cy="429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0..1 = Cero o uno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1 = Solo uno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0..* = Cero o más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1..* = Uno o más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3 = Solo tres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0..5 = De cero a cinco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5..15 = De cinco a quince</a:t>
            </a:r>
          </a:p>
          <a:p>
            <a:pPr algn="ctr">
              <a:lnSpc>
                <a:spcPts val="4516"/>
              </a:lnSpc>
              <a:spcBef>
                <a:spcPct val="0"/>
              </a:spcBef>
            </a:pPr>
            <a:endParaRPr lang="en-US" sz="3000">
              <a:solidFill>
                <a:srgbClr val="2E2E2E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grpSp>
        <p:nvGrpSpPr>
          <p:cNvPr id="19" name="Group 19"/>
          <p:cNvGrpSpPr/>
          <p:nvPr/>
        </p:nvGrpSpPr>
        <p:grpSpPr>
          <a:xfrm rot="5400000">
            <a:off x="12268180" y="4334262"/>
            <a:ext cx="5345565" cy="2672782"/>
            <a:chOff x="0" y="0"/>
            <a:chExt cx="812800" cy="406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DFE2E6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8900" y="9525"/>
              <a:ext cx="6350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3880796" y="4238304"/>
            <a:ext cx="2113057" cy="2839626"/>
            <a:chOff x="0" y="0"/>
            <a:chExt cx="3663950" cy="4923790"/>
          </a:xfrm>
        </p:grpSpPr>
        <p:sp>
          <p:nvSpPr>
            <p:cNvPr id="23" name="Freeform 23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2"/>
              <a:stretch>
                <a:fillRect l="-17477" r="-17477"/>
              </a:stretch>
            </a:blipFill>
          </p:spPr>
          <p:txBody>
            <a:bodyPr/>
            <a:lstStyle/>
            <a:p>
              <a:endParaRPr lang="es-CO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6466AF"/>
            </a:solidFill>
          </p:spPr>
          <p:txBody>
            <a:bodyPr/>
            <a:lstStyle/>
            <a:p>
              <a:endParaRPr lang="es-CO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0431" y="3186080"/>
            <a:ext cx="4153210" cy="1290308"/>
            <a:chOff x="0" y="0"/>
            <a:chExt cx="1093850" cy="3398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850" cy="339834"/>
            </a:xfrm>
            <a:custGeom>
              <a:avLst/>
              <a:gdLst/>
              <a:ahLst/>
              <a:cxnLst/>
              <a:rect l="l" t="t" r="r" b="b"/>
              <a:pathLst>
                <a:path w="1093850" h="339834">
                  <a:moveTo>
                    <a:pt x="48466" y="0"/>
                  </a:moveTo>
                  <a:lnTo>
                    <a:pt x="1045383" y="0"/>
                  </a:lnTo>
                  <a:cubicBezTo>
                    <a:pt x="1072151" y="0"/>
                    <a:pt x="1093850" y="21699"/>
                    <a:pt x="1093850" y="48466"/>
                  </a:cubicBezTo>
                  <a:lnTo>
                    <a:pt x="1093850" y="291368"/>
                  </a:lnTo>
                  <a:cubicBezTo>
                    <a:pt x="1093850" y="318135"/>
                    <a:pt x="1072151" y="339834"/>
                    <a:pt x="1045383" y="339834"/>
                  </a:cubicBezTo>
                  <a:lnTo>
                    <a:pt x="48466" y="339834"/>
                  </a:lnTo>
                  <a:cubicBezTo>
                    <a:pt x="21699" y="339834"/>
                    <a:pt x="0" y="318135"/>
                    <a:pt x="0" y="291368"/>
                  </a:cubicBezTo>
                  <a:lnTo>
                    <a:pt x="0" y="48466"/>
                  </a:lnTo>
                  <a:cubicBezTo>
                    <a:pt x="0" y="21699"/>
                    <a:pt x="21699" y="0"/>
                    <a:pt x="48466" y="0"/>
                  </a:cubicBezTo>
                  <a:close/>
                </a:path>
              </a:pathLst>
            </a:custGeom>
            <a:solidFill>
              <a:srgbClr val="312F8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1093850" cy="3303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783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EJEMPLO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10156" y="3186080"/>
            <a:ext cx="4153210" cy="5209449"/>
            <a:chOff x="0" y="0"/>
            <a:chExt cx="1093850" cy="13720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93850" cy="1372036"/>
            </a:xfrm>
            <a:custGeom>
              <a:avLst/>
              <a:gdLst/>
              <a:ahLst/>
              <a:cxnLst/>
              <a:rect l="l" t="t" r="r" b="b"/>
              <a:pathLst>
                <a:path w="1093850" h="1372036">
                  <a:moveTo>
                    <a:pt x="48466" y="0"/>
                  </a:moveTo>
                  <a:lnTo>
                    <a:pt x="1045383" y="0"/>
                  </a:lnTo>
                  <a:cubicBezTo>
                    <a:pt x="1072151" y="0"/>
                    <a:pt x="1093850" y="21699"/>
                    <a:pt x="1093850" y="48466"/>
                  </a:cubicBezTo>
                  <a:lnTo>
                    <a:pt x="1093850" y="1323570"/>
                  </a:lnTo>
                  <a:cubicBezTo>
                    <a:pt x="1093850" y="1350337"/>
                    <a:pt x="1072151" y="1372036"/>
                    <a:pt x="1045383" y="1372036"/>
                  </a:cubicBezTo>
                  <a:lnTo>
                    <a:pt x="48466" y="1372036"/>
                  </a:lnTo>
                  <a:cubicBezTo>
                    <a:pt x="21699" y="1372036"/>
                    <a:pt x="0" y="1350337"/>
                    <a:pt x="0" y="1323570"/>
                  </a:cubicBezTo>
                  <a:lnTo>
                    <a:pt x="0" y="48466"/>
                  </a:lnTo>
                  <a:cubicBezTo>
                    <a:pt x="0" y="21699"/>
                    <a:pt x="21699" y="0"/>
                    <a:pt x="48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93850" cy="141966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just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H="1" flipV="1">
            <a:off x="4693641" y="3831235"/>
            <a:ext cx="1116514" cy="1959571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9" name="AutoShape 9"/>
          <p:cNvSpPr/>
          <p:nvPr/>
        </p:nvSpPr>
        <p:spPr>
          <a:xfrm flipV="1">
            <a:off x="9963366" y="3186080"/>
            <a:ext cx="4605011" cy="2604725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0" name="AutoShape 10"/>
          <p:cNvSpPr/>
          <p:nvPr/>
        </p:nvSpPr>
        <p:spPr>
          <a:xfrm>
            <a:off x="9963366" y="5790805"/>
            <a:ext cx="4605011" cy="2604725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1" name="AutoShape 11"/>
          <p:cNvSpPr/>
          <p:nvPr/>
        </p:nvSpPr>
        <p:spPr>
          <a:xfrm flipV="1">
            <a:off x="9963366" y="5790805"/>
            <a:ext cx="1114425" cy="0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grpSp>
        <p:nvGrpSpPr>
          <p:cNvPr id="12" name="Group 12"/>
          <p:cNvGrpSpPr/>
          <p:nvPr/>
        </p:nvGrpSpPr>
        <p:grpSpPr>
          <a:xfrm>
            <a:off x="704445" y="4890330"/>
            <a:ext cx="3825183" cy="3505200"/>
            <a:chOff x="0" y="0"/>
            <a:chExt cx="1007456" cy="92318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07456" cy="923180"/>
            </a:xfrm>
            <a:custGeom>
              <a:avLst/>
              <a:gdLst/>
              <a:ahLst/>
              <a:cxnLst/>
              <a:rect l="l" t="t" r="r" b="b"/>
              <a:pathLst>
                <a:path w="1007456" h="923180">
                  <a:moveTo>
                    <a:pt x="52622" y="0"/>
                  </a:moveTo>
                  <a:lnTo>
                    <a:pt x="954833" y="0"/>
                  </a:lnTo>
                  <a:cubicBezTo>
                    <a:pt x="968790" y="0"/>
                    <a:pt x="982174" y="5544"/>
                    <a:pt x="992043" y="15413"/>
                  </a:cubicBezTo>
                  <a:cubicBezTo>
                    <a:pt x="1001912" y="25281"/>
                    <a:pt x="1007456" y="38666"/>
                    <a:pt x="1007456" y="52622"/>
                  </a:cubicBezTo>
                  <a:lnTo>
                    <a:pt x="1007456" y="870558"/>
                  </a:lnTo>
                  <a:cubicBezTo>
                    <a:pt x="1007456" y="884514"/>
                    <a:pt x="1001912" y="897899"/>
                    <a:pt x="992043" y="907768"/>
                  </a:cubicBezTo>
                  <a:cubicBezTo>
                    <a:pt x="982174" y="917636"/>
                    <a:pt x="968790" y="923180"/>
                    <a:pt x="954833" y="923180"/>
                  </a:cubicBezTo>
                  <a:lnTo>
                    <a:pt x="52622" y="923180"/>
                  </a:lnTo>
                  <a:cubicBezTo>
                    <a:pt x="38666" y="923180"/>
                    <a:pt x="25281" y="917636"/>
                    <a:pt x="15413" y="907768"/>
                  </a:cubicBezTo>
                  <a:cubicBezTo>
                    <a:pt x="5544" y="897899"/>
                    <a:pt x="0" y="884514"/>
                    <a:pt x="0" y="870558"/>
                  </a:cubicBezTo>
                  <a:lnTo>
                    <a:pt x="0" y="52622"/>
                  </a:lnTo>
                  <a:cubicBezTo>
                    <a:pt x="0" y="38666"/>
                    <a:pt x="5544" y="25281"/>
                    <a:pt x="15413" y="15413"/>
                  </a:cubicBezTo>
                  <a:cubicBezTo>
                    <a:pt x="25281" y="5544"/>
                    <a:pt x="38666" y="0"/>
                    <a:pt x="52622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007456" cy="96128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just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2617036" y="4476389"/>
            <a:ext cx="0" cy="413941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grpSp>
        <p:nvGrpSpPr>
          <p:cNvPr id="16" name="Group 16"/>
          <p:cNvGrpSpPr/>
          <p:nvPr/>
        </p:nvGrpSpPr>
        <p:grpSpPr>
          <a:xfrm>
            <a:off x="11077791" y="3186080"/>
            <a:ext cx="6981171" cy="5209449"/>
            <a:chOff x="0" y="0"/>
            <a:chExt cx="1838662" cy="13720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838662" cy="1372036"/>
            </a:xfrm>
            <a:custGeom>
              <a:avLst/>
              <a:gdLst/>
              <a:ahLst/>
              <a:cxnLst/>
              <a:rect l="l" t="t" r="r" b="b"/>
              <a:pathLst>
                <a:path w="1838662" h="1372036">
                  <a:moveTo>
                    <a:pt x="28833" y="0"/>
                  </a:moveTo>
                  <a:lnTo>
                    <a:pt x="1809829" y="0"/>
                  </a:lnTo>
                  <a:cubicBezTo>
                    <a:pt x="1817476" y="0"/>
                    <a:pt x="1824810" y="3038"/>
                    <a:pt x="1830217" y="8445"/>
                  </a:cubicBezTo>
                  <a:cubicBezTo>
                    <a:pt x="1835625" y="13852"/>
                    <a:pt x="1838662" y="21186"/>
                    <a:pt x="1838662" y="28833"/>
                  </a:cubicBezTo>
                  <a:lnTo>
                    <a:pt x="1838662" y="1343203"/>
                  </a:lnTo>
                  <a:cubicBezTo>
                    <a:pt x="1838662" y="1359127"/>
                    <a:pt x="1825753" y="1372036"/>
                    <a:pt x="1809829" y="1372036"/>
                  </a:cubicBezTo>
                  <a:lnTo>
                    <a:pt x="28833" y="1372036"/>
                  </a:lnTo>
                  <a:cubicBezTo>
                    <a:pt x="21186" y="1372036"/>
                    <a:pt x="13852" y="1368998"/>
                    <a:pt x="8445" y="1363591"/>
                  </a:cubicBezTo>
                  <a:cubicBezTo>
                    <a:pt x="3038" y="1358184"/>
                    <a:pt x="0" y="1350850"/>
                    <a:pt x="0" y="1343203"/>
                  </a:cubicBezTo>
                  <a:lnTo>
                    <a:pt x="0" y="28833"/>
                  </a:lnTo>
                  <a:cubicBezTo>
                    <a:pt x="0" y="21186"/>
                    <a:pt x="3038" y="13852"/>
                    <a:pt x="8445" y="8445"/>
                  </a:cubicBezTo>
                  <a:cubicBezTo>
                    <a:pt x="13852" y="3038"/>
                    <a:pt x="21186" y="0"/>
                    <a:pt x="28833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838662" cy="141966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just">
                <a:lnSpc>
                  <a:spcPts val="34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5400000">
            <a:off x="12438453" y="2803831"/>
            <a:ext cx="4259848" cy="5973948"/>
            <a:chOff x="0" y="0"/>
            <a:chExt cx="812800" cy="113985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1139859"/>
            </a:xfrm>
            <a:custGeom>
              <a:avLst/>
              <a:gdLst/>
              <a:ahLst/>
              <a:cxnLst/>
              <a:rect l="l" t="t" r="r" b="b"/>
              <a:pathLst>
                <a:path w="812800" h="1139859">
                  <a:moveTo>
                    <a:pt x="812800" y="0"/>
                  </a:moveTo>
                  <a:lnTo>
                    <a:pt x="0" y="0"/>
                  </a:lnTo>
                  <a:lnTo>
                    <a:pt x="101600" y="569929"/>
                  </a:lnTo>
                  <a:lnTo>
                    <a:pt x="0" y="1139859"/>
                  </a:lnTo>
                  <a:lnTo>
                    <a:pt x="812800" y="1139859"/>
                  </a:lnTo>
                  <a:lnTo>
                    <a:pt x="711200" y="569929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6466A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8900" y="9525"/>
              <a:ext cx="635000" cy="1130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1077791" y="4890330"/>
            <a:ext cx="6972084" cy="1934753"/>
          </a:xfrm>
          <a:custGeom>
            <a:avLst/>
            <a:gdLst/>
            <a:ahLst/>
            <a:cxnLst/>
            <a:rect l="l" t="t" r="r" b="b"/>
            <a:pathLst>
              <a:path w="6972084" h="1934753">
                <a:moveTo>
                  <a:pt x="0" y="0"/>
                </a:moveTo>
                <a:lnTo>
                  <a:pt x="6972084" y="0"/>
                </a:lnTo>
                <a:lnTo>
                  <a:pt x="6972084" y="1934753"/>
                </a:lnTo>
                <a:lnTo>
                  <a:pt x="0" y="1934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TextBox 23"/>
          <p:cNvSpPr txBox="1"/>
          <p:nvPr/>
        </p:nvSpPr>
        <p:spPr>
          <a:xfrm>
            <a:off x="3484537" y="1019175"/>
            <a:ext cx="11309400" cy="2574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6"/>
              </a:lnSpc>
            </a:pPr>
            <a:r>
              <a:rPr lang="en-US" sz="5600" b="1">
                <a:solidFill>
                  <a:srgbClr val="2E2E2E"/>
                </a:solidFill>
                <a:latin typeface="Aileron Bold"/>
                <a:ea typeface="Aileron Bold"/>
                <a:cs typeface="Aileron Bold"/>
                <a:sym typeface="Aileron Bold"/>
              </a:rPr>
              <a:t>DEPENDENCIA</a:t>
            </a:r>
          </a:p>
          <a:p>
            <a:pPr algn="ctr">
              <a:lnSpc>
                <a:spcPts val="6776"/>
              </a:lnSpc>
            </a:pPr>
            <a:endParaRPr lang="en-US" sz="5600" b="1">
              <a:solidFill>
                <a:srgbClr val="2E2E2E"/>
              </a:solidFill>
              <a:latin typeface="Aileron Bold"/>
              <a:ea typeface="Aileron Bold"/>
              <a:cs typeface="Aileron Bold"/>
              <a:sym typeface="Aileron Bold"/>
            </a:endParaRPr>
          </a:p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endParaRPr lang="en-US" sz="5600" b="1">
              <a:solidFill>
                <a:srgbClr val="2E2E2E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701083" y="3910054"/>
            <a:ext cx="4262283" cy="3723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09"/>
              </a:lnSpc>
            </a:pPr>
            <a:r>
              <a:rPr lang="en-US" sz="264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Representa un tipo de relación</a:t>
            </a:r>
          </a:p>
          <a:p>
            <a:pPr algn="ctr">
              <a:lnSpc>
                <a:spcPts val="3709"/>
              </a:lnSpc>
            </a:pPr>
            <a:r>
              <a:rPr lang="en-US" sz="264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muy particular, en la que una clase</a:t>
            </a:r>
          </a:p>
          <a:p>
            <a:pPr algn="ctr">
              <a:lnSpc>
                <a:spcPts val="3709"/>
              </a:lnSpc>
            </a:pPr>
            <a:r>
              <a:rPr lang="en-US" sz="264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es instanciada (su instanciación es</a:t>
            </a:r>
          </a:p>
          <a:p>
            <a:pPr algn="ctr">
              <a:lnSpc>
                <a:spcPts val="3709"/>
              </a:lnSpc>
              <a:spcBef>
                <a:spcPct val="0"/>
              </a:spcBef>
            </a:pPr>
            <a:r>
              <a:rPr lang="en-US" sz="264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dependiente de otro objeto/clase).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66572" y="5095875"/>
            <a:ext cx="3500928" cy="3114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3"/>
              </a:lnSpc>
            </a:pPr>
            <a:r>
              <a:rPr lang="en-US" sz="2638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La clase Pago depende del Pedido, ya que la acción de procesar el pago depende del total del pedido.</a:t>
            </a:r>
          </a:p>
          <a:p>
            <a:pPr algn="ctr">
              <a:lnSpc>
                <a:spcPts val="2573"/>
              </a:lnSpc>
              <a:spcBef>
                <a:spcPct val="0"/>
              </a:spcBef>
            </a:pPr>
            <a:endParaRPr lang="en-US" sz="2638">
              <a:solidFill>
                <a:srgbClr val="2E2E2E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584" y="712256"/>
            <a:ext cx="10046698" cy="8862487"/>
            <a:chOff x="0" y="0"/>
            <a:chExt cx="1709139" cy="1507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9139" cy="1507682"/>
            </a:xfrm>
            <a:custGeom>
              <a:avLst/>
              <a:gdLst/>
              <a:ahLst/>
              <a:cxnLst/>
              <a:rect l="l" t="t" r="r" b="b"/>
              <a:pathLst>
                <a:path w="1709139" h="1507682">
                  <a:moveTo>
                    <a:pt x="20035" y="0"/>
                  </a:moveTo>
                  <a:lnTo>
                    <a:pt x="1689103" y="0"/>
                  </a:lnTo>
                  <a:cubicBezTo>
                    <a:pt x="1700169" y="0"/>
                    <a:pt x="1709139" y="8970"/>
                    <a:pt x="1709139" y="20035"/>
                  </a:cubicBezTo>
                  <a:lnTo>
                    <a:pt x="1709139" y="1487646"/>
                  </a:lnTo>
                  <a:cubicBezTo>
                    <a:pt x="1709139" y="1498712"/>
                    <a:pt x="1700169" y="1507682"/>
                    <a:pt x="1689103" y="1507682"/>
                  </a:cubicBezTo>
                  <a:lnTo>
                    <a:pt x="20035" y="1507682"/>
                  </a:lnTo>
                  <a:cubicBezTo>
                    <a:pt x="8970" y="1507682"/>
                    <a:pt x="0" y="1498712"/>
                    <a:pt x="0" y="1487646"/>
                  </a:cubicBezTo>
                  <a:lnTo>
                    <a:pt x="0" y="20035"/>
                  </a:lnTo>
                  <a:cubicBezTo>
                    <a:pt x="0" y="8970"/>
                    <a:pt x="8970" y="0"/>
                    <a:pt x="20035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09139" cy="15553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35216" y="2039108"/>
            <a:ext cx="12417569" cy="6208784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5656B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8900" y="9525"/>
              <a:ext cx="6350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926491" y="1778021"/>
            <a:ext cx="10168885" cy="7690219"/>
          </a:xfrm>
          <a:custGeom>
            <a:avLst/>
            <a:gdLst/>
            <a:ahLst/>
            <a:cxnLst/>
            <a:rect l="l" t="t" r="r" b="b"/>
            <a:pathLst>
              <a:path w="10168885" h="7690219">
                <a:moveTo>
                  <a:pt x="0" y="0"/>
                </a:moveTo>
                <a:lnTo>
                  <a:pt x="10168884" y="0"/>
                </a:lnTo>
                <a:lnTo>
                  <a:pt x="10168884" y="7690219"/>
                </a:lnTo>
                <a:lnTo>
                  <a:pt x="0" y="7690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1028700" y="354462"/>
            <a:ext cx="15786752" cy="85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r>
              <a:rPr lang="en-US" sz="5600" b="1">
                <a:solidFill>
                  <a:srgbClr val="FEFEFD"/>
                </a:solidFill>
                <a:latin typeface="Aileron Bold"/>
                <a:ea typeface="Aileron Bold"/>
                <a:cs typeface="Aileron Bold"/>
                <a:sym typeface="Aileron Bold"/>
              </a:rPr>
              <a:t>DIAGRAMA DE CLASES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584" y="712256"/>
            <a:ext cx="10046698" cy="8862487"/>
            <a:chOff x="0" y="0"/>
            <a:chExt cx="1709139" cy="1507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9139" cy="1507682"/>
            </a:xfrm>
            <a:custGeom>
              <a:avLst/>
              <a:gdLst/>
              <a:ahLst/>
              <a:cxnLst/>
              <a:rect l="l" t="t" r="r" b="b"/>
              <a:pathLst>
                <a:path w="1709139" h="1507682">
                  <a:moveTo>
                    <a:pt x="20035" y="0"/>
                  </a:moveTo>
                  <a:lnTo>
                    <a:pt x="1689103" y="0"/>
                  </a:lnTo>
                  <a:cubicBezTo>
                    <a:pt x="1700169" y="0"/>
                    <a:pt x="1709139" y="8970"/>
                    <a:pt x="1709139" y="20035"/>
                  </a:cubicBezTo>
                  <a:lnTo>
                    <a:pt x="1709139" y="1487646"/>
                  </a:lnTo>
                  <a:cubicBezTo>
                    <a:pt x="1709139" y="1498712"/>
                    <a:pt x="1700169" y="1507682"/>
                    <a:pt x="1689103" y="1507682"/>
                  </a:cubicBezTo>
                  <a:lnTo>
                    <a:pt x="20035" y="1507682"/>
                  </a:lnTo>
                  <a:cubicBezTo>
                    <a:pt x="8970" y="1507682"/>
                    <a:pt x="0" y="1498712"/>
                    <a:pt x="0" y="1487646"/>
                  </a:cubicBezTo>
                  <a:lnTo>
                    <a:pt x="0" y="20035"/>
                  </a:lnTo>
                  <a:cubicBezTo>
                    <a:pt x="0" y="8970"/>
                    <a:pt x="8970" y="0"/>
                    <a:pt x="20035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09139" cy="15553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35216" y="2039108"/>
            <a:ext cx="12417569" cy="6208784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5656B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8900" y="9525"/>
              <a:ext cx="6350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12740" y="1615433"/>
            <a:ext cx="4596385" cy="8352900"/>
          </a:xfrm>
          <a:custGeom>
            <a:avLst/>
            <a:gdLst/>
            <a:ahLst/>
            <a:cxnLst/>
            <a:rect l="l" t="t" r="r" b="b"/>
            <a:pathLst>
              <a:path w="4596385" h="8352900">
                <a:moveTo>
                  <a:pt x="0" y="0"/>
                </a:moveTo>
                <a:lnTo>
                  <a:pt x="4596386" y="0"/>
                </a:lnTo>
                <a:lnTo>
                  <a:pt x="4596386" y="8352900"/>
                </a:lnTo>
                <a:lnTo>
                  <a:pt x="0" y="8352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1028700" y="354462"/>
            <a:ext cx="15786752" cy="85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r>
              <a:rPr lang="en-US" sz="5600" b="1">
                <a:solidFill>
                  <a:srgbClr val="FEFEFD"/>
                </a:solidFill>
                <a:latin typeface="Aileron Bold"/>
                <a:ea typeface="Aileron Bold"/>
                <a:cs typeface="Aileron Bold"/>
                <a:sym typeface="Aileron Bold"/>
              </a:rPr>
              <a:t>DIAGRAMA DE CLASES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21879" y="-154305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80B2E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716250" y="-154305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80B2E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221879" y="8743950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80B2E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716250" y="8743950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80B2E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812800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5091045" y="1407413"/>
            <a:ext cx="8105909" cy="7472175"/>
          </a:xfrm>
          <a:custGeom>
            <a:avLst/>
            <a:gdLst/>
            <a:ahLst/>
            <a:cxnLst/>
            <a:rect l="l" t="t" r="r" b="b"/>
            <a:pathLst>
              <a:path w="8105909" h="7472175">
                <a:moveTo>
                  <a:pt x="0" y="0"/>
                </a:moveTo>
                <a:lnTo>
                  <a:pt x="8105910" y="0"/>
                </a:lnTo>
                <a:lnTo>
                  <a:pt x="8105910" y="7472174"/>
                </a:lnTo>
                <a:lnTo>
                  <a:pt x="0" y="7472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15" name="Group 15"/>
          <p:cNvGrpSpPr/>
          <p:nvPr/>
        </p:nvGrpSpPr>
        <p:grpSpPr>
          <a:xfrm>
            <a:off x="4105192" y="2624096"/>
            <a:ext cx="10077615" cy="5038808"/>
            <a:chOff x="0" y="0"/>
            <a:chExt cx="812800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ACDEDC">
                <a:alpha val="61961"/>
              </a:srgbClr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8900" y="9525"/>
              <a:ext cx="635000" cy="396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938225" y="1648020"/>
            <a:ext cx="6411550" cy="7460712"/>
            <a:chOff x="0" y="0"/>
            <a:chExt cx="6985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EFEFD">
                <a:alpha val="81961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49225"/>
              <a:ext cx="698500" cy="523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8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467475" y="4404409"/>
            <a:ext cx="535305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80B2E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84508"/>
            <a:ext cx="4400037" cy="1129175"/>
            <a:chOff x="0" y="0"/>
            <a:chExt cx="1158857" cy="2973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8857" cy="297396"/>
            </a:xfrm>
            <a:custGeom>
              <a:avLst/>
              <a:gdLst/>
              <a:ahLst/>
              <a:cxnLst/>
              <a:rect l="l" t="t" r="r" b="b"/>
              <a:pathLst>
                <a:path w="1158857" h="297396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51649"/>
                  </a:lnTo>
                  <a:cubicBezTo>
                    <a:pt x="1158857" y="263782"/>
                    <a:pt x="1154038" y="275418"/>
                    <a:pt x="1145458" y="283997"/>
                  </a:cubicBezTo>
                  <a:cubicBezTo>
                    <a:pt x="1136879" y="292576"/>
                    <a:pt x="1125243" y="297396"/>
                    <a:pt x="1113110" y="297396"/>
                  </a:cubicBezTo>
                  <a:lnTo>
                    <a:pt x="45747" y="297396"/>
                  </a:lnTo>
                  <a:cubicBezTo>
                    <a:pt x="33614" y="297396"/>
                    <a:pt x="21978" y="292576"/>
                    <a:pt x="13399" y="283997"/>
                  </a:cubicBezTo>
                  <a:cubicBezTo>
                    <a:pt x="4820" y="275418"/>
                    <a:pt x="0" y="263782"/>
                    <a:pt x="0" y="251649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1158857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DEFINICION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297122"/>
            <a:ext cx="4400037" cy="3270406"/>
            <a:chOff x="0" y="0"/>
            <a:chExt cx="1158857" cy="8613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8857" cy="861342"/>
            </a:xfrm>
            <a:custGeom>
              <a:avLst/>
              <a:gdLst/>
              <a:ahLst/>
              <a:cxnLst/>
              <a:rect l="l" t="t" r="r" b="b"/>
              <a:pathLst>
                <a:path w="1158857" h="861342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815594"/>
                  </a:lnTo>
                  <a:cubicBezTo>
                    <a:pt x="1158857" y="827727"/>
                    <a:pt x="1154038" y="839363"/>
                    <a:pt x="1145458" y="847942"/>
                  </a:cubicBezTo>
                  <a:cubicBezTo>
                    <a:pt x="1136879" y="856522"/>
                    <a:pt x="1125243" y="861342"/>
                    <a:pt x="1113110" y="861342"/>
                  </a:cubicBezTo>
                  <a:lnTo>
                    <a:pt x="45747" y="861342"/>
                  </a:lnTo>
                  <a:cubicBezTo>
                    <a:pt x="33614" y="861342"/>
                    <a:pt x="21978" y="856522"/>
                    <a:pt x="13399" y="847942"/>
                  </a:cubicBezTo>
                  <a:cubicBezTo>
                    <a:pt x="4820" y="839363"/>
                    <a:pt x="0" y="827727"/>
                    <a:pt x="0" y="815594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1158857" cy="851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55343" y="2827404"/>
            <a:ext cx="10128768" cy="5780576"/>
            <a:chOff x="0" y="0"/>
            <a:chExt cx="2667659" cy="15224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67659" cy="1522456"/>
            </a:xfrm>
            <a:custGeom>
              <a:avLst/>
              <a:gdLst/>
              <a:ahLst/>
              <a:cxnLst/>
              <a:rect l="l" t="t" r="r" b="b"/>
              <a:pathLst>
                <a:path w="2667659" h="1522456">
                  <a:moveTo>
                    <a:pt x="19873" y="0"/>
                  </a:moveTo>
                  <a:lnTo>
                    <a:pt x="2647786" y="0"/>
                  </a:lnTo>
                  <a:cubicBezTo>
                    <a:pt x="2658761" y="0"/>
                    <a:pt x="2667659" y="8897"/>
                    <a:pt x="2667659" y="19873"/>
                  </a:cubicBezTo>
                  <a:lnTo>
                    <a:pt x="2667659" y="1502583"/>
                  </a:lnTo>
                  <a:cubicBezTo>
                    <a:pt x="2667659" y="1507854"/>
                    <a:pt x="2665565" y="1512909"/>
                    <a:pt x="2661838" y="1516635"/>
                  </a:cubicBezTo>
                  <a:cubicBezTo>
                    <a:pt x="2658111" y="1520362"/>
                    <a:pt x="2653056" y="1522456"/>
                    <a:pt x="2647786" y="1522456"/>
                  </a:cubicBezTo>
                  <a:lnTo>
                    <a:pt x="19873" y="1522456"/>
                  </a:lnTo>
                  <a:cubicBezTo>
                    <a:pt x="14602" y="1522456"/>
                    <a:pt x="9548" y="1520362"/>
                    <a:pt x="5821" y="1516635"/>
                  </a:cubicBezTo>
                  <a:cubicBezTo>
                    <a:pt x="2094" y="1512909"/>
                    <a:pt x="0" y="1507854"/>
                    <a:pt x="0" y="1502583"/>
                  </a:cubicBezTo>
                  <a:lnTo>
                    <a:pt x="0" y="19873"/>
                  </a:lnTo>
                  <a:cubicBezTo>
                    <a:pt x="0" y="14602"/>
                    <a:pt x="2094" y="9548"/>
                    <a:pt x="5821" y="5821"/>
                  </a:cubicBezTo>
                  <a:cubicBezTo>
                    <a:pt x="9548" y="2094"/>
                    <a:pt x="14602" y="0"/>
                    <a:pt x="19873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2667659" cy="1512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04006" y="2827404"/>
            <a:ext cx="1403028" cy="1165789"/>
          </a:xfrm>
          <a:custGeom>
            <a:avLst/>
            <a:gdLst/>
            <a:ahLst/>
            <a:cxnLst/>
            <a:rect l="l" t="t" r="r" b="b"/>
            <a:pathLst>
              <a:path w="1403028" h="1165789">
                <a:moveTo>
                  <a:pt x="0" y="0"/>
                </a:moveTo>
                <a:lnTo>
                  <a:pt x="1403028" y="0"/>
                </a:lnTo>
                <a:lnTo>
                  <a:pt x="1403028" y="1165788"/>
                </a:lnTo>
                <a:lnTo>
                  <a:pt x="0" y="1165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12" name="Group 12"/>
          <p:cNvGrpSpPr/>
          <p:nvPr/>
        </p:nvGrpSpPr>
        <p:grpSpPr>
          <a:xfrm>
            <a:off x="7201819" y="3258531"/>
            <a:ext cx="9326880" cy="4663440"/>
            <a:chOff x="0" y="0"/>
            <a:chExt cx="812800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30" y="0"/>
                    <a:pt x="812800" y="90970"/>
                    <a:pt x="812800" y="203200"/>
                  </a:cubicBezTo>
                  <a:cubicBezTo>
                    <a:pt x="812800" y="315430"/>
                    <a:pt x="721830" y="406400"/>
                    <a:pt x="609600" y="406400"/>
                  </a:cubicBezTo>
                  <a:lnTo>
                    <a:pt x="203200" y="406400"/>
                  </a:lnTo>
                  <a:cubicBezTo>
                    <a:pt x="90970" y="406400"/>
                    <a:pt x="0" y="315430"/>
                    <a:pt x="0" y="203200"/>
                  </a:cubicBezTo>
                  <a:cubicBezTo>
                    <a:pt x="0" y="90970"/>
                    <a:pt x="90970" y="0"/>
                    <a:pt x="203200" y="0"/>
                  </a:cubicBezTo>
                  <a:lnTo>
                    <a:pt x="609600" y="0"/>
                  </a:lnTo>
                </a:path>
              </a:pathLst>
            </a:custGeom>
            <a:blipFill>
              <a:blip r:embed="rId4"/>
              <a:stretch>
                <a:fillRect l="-6022" r="-6022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74564" y="896698"/>
            <a:ext cx="10067168" cy="1129175"/>
            <a:chOff x="0" y="0"/>
            <a:chExt cx="2651435" cy="29739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651435" cy="297396"/>
            </a:xfrm>
            <a:custGeom>
              <a:avLst/>
              <a:gdLst/>
              <a:ahLst/>
              <a:cxnLst/>
              <a:rect l="l" t="t" r="r" b="b"/>
              <a:pathLst>
                <a:path w="2651435" h="297396">
                  <a:moveTo>
                    <a:pt x="19995" y="0"/>
                  </a:moveTo>
                  <a:lnTo>
                    <a:pt x="2631441" y="0"/>
                  </a:lnTo>
                  <a:cubicBezTo>
                    <a:pt x="2642483" y="0"/>
                    <a:pt x="2651435" y="8952"/>
                    <a:pt x="2651435" y="19995"/>
                  </a:cubicBezTo>
                  <a:lnTo>
                    <a:pt x="2651435" y="277401"/>
                  </a:lnTo>
                  <a:cubicBezTo>
                    <a:pt x="2651435" y="288444"/>
                    <a:pt x="2642483" y="297396"/>
                    <a:pt x="2631441" y="297396"/>
                  </a:cubicBezTo>
                  <a:lnTo>
                    <a:pt x="19995" y="297396"/>
                  </a:lnTo>
                  <a:cubicBezTo>
                    <a:pt x="8952" y="297396"/>
                    <a:pt x="0" y="288444"/>
                    <a:pt x="0" y="277401"/>
                  </a:cubicBezTo>
                  <a:lnTo>
                    <a:pt x="0" y="19995"/>
                  </a:lnTo>
                  <a:cubicBezTo>
                    <a:pt x="0" y="8952"/>
                    <a:pt x="8952" y="0"/>
                    <a:pt x="19995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525"/>
              <a:ext cx="2651435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484537" y="1019175"/>
            <a:ext cx="11309400" cy="1716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6"/>
              </a:lnSpc>
            </a:pPr>
            <a:r>
              <a:rPr lang="en-US" sz="5600" b="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DIAGRAMA DE CLASES UML</a:t>
            </a:r>
          </a:p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endParaRPr lang="en-US" sz="5600" b="1">
              <a:solidFill>
                <a:srgbClr val="FFFFFF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29024" y="5670067"/>
            <a:ext cx="3999390" cy="238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Un diagrama de clases es una representación gráfica que describe la estructura de un sistema mostrando sus clases, atributos, métodos y las relaciones entre ellas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8454" y="7463033"/>
            <a:ext cx="3923107" cy="1206627"/>
            <a:chOff x="0" y="0"/>
            <a:chExt cx="1033246" cy="3177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3246" cy="317795"/>
            </a:xfrm>
            <a:custGeom>
              <a:avLst/>
              <a:gdLst/>
              <a:ahLst/>
              <a:cxnLst/>
              <a:rect l="l" t="t" r="r" b="b"/>
              <a:pathLst>
                <a:path w="1033246" h="317795">
                  <a:moveTo>
                    <a:pt x="51309" y="0"/>
                  </a:moveTo>
                  <a:lnTo>
                    <a:pt x="981937" y="0"/>
                  </a:lnTo>
                  <a:cubicBezTo>
                    <a:pt x="1010274" y="0"/>
                    <a:pt x="1033246" y="22972"/>
                    <a:pt x="1033246" y="51309"/>
                  </a:cubicBezTo>
                  <a:lnTo>
                    <a:pt x="1033246" y="266486"/>
                  </a:lnTo>
                  <a:cubicBezTo>
                    <a:pt x="1033246" y="280094"/>
                    <a:pt x="1027840" y="293145"/>
                    <a:pt x="1018218" y="302767"/>
                  </a:cubicBezTo>
                  <a:cubicBezTo>
                    <a:pt x="1008596" y="312389"/>
                    <a:pt x="995545" y="317795"/>
                    <a:pt x="981937" y="317795"/>
                  </a:cubicBezTo>
                  <a:lnTo>
                    <a:pt x="51309" y="317795"/>
                  </a:lnTo>
                  <a:cubicBezTo>
                    <a:pt x="22972" y="317795"/>
                    <a:pt x="0" y="294823"/>
                    <a:pt x="0" y="266486"/>
                  </a:cubicBezTo>
                  <a:lnTo>
                    <a:pt x="0" y="51309"/>
                  </a:lnTo>
                  <a:cubicBezTo>
                    <a:pt x="0" y="37701"/>
                    <a:pt x="5406" y="24650"/>
                    <a:pt x="15028" y="15028"/>
                  </a:cubicBezTo>
                  <a:cubicBezTo>
                    <a:pt x="24650" y="5406"/>
                    <a:pt x="37701" y="0"/>
                    <a:pt x="51309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1033246" cy="308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IDENTIFICAR RELACIONES Y DEPENDENCIAS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8454" y="3737994"/>
            <a:ext cx="3923107" cy="1129175"/>
            <a:chOff x="0" y="0"/>
            <a:chExt cx="1033246" cy="2973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3246" cy="297396"/>
            </a:xfrm>
            <a:custGeom>
              <a:avLst/>
              <a:gdLst/>
              <a:ahLst/>
              <a:cxnLst/>
              <a:rect l="l" t="t" r="r" b="b"/>
              <a:pathLst>
                <a:path w="1033246" h="297396">
                  <a:moveTo>
                    <a:pt x="51309" y="0"/>
                  </a:moveTo>
                  <a:lnTo>
                    <a:pt x="981937" y="0"/>
                  </a:lnTo>
                  <a:cubicBezTo>
                    <a:pt x="1010274" y="0"/>
                    <a:pt x="1033246" y="22972"/>
                    <a:pt x="1033246" y="51309"/>
                  </a:cubicBezTo>
                  <a:lnTo>
                    <a:pt x="1033246" y="246087"/>
                  </a:lnTo>
                  <a:cubicBezTo>
                    <a:pt x="1033246" y="259695"/>
                    <a:pt x="1027840" y="272746"/>
                    <a:pt x="1018218" y="282368"/>
                  </a:cubicBezTo>
                  <a:cubicBezTo>
                    <a:pt x="1008596" y="291990"/>
                    <a:pt x="995545" y="297396"/>
                    <a:pt x="981937" y="297396"/>
                  </a:cubicBezTo>
                  <a:lnTo>
                    <a:pt x="51309" y="297396"/>
                  </a:lnTo>
                  <a:cubicBezTo>
                    <a:pt x="37701" y="297396"/>
                    <a:pt x="24650" y="291990"/>
                    <a:pt x="15028" y="282368"/>
                  </a:cubicBezTo>
                  <a:cubicBezTo>
                    <a:pt x="5406" y="272746"/>
                    <a:pt x="0" y="259695"/>
                    <a:pt x="0" y="246087"/>
                  </a:cubicBezTo>
                  <a:lnTo>
                    <a:pt x="0" y="51309"/>
                  </a:lnTo>
                  <a:cubicBezTo>
                    <a:pt x="0" y="37701"/>
                    <a:pt x="5406" y="24650"/>
                    <a:pt x="15028" y="15028"/>
                  </a:cubicBezTo>
                  <a:cubicBezTo>
                    <a:pt x="24650" y="5406"/>
                    <a:pt x="37701" y="0"/>
                    <a:pt x="51309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1033246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ESTRUCTURA DEL SISTEMA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201670" y="7463033"/>
            <a:ext cx="3923107" cy="1129175"/>
            <a:chOff x="0" y="0"/>
            <a:chExt cx="1033246" cy="2973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33246" cy="297396"/>
            </a:xfrm>
            <a:custGeom>
              <a:avLst/>
              <a:gdLst/>
              <a:ahLst/>
              <a:cxnLst/>
              <a:rect l="l" t="t" r="r" b="b"/>
              <a:pathLst>
                <a:path w="1033246" h="297396">
                  <a:moveTo>
                    <a:pt x="51309" y="0"/>
                  </a:moveTo>
                  <a:lnTo>
                    <a:pt x="981937" y="0"/>
                  </a:lnTo>
                  <a:cubicBezTo>
                    <a:pt x="1010274" y="0"/>
                    <a:pt x="1033246" y="22972"/>
                    <a:pt x="1033246" y="51309"/>
                  </a:cubicBezTo>
                  <a:lnTo>
                    <a:pt x="1033246" y="246087"/>
                  </a:lnTo>
                  <a:cubicBezTo>
                    <a:pt x="1033246" y="259695"/>
                    <a:pt x="1027840" y="272746"/>
                    <a:pt x="1018218" y="282368"/>
                  </a:cubicBezTo>
                  <a:cubicBezTo>
                    <a:pt x="1008596" y="291990"/>
                    <a:pt x="995545" y="297396"/>
                    <a:pt x="981937" y="297396"/>
                  </a:cubicBezTo>
                  <a:lnTo>
                    <a:pt x="51309" y="297396"/>
                  </a:lnTo>
                  <a:cubicBezTo>
                    <a:pt x="37701" y="297396"/>
                    <a:pt x="24650" y="291990"/>
                    <a:pt x="15028" y="282368"/>
                  </a:cubicBezTo>
                  <a:cubicBezTo>
                    <a:pt x="5406" y="272746"/>
                    <a:pt x="0" y="259695"/>
                    <a:pt x="0" y="246087"/>
                  </a:cubicBezTo>
                  <a:lnTo>
                    <a:pt x="0" y="51309"/>
                  </a:lnTo>
                  <a:cubicBezTo>
                    <a:pt x="0" y="37701"/>
                    <a:pt x="5406" y="24650"/>
                    <a:pt x="15028" y="15028"/>
                  </a:cubicBezTo>
                  <a:cubicBezTo>
                    <a:pt x="24650" y="5406"/>
                    <a:pt x="37701" y="0"/>
                    <a:pt x="51309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1033246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COMUNICAR DISEÑO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2707624" y="2414146"/>
            <a:ext cx="1728847" cy="987604"/>
          </a:xfrm>
          <a:custGeom>
            <a:avLst/>
            <a:gdLst/>
            <a:ahLst/>
            <a:cxnLst/>
            <a:rect l="l" t="t" r="r" b="b"/>
            <a:pathLst>
              <a:path w="1728847" h="987604">
                <a:moveTo>
                  <a:pt x="0" y="0"/>
                </a:moveTo>
                <a:lnTo>
                  <a:pt x="1728848" y="0"/>
                </a:lnTo>
                <a:lnTo>
                  <a:pt x="1728848" y="987604"/>
                </a:lnTo>
                <a:lnTo>
                  <a:pt x="0" y="987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12" name="Freeform 12"/>
          <p:cNvSpPr/>
          <p:nvPr/>
        </p:nvSpPr>
        <p:spPr>
          <a:xfrm>
            <a:off x="14188619" y="5856401"/>
            <a:ext cx="1259472" cy="1265801"/>
          </a:xfrm>
          <a:custGeom>
            <a:avLst/>
            <a:gdLst/>
            <a:ahLst/>
            <a:cxnLst/>
            <a:rect l="l" t="t" r="r" b="b"/>
            <a:pathLst>
              <a:path w="1259472" h="1265801">
                <a:moveTo>
                  <a:pt x="0" y="0"/>
                </a:moveTo>
                <a:lnTo>
                  <a:pt x="1259472" y="0"/>
                </a:lnTo>
                <a:lnTo>
                  <a:pt x="1259472" y="1265801"/>
                </a:lnTo>
                <a:lnTo>
                  <a:pt x="0" y="1265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13" name="Freeform 13"/>
          <p:cNvSpPr/>
          <p:nvPr/>
        </p:nvSpPr>
        <p:spPr>
          <a:xfrm>
            <a:off x="8292763" y="5912263"/>
            <a:ext cx="1740920" cy="1209939"/>
          </a:xfrm>
          <a:custGeom>
            <a:avLst/>
            <a:gdLst/>
            <a:ahLst/>
            <a:cxnLst/>
            <a:rect l="l" t="t" r="r" b="b"/>
            <a:pathLst>
              <a:path w="1740920" h="1209939">
                <a:moveTo>
                  <a:pt x="0" y="0"/>
                </a:moveTo>
                <a:lnTo>
                  <a:pt x="1740920" y="0"/>
                </a:lnTo>
                <a:lnTo>
                  <a:pt x="1740920" y="1209939"/>
                </a:lnTo>
                <a:lnTo>
                  <a:pt x="0" y="12099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14" name="Group 14"/>
          <p:cNvGrpSpPr/>
          <p:nvPr/>
        </p:nvGrpSpPr>
        <p:grpSpPr>
          <a:xfrm>
            <a:off x="12854886" y="7463033"/>
            <a:ext cx="3923107" cy="1129175"/>
            <a:chOff x="0" y="0"/>
            <a:chExt cx="1033246" cy="29739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33246" cy="297396"/>
            </a:xfrm>
            <a:custGeom>
              <a:avLst/>
              <a:gdLst/>
              <a:ahLst/>
              <a:cxnLst/>
              <a:rect l="l" t="t" r="r" b="b"/>
              <a:pathLst>
                <a:path w="1033246" h="297396">
                  <a:moveTo>
                    <a:pt x="51309" y="0"/>
                  </a:moveTo>
                  <a:lnTo>
                    <a:pt x="981937" y="0"/>
                  </a:lnTo>
                  <a:cubicBezTo>
                    <a:pt x="1010274" y="0"/>
                    <a:pt x="1033246" y="22972"/>
                    <a:pt x="1033246" y="51309"/>
                  </a:cubicBezTo>
                  <a:lnTo>
                    <a:pt x="1033246" y="246087"/>
                  </a:lnTo>
                  <a:cubicBezTo>
                    <a:pt x="1033246" y="259695"/>
                    <a:pt x="1027840" y="272746"/>
                    <a:pt x="1018218" y="282368"/>
                  </a:cubicBezTo>
                  <a:cubicBezTo>
                    <a:pt x="1008596" y="291990"/>
                    <a:pt x="995545" y="297396"/>
                    <a:pt x="981937" y="297396"/>
                  </a:cubicBezTo>
                  <a:lnTo>
                    <a:pt x="51309" y="297396"/>
                  </a:lnTo>
                  <a:cubicBezTo>
                    <a:pt x="37701" y="297396"/>
                    <a:pt x="24650" y="291990"/>
                    <a:pt x="15028" y="282368"/>
                  </a:cubicBezTo>
                  <a:cubicBezTo>
                    <a:pt x="5406" y="272746"/>
                    <a:pt x="0" y="259695"/>
                    <a:pt x="0" y="246087"/>
                  </a:cubicBezTo>
                  <a:lnTo>
                    <a:pt x="0" y="51309"/>
                  </a:lnTo>
                  <a:cubicBezTo>
                    <a:pt x="0" y="37701"/>
                    <a:pt x="5406" y="24650"/>
                    <a:pt x="15028" y="15028"/>
                  </a:cubicBezTo>
                  <a:cubicBezTo>
                    <a:pt x="24650" y="5406"/>
                    <a:pt x="37701" y="0"/>
                    <a:pt x="51309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525"/>
              <a:ext cx="1033246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PLANIFICACION DEL SISTEMA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854886" y="3737994"/>
            <a:ext cx="3923107" cy="1129175"/>
            <a:chOff x="0" y="0"/>
            <a:chExt cx="1033246" cy="2973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33246" cy="297396"/>
            </a:xfrm>
            <a:custGeom>
              <a:avLst/>
              <a:gdLst/>
              <a:ahLst/>
              <a:cxnLst/>
              <a:rect l="l" t="t" r="r" b="b"/>
              <a:pathLst>
                <a:path w="1033246" h="297396">
                  <a:moveTo>
                    <a:pt x="51309" y="0"/>
                  </a:moveTo>
                  <a:lnTo>
                    <a:pt x="981937" y="0"/>
                  </a:lnTo>
                  <a:cubicBezTo>
                    <a:pt x="1010274" y="0"/>
                    <a:pt x="1033246" y="22972"/>
                    <a:pt x="1033246" y="51309"/>
                  </a:cubicBezTo>
                  <a:lnTo>
                    <a:pt x="1033246" y="246087"/>
                  </a:lnTo>
                  <a:cubicBezTo>
                    <a:pt x="1033246" y="259695"/>
                    <a:pt x="1027840" y="272746"/>
                    <a:pt x="1018218" y="282368"/>
                  </a:cubicBezTo>
                  <a:cubicBezTo>
                    <a:pt x="1008596" y="291990"/>
                    <a:pt x="995545" y="297396"/>
                    <a:pt x="981937" y="297396"/>
                  </a:cubicBezTo>
                  <a:lnTo>
                    <a:pt x="51309" y="297396"/>
                  </a:lnTo>
                  <a:cubicBezTo>
                    <a:pt x="37701" y="297396"/>
                    <a:pt x="24650" y="291990"/>
                    <a:pt x="15028" y="282368"/>
                  </a:cubicBezTo>
                  <a:cubicBezTo>
                    <a:pt x="5406" y="272746"/>
                    <a:pt x="0" y="259695"/>
                    <a:pt x="0" y="246087"/>
                  </a:cubicBezTo>
                  <a:lnTo>
                    <a:pt x="0" y="51309"/>
                  </a:lnTo>
                  <a:cubicBezTo>
                    <a:pt x="0" y="37701"/>
                    <a:pt x="5406" y="24650"/>
                    <a:pt x="15028" y="15028"/>
                  </a:cubicBezTo>
                  <a:cubicBezTo>
                    <a:pt x="24650" y="5406"/>
                    <a:pt x="37701" y="0"/>
                    <a:pt x="51309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525"/>
              <a:ext cx="1033246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VISUALIZACION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2718960" y="5728231"/>
            <a:ext cx="1717512" cy="1242854"/>
          </a:xfrm>
          <a:custGeom>
            <a:avLst/>
            <a:gdLst/>
            <a:ahLst/>
            <a:cxnLst/>
            <a:rect l="l" t="t" r="r" b="b"/>
            <a:pathLst>
              <a:path w="1717512" h="1242854">
                <a:moveTo>
                  <a:pt x="0" y="0"/>
                </a:moveTo>
                <a:lnTo>
                  <a:pt x="1717512" y="0"/>
                </a:lnTo>
                <a:lnTo>
                  <a:pt x="1717512" y="1242854"/>
                </a:lnTo>
                <a:lnTo>
                  <a:pt x="0" y="12428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21" name="Freeform 21"/>
          <p:cNvSpPr/>
          <p:nvPr/>
        </p:nvSpPr>
        <p:spPr>
          <a:xfrm>
            <a:off x="14133936" y="2307314"/>
            <a:ext cx="1314155" cy="1204244"/>
          </a:xfrm>
          <a:custGeom>
            <a:avLst/>
            <a:gdLst/>
            <a:ahLst/>
            <a:cxnLst/>
            <a:rect l="l" t="t" r="r" b="b"/>
            <a:pathLst>
              <a:path w="1314155" h="1204244">
                <a:moveTo>
                  <a:pt x="0" y="0"/>
                </a:moveTo>
                <a:lnTo>
                  <a:pt x="1314155" y="0"/>
                </a:lnTo>
                <a:lnTo>
                  <a:pt x="1314155" y="1204244"/>
                </a:lnTo>
                <a:lnTo>
                  <a:pt x="0" y="12042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22" name="TextBox 22"/>
          <p:cNvSpPr txBox="1"/>
          <p:nvPr/>
        </p:nvSpPr>
        <p:spPr>
          <a:xfrm>
            <a:off x="5860528" y="1128405"/>
            <a:ext cx="6566944" cy="2510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65"/>
              </a:lnSpc>
            </a:pPr>
            <a:r>
              <a:rPr lang="en-US" sz="6734" b="1" spc="-410">
                <a:solidFill>
                  <a:srgbClr val="2E2E2E"/>
                </a:solidFill>
                <a:latin typeface="Aileron Bold"/>
                <a:ea typeface="Aileron Bold"/>
                <a:cs typeface="Aileron Bold"/>
                <a:sym typeface="Aileron Bold"/>
              </a:rPr>
              <a:t>USOS DEL DIAGRAMA DE CLASES</a:t>
            </a:r>
          </a:p>
        </p:txBody>
      </p:sp>
      <p:sp>
        <p:nvSpPr>
          <p:cNvPr id="23" name="AutoShape 23"/>
          <p:cNvSpPr/>
          <p:nvPr/>
        </p:nvSpPr>
        <p:spPr>
          <a:xfrm flipH="1">
            <a:off x="5471560" y="3638734"/>
            <a:ext cx="3672440" cy="663847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24" name="AutoShape 24"/>
          <p:cNvSpPr/>
          <p:nvPr/>
        </p:nvSpPr>
        <p:spPr>
          <a:xfrm flipH="1">
            <a:off x="5471560" y="3638734"/>
            <a:ext cx="3672440" cy="4427612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25" name="AutoShape 25"/>
          <p:cNvSpPr/>
          <p:nvPr/>
        </p:nvSpPr>
        <p:spPr>
          <a:xfrm>
            <a:off x="9144000" y="3638734"/>
            <a:ext cx="3710886" cy="663847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26" name="AutoShape 26"/>
          <p:cNvSpPr/>
          <p:nvPr/>
        </p:nvSpPr>
        <p:spPr>
          <a:xfrm>
            <a:off x="9144000" y="3638734"/>
            <a:ext cx="3710886" cy="4388887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27" name="AutoShape 27"/>
          <p:cNvSpPr/>
          <p:nvPr/>
        </p:nvSpPr>
        <p:spPr>
          <a:xfrm>
            <a:off x="9144000" y="3638734"/>
            <a:ext cx="19223" cy="2273528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22147" y="3152428"/>
            <a:ext cx="6489387" cy="5724479"/>
            <a:chOff x="0" y="0"/>
            <a:chExt cx="1709139" cy="1507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9139" cy="1507682"/>
            </a:xfrm>
            <a:custGeom>
              <a:avLst/>
              <a:gdLst/>
              <a:ahLst/>
              <a:cxnLst/>
              <a:rect l="l" t="t" r="r" b="b"/>
              <a:pathLst>
                <a:path w="1709139" h="1507682">
                  <a:moveTo>
                    <a:pt x="31018" y="0"/>
                  </a:moveTo>
                  <a:lnTo>
                    <a:pt x="1678121" y="0"/>
                  </a:lnTo>
                  <a:cubicBezTo>
                    <a:pt x="1695252" y="0"/>
                    <a:pt x="1709139" y="13887"/>
                    <a:pt x="1709139" y="31018"/>
                  </a:cubicBezTo>
                  <a:lnTo>
                    <a:pt x="1709139" y="1476663"/>
                  </a:lnTo>
                  <a:cubicBezTo>
                    <a:pt x="1709139" y="1493794"/>
                    <a:pt x="1695252" y="1507682"/>
                    <a:pt x="1678121" y="1507682"/>
                  </a:cubicBezTo>
                  <a:lnTo>
                    <a:pt x="31018" y="1507682"/>
                  </a:lnTo>
                  <a:cubicBezTo>
                    <a:pt x="13887" y="1507682"/>
                    <a:pt x="0" y="1493794"/>
                    <a:pt x="0" y="1476663"/>
                  </a:cubicBezTo>
                  <a:lnTo>
                    <a:pt x="0" y="31018"/>
                  </a:lnTo>
                  <a:cubicBezTo>
                    <a:pt x="0" y="13887"/>
                    <a:pt x="13887" y="0"/>
                    <a:pt x="31018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09139" cy="155530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29786" y="3391482"/>
            <a:ext cx="5246370" cy="524637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50624" y="1234772"/>
            <a:ext cx="15786752" cy="85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r>
              <a:rPr lang="en-US" sz="5600" b="1">
                <a:solidFill>
                  <a:srgbClr val="FEFEFD"/>
                </a:solidFill>
                <a:latin typeface="Aileron Bold"/>
                <a:ea typeface="Aileron Bold"/>
                <a:cs typeface="Aileron Bold"/>
                <a:sym typeface="Aileron Bold"/>
              </a:rPr>
              <a:t>SISTEMA DE VENTAS DE ZAPATOS EN LÍNEA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43220" y="3764227"/>
            <a:ext cx="5912063" cy="4443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 El sistema de ventas de zapatos en línea permite a los usuarios navegar por el catálogo de productos, seleccionar zapatos, agregar productos al carrito de compras, realizar el pago y gestionar pedidos. Los roles principales incluyen el usuario (cliente), administrador y el sistema de procesamiento de ventas.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9104" y="2257708"/>
            <a:ext cx="4400037" cy="1129175"/>
            <a:chOff x="0" y="0"/>
            <a:chExt cx="1158857" cy="2973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8857" cy="297396"/>
            </a:xfrm>
            <a:custGeom>
              <a:avLst/>
              <a:gdLst/>
              <a:ahLst/>
              <a:cxnLst/>
              <a:rect l="l" t="t" r="r" b="b"/>
              <a:pathLst>
                <a:path w="1158857" h="297396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51649"/>
                  </a:lnTo>
                  <a:cubicBezTo>
                    <a:pt x="1158857" y="263782"/>
                    <a:pt x="1154038" y="275418"/>
                    <a:pt x="1145458" y="283997"/>
                  </a:cubicBezTo>
                  <a:cubicBezTo>
                    <a:pt x="1136879" y="292576"/>
                    <a:pt x="1125243" y="297396"/>
                    <a:pt x="1113110" y="297396"/>
                  </a:cubicBezTo>
                  <a:lnTo>
                    <a:pt x="45747" y="297396"/>
                  </a:lnTo>
                  <a:cubicBezTo>
                    <a:pt x="33614" y="297396"/>
                    <a:pt x="21978" y="292576"/>
                    <a:pt x="13399" y="283997"/>
                  </a:cubicBezTo>
                  <a:cubicBezTo>
                    <a:pt x="4820" y="275418"/>
                    <a:pt x="0" y="263782"/>
                    <a:pt x="0" y="251649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1158857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¿QUE ES?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049104" y="6129510"/>
            <a:ext cx="4400037" cy="1129175"/>
            <a:chOff x="0" y="0"/>
            <a:chExt cx="1158857" cy="2973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8857" cy="297396"/>
            </a:xfrm>
            <a:custGeom>
              <a:avLst/>
              <a:gdLst/>
              <a:ahLst/>
              <a:cxnLst/>
              <a:rect l="l" t="t" r="r" b="b"/>
              <a:pathLst>
                <a:path w="1158857" h="297396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51649"/>
                  </a:lnTo>
                  <a:cubicBezTo>
                    <a:pt x="1158857" y="263782"/>
                    <a:pt x="1154038" y="275418"/>
                    <a:pt x="1145458" y="283997"/>
                  </a:cubicBezTo>
                  <a:cubicBezTo>
                    <a:pt x="1136879" y="292576"/>
                    <a:pt x="1125243" y="297396"/>
                    <a:pt x="1113110" y="297396"/>
                  </a:cubicBezTo>
                  <a:lnTo>
                    <a:pt x="45747" y="297396"/>
                  </a:lnTo>
                  <a:cubicBezTo>
                    <a:pt x="33614" y="297396"/>
                    <a:pt x="21978" y="292576"/>
                    <a:pt x="13399" y="283997"/>
                  </a:cubicBezTo>
                  <a:cubicBezTo>
                    <a:pt x="4820" y="275418"/>
                    <a:pt x="0" y="263782"/>
                    <a:pt x="0" y="251649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1158857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CARACTERISTICAS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940535" y="2257708"/>
            <a:ext cx="4400037" cy="1129175"/>
            <a:chOff x="0" y="0"/>
            <a:chExt cx="1158857" cy="2973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8857" cy="297396"/>
            </a:xfrm>
            <a:custGeom>
              <a:avLst/>
              <a:gdLst/>
              <a:ahLst/>
              <a:cxnLst/>
              <a:rect l="l" t="t" r="r" b="b"/>
              <a:pathLst>
                <a:path w="1158857" h="297396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51649"/>
                  </a:lnTo>
                  <a:cubicBezTo>
                    <a:pt x="1158857" y="263782"/>
                    <a:pt x="1154038" y="275418"/>
                    <a:pt x="1145458" y="283997"/>
                  </a:cubicBezTo>
                  <a:cubicBezTo>
                    <a:pt x="1136879" y="292576"/>
                    <a:pt x="1125243" y="297396"/>
                    <a:pt x="1113110" y="297396"/>
                  </a:cubicBezTo>
                  <a:lnTo>
                    <a:pt x="45747" y="297396"/>
                  </a:lnTo>
                  <a:cubicBezTo>
                    <a:pt x="33614" y="297396"/>
                    <a:pt x="21978" y="292576"/>
                    <a:pt x="13399" y="283997"/>
                  </a:cubicBezTo>
                  <a:cubicBezTo>
                    <a:pt x="4820" y="275418"/>
                    <a:pt x="0" y="263782"/>
                    <a:pt x="0" y="251649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1158857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¿PARA QUE SE USAN?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940535" y="6129510"/>
            <a:ext cx="4400037" cy="1129175"/>
            <a:chOff x="0" y="0"/>
            <a:chExt cx="1158857" cy="2973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8857" cy="297396"/>
            </a:xfrm>
            <a:custGeom>
              <a:avLst/>
              <a:gdLst/>
              <a:ahLst/>
              <a:cxnLst/>
              <a:rect l="l" t="t" r="r" b="b"/>
              <a:pathLst>
                <a:path w="1158857" h="297396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51649"/>
                  </a:lnTo>
                  <a:cubicBezTo>
                    <a:pt x="1158857" y="263782"/>
                    <a:pt x="1154038" y="275418"/>
                    <a:pt x="1145458" y="283997"/>
                  </a:cubicBezTo>
                  <a:cubicBezTo>
                    <a:pt x="1136879" y="292576"/>
                    <a:pt x="1125243" y="297396"/>
                    <a:pt x="1113110" y="297396"/>
                  </a:cubicBezTo>
                  <a:lnTo>
                    <a:pt x="45747" y="297396"/>
                  </a:lnTo>
                  <a:cubicBezTo>
                    <a:pt x="33614" y="297396"/>
                    <a:pt x="21978" y="292576"/>
                    <a:pt x="13399" y="283997"/>
                  </a:cubicBezTo>
                  <a:cubicBezTo>
                    <a:pt x="4820" y="275418"/>
                    <a:pt x="0" y="263782"/>
                    <a:pt x="0" y="251649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1158857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ARQUITECTURA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489300" y="845900"/>
            <a:ext cx="11309400" cy="85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r>
              <a:rPr lang="en-US" sz="5600" b="1" spc="-246">
                <a:solidFill>
                  <a:srgbClr val="2E2E2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CLASES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348337" y="3489709"/>
            <a:ext cx="5801570" cy="1709053"/>
            <a:chOff x="0" y="0"/>
            <a:chExt cx="1527985" cy="45012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27986" cy="450121"/>
            </a:xfrm>
            <a:custGeom>
              <a:avLst/>
              <a:gdLst/>
              <a:ahLst/>
              <a:cxnLst/>
              <a:rect l="l" t="t" r="r" b="b"/>
              <a:pathLst>
                <a:path w="1527986" h="450121">
                  <a:moveTo>
                    <a:pt x="34696" y="0"/>
                  </a:moveTo>
                  <a:lnTo>
                    <a:pt x="1493290" y="0"/>
                  </a:lnTo>
                  <a:cubicBezTo>
                    <a:pt x="1502492" y="0"/>
                    <a:pt x="1511317" y="3655"/>
                    <a:pt x="1517823" y="10162"/>
                  </a:cubicBezTo>
                  <a:cubicBezTo>
                    <a:pt x="1524330" y="16669"/>
                    <a:pt x="1527986" y="25494"/>
                    <a:pt x="1527986" y="34696"/>
                  </a:cubicBezTo>
                  <a:lnTo>
                    <a:pt x="1527986" y="415425"/>
                  </a:lnTo>
                  <a:cubicBezTo>
                    <a:pt x="1527986" y="434587"/>
                    <a:pt x="1512452" y="450121"/>
                    <a:pt x="1493290" y="450121"/>
                  </a:cubicBezTo>
                  <a:lnTo>
                    <a:pt x="34696" y="450121"/>
                  </a:lnTo>
                  <a:cubicBezTo>
                    <a:pt x="15534" y="450121"/>
                    <a:pt x="0" y="434587"/>
                    <a:pt x="0" y="415425"/>
                  </a:cubicBezTo>
                  <a:lnTo>
                    <a:pt x="0" y="34696"/>
                  </a:lnTo>
                  <a:cubicBezTo>
                    <a:pt x="0" y="15534"/>
                    <a:pt x="15534" y="0"/>
                    <a:pt x="3469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525"/>
              <a:ext cx="1527985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348337" y="7385480"/>
            <a:ext cx="5801570" cy="1709053"/>
            <a:chOff x="0" y="0"/>
            <a:chExt cx="1527985" cy="45012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27986" cy="450121"/>
            </a:xfrm>
            <a:custGeom>
              <a:avLst/>
              <a:gdLst/>
              <a:ahLst/>
              <a:cxnLst/>
              <a:rect l="l" t="t" r="r" b="b"/>
              <a:pathLst>
                <a:path w="1527986" h="450121">
                  <a:moveTo>
                    <a:pt x="34696" y="0"/>
                  </a:moveTo>
                  <a:lnTo>
                    <a:pt x="1493290" y="0"/>
                  </a:lnTo>
                  <a:cubicBezTo>
                    <a:pt x="1502492" y="0"/>
                    <a:pt x="1511317" y="3655"/>
                    <a:pt x="1517823" y="10162"/>
                  </a:cubicBezTo>
                  <a:cubicBezTo>
                    <a:pt x="1524330" y="16669"/>
                    <a:pt x="1527986" y="25494"/>
                    <a:pt x="1527986" y="34696"/>
                  </a:cubicBezTo>
                  <a:lnTo>
                    <a:pt x="1527986" y="415425"/>
                  </a:lnTo>
                  <a:cubicBezTo>
                    <a:pt x="1527986" y="434587"/>
                    <a:pt x="1512452" y="450121"/>
                    <a:pt x="1493290" y="450121"/>
                  </a:cubicBezTo>
                  <a:lnTo>
                    <a:pt x="34696" y="450121"/>
                  </a:lnTo>
                  <a:cubicBezTo>
                    <a:pt x="15534" y="450121"/>
                    <a:pt x="0" y="434587"/>
                    <a:pt x="0" y="415425"/>
                  </a:cubicBezTo>
                  <a:lnTo>
                    <a:pt x="0" y="34696"/>
                  </a:lnTo>
                  <a:cubicBezTo>
                    <a:pt x="0" y="15534"/>
                    <a:pt x="15534" y="0"/>
                    <a:pt x="3469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9525"/>
              <a:ext cx="1527985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39769" y="3489709"/>
            <a:ext cx="5801570" cy="1709053"/>
            <a:chOff x="0" y="0"/>
            <a:chExt cx="1527985" cy="45012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527986" cy="450121"/>
            </a:xfrm>
            <a:custGeom>
              <a:avLst/>
              <a:gdLst/>
              <a:ahLst/>
              <a:cxnLst/>
              <a:rect l="l" t="t" r="r" b="b"/>
              <a:pathLst>
                <a:path w="1527986" h="450121">
                  <a:moveTo>
                    <a:pt x="34696" y="0"/>
                  </a:moveTo>
                  <a:lnTo>
                    <a:pt x="1493290" y="0"/>
                  </a:lnTo>
                  <a:cubicBezTo>
                    <a:pt x="1502492" y="0"/>
                    <a:pt x="1511317" y="3655"/>
                    <a:pt x="1517823" y="10162"/>
                  </a:cubicBezTo>
                  <a:cubicBezTo>
                    <a:pt x="1524330" y="16669"/>
                    <a:pt x="1527986" y="25494"/>
                    <a:pt x="1527986" y="34696"/>
                  </a:cubicBezTo>
                  <a:lnTo>
                    <a:pt x="1527986" y="415425"/>
                  </a:lnTo>
                  <a:cubicBezTo>
                    <a:pt x="1527986" y="434587"/>
                    <a:pt x="1512452" y="450121"/>
                    <a:pt x="1493290" y="450121"/>
                  </a:cubicBezTo>
                  <a:lnTo>
                    <a:pt x="34696" y="450121"/>
                  </a:lnTo>
                  <a:cubicBezTo>
                    <a:pt x="15534" y="450121"/>
                    <a:pt x="0" y="434587"/>
                    <a:pt x="0" y="415425"/>
                  </a:cubicBezTo>
                  <a:lnTo>
                    <a:pt x="0" y="34696"/>
                  </a:lnTo>
                  <a:cubicBezTo>
                    <a:pt x="0" y="15534"/>
                    <a:pt x="15534" y="0"/>
                    <a:pt x="3469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9525"/>
              <a:ext cx="1527985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39769" y="7506335"/>
            <a:ext cx="5801570" cy="1709053"/>
            <a:chOff x="0" y="0"/>
            <a:chExt cx="1527985" cy="45012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27986" cy="450121"/>
            </a:xfrm>
            <a:custGeom>
              <a:avLst/>
              <a:gdLst/>
              <a:ahLst/>
              <a:cxnLst/>
              <a:rect l="l" t="t" r="r" b="b"/>
              <a:pathLst>
                <a:path w="1527986" h="450121">
                  <a:moveTo>
                    <a:pt x="34696" y="0"/>
                  </a:moveTo>
                  <a:lnTo>
                    <a:pt x="1493290" y="0"/>
                  </a:lnTo>
                  <a:cubicBezTo>
                    <a:pt x="1502492" y="0"/>
                    <a:pt x="1511317" y="3655"/>
                    <a:pt x="1517823" y="10162"/>
                  </a:cubicBezTo>
                  <a:cubicBezTo>
                    <a:pt x="1524330" y="16669"/>
                    <a:pt x="1527986" y="25494"/>
                    <a:pt x="1527986" y="34696"/>
                  </a:cubicBezTo>
                  <a:lnTo>
                    <a:pt x="1527986" y="415425"/>
                  </a:lnTo>
                  <a:cubicBezTo>
                    <a:pt x="1527986" y="434587"/>
                    <a:pt x="1512452" y="450121"/>
                    <a:pt x="1493290" y="450121"/>
                  </a:cubicBezTo>
                  <a:lnTo>
                    <a:pt x="34696" y="450121"/>
                  </a:lnTo>
                  <a:cubicBezTo>
                    <a:pt x="15534" y="450121"/>
                    <a:pt x="0" y="434587"/>
                    <a:pt x="0" y="415425"/>
                  </a:cubicBezTo>
                  <a:lnTo>
                    <a:pt x="0" y="34696"/>
                  </a:lnTo>
                  <a:cubicBezTo>
                    <a:pt x="0" y="15534"/>
                    <a:pt x="15534" y="0"/>
                    <a:pt x="3469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9525"/>
              <a:ext cx="1527985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630421" y="3718128"/>
            <a:ext cx="5237403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Es una representación de un objeto en el sistema, que define sus atributos (datos) y métodos (comportamientos).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521852" y="3518103"/>
            <a:ext cx="5237403" cy="15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Se usan para modelar objetos y sus interacciones dentro de un sistema, permitiendo representar la estructura del software.</a:t>
            </a:r>
          </a:p>
        </p:txBody>
      </p:sp>
      <p:sp>
        <p:nvSpPr>
          <p:cNvPr id="29" name="AutoShape 29"/>
          <p:cNvSpPr/>
          <p:nvPr/>
        </p:nvSpPr>
        <p:spPr>
          <a:xfrm flipH="1">
            <a:off x="7449141" y="1705563"/>
            <a:ext cx="1694859" cy="1116732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0" name="AutoShape 30"/>
          <p:cNvSpPr/>
          <p:nvPr/>
        </p:nvSpPr>
        <p:spPr>
          <a:xfrm flipH="1">
            <a:off x="7449141" y="1705563"/>
            <a:ext cx="1694859" cy="4988534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1" name="AutoShape 31"/>
          <p:cNvSpPr/>
          <p:nvPr/>
        </p:nvSpPr>
        <p:spPr>
          <a:xfrm>
            <a:off x="9144000" y="1705563"/>
            <a:ext cx="1796535" cy="1116732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2" name="AutoShape 32"/>
          <p:cNvSpPr/>
          <p:nvPr/>
        </p:nvSpPr>
        <p:spPr>
          <a:xfrm>
            <a:off x="9144000" y="1705563"/>
            <a:ext cx="1796535" cy="4988534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3" name="Freeform 33"/>
          <p:cNvSpPr/>
          <p:nvPr/>
        </p:nvSpPr>
        <p:spPr>
          <a:xfrm>
            <a:off x="1136559" y="2035403"/>
            <a:ext cx="1169595" cy="1351481"/>
          </a:xfrm>
          <a:custGeom>
            <a:avLst/>
            <a:gdLst/>
            <a:ahLst/>
            <a:cxnLst/>
            <a:rect l="l" t="t" r="r" b="b"/>
            <a:pathLst>
              <a:path w="1169595" h="1351481">
                <a:moveTo>
                  <a:pt x="0" y="0"/>
                </a:moveTo>
                <a:lnTo>
                  <a:pt x="1169595" y="0"/>
                </a:lnTo>
                <a:lnTo>
                  <a:pt x="1169595" y="1351480"/>
                </a:lnTo>
                <a:lnTo>
                  <a:pt x="0" y="1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4" name="Freeform 34"/>
          <p:cNvSpPr/>
          <p:nvPr/>
        </p:nvSpPr>
        <p:spPr>
          <a:xfrm>
            <a:off x="1262222" y="5993965"/>
            <a:ext cx="918269" cy="1191913"/>
          </a:xfrm>
          <a:custGeom>
            <a:avLst/>
            <a:gdLst/>
            <a:ahLst/>
            <a:cxnLst/>
            <a:rect l="l" t="t" r="r" b="b"/>
            <a:pathLst>
              <a:path w="918269" h="1191913">
                <a:moveTo>
                  <a:pt x="0" y="0"/>
                </a:moveTo>
                <a:lnTo>
                  <a:pt x="918269" y="0"/>
                </a:lnTo>
                <a:lnTo>
                  <a:pt x="918269" y="1191913"/>
                </a:lnTo>
                <a:lnTo>
                  <a:pt x="0" y="1191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5" name="Freeform 35"/>
          <p:cNvSpPr/>
          <p:nvPr/>
        </p:nvSpPr>
        <p:spPr>
          <a:xfrm>
            <a:off x="16041339" y="6129510"/>
            <a:ext cx="1145513" cy="1016383"/>
          </a:xfrm>
          <a:custGeom>
            <a:avLst/>
            <a:gdLst/>
            <a:ahLst/>
            <a:cxnLst/>
            <a:rect l="l" t="t" r="r" b="b"/>
            <a:pathLst>
              <a:path w="1145513" h="1016383">
                <a:moveTo>
                  <a:pt x="0" y="0"/>
                </a:moveTo>
                <a:lnTo>
                  <a:pt x="1145513" y="0"/>
                </a:lnTo>
                <a:lnTo>
                  <a:pt x="1145513" y="1016383"/>
                </a:lnTo>
                <a:lnTo>
                  <a:pt x="0" y="1016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6" name="Freeform 36"/>
          <p:cNvSpPr/>
          <p:nvPr/>
        </p:nvSpPr>
        <p:spPr>
          <a:xfrm>
            <a:off x="15927242" y="2107675"/>
            <a:ext cx="1259610" cy="1206935"/>
          </a:xfrm>
          <a:custGeom>
            <a:avLst/>
            <a:gdLst/>
            <a:ahLst/>
            <a:cxnLst/>
            <a:rect l="l" t="t" r="r" b="b"/>
            <a:pathLst>
              <a:path w="1259610" h="1206935">
                <a:moveTo>
                  <a:pt x="0" y="0"/>
                </a:moveTo>
                <a:lnTo>
                  <a:pt x="1259610" y="0"/>
                </a:lnTo>
                <a:lnTo>
                  <a:pt x="1259610" y="1206935"/>
                </a:lnTo>
                <a:lnTo>
                  <a:pt x="0" y="12069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37" name="Group 37"/>
          <p:cNvGrpSpPr/>
          <p:nvPr/>
        </p:nvGrpSpPr>
        <p:grpSpPr>
          <a:xfrm>
            <a:off x="11988755" y="7385480"/>
            <a:ext cx="2004709" cy="2004709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0"/>
              <a:stretch>
                <a:fillRect l="-15966" r="-15966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2630421" y="7397750"/>
            <a:ext cx="5237403" cy="186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ctr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Tienen atributos y métodos.</a:t>
            </a:r>
          </a:p>
          <a:p>
            <a:pPr marL="388620" lvl="1" indent="-194310" algn="ctr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Pueden relacionarse con otras clases (asociación, herencia, etc.).</a:t>
            </a:r>
          </a:p>
          <a:p>
            <a:pPr marL="388620" lvl="1" indent="-194310" algn="ctr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Definen la estructura y el comportamiento de los objetos en el sistema.</a:t>
            </a:r>
          </a:p>
          <a:p>
            <a:pPr algn="ctr">
              <a:lnSpc>
                <a:spcPts val="2380"/>
              </a:lnSpc>
              <a:spcBef>
                <a:spcPct val="0"/>
              </a:spcBef>
            </a:pPr>
            <a:endParaRPr lang="en-US" sz="1800">
              <a:solidFill>
                <a:srgbClr val="2E2E2E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1059" y="2004583"/>
            <a:ext cx="4400037" cy="1129175"/>
            <a:chOff x="0" y="0"/>
            <a:chExt cx="1158857" cy="2973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8857" cy="297396"/>
            </a:xfrm>
            <a:custGeom>
              <a:avLst/>
              <a:gdLst/>
              <a:ahLst/>
              <a:cxnLst/>
              <a:rect l="l" t="t" r="r" b="b"/>
              <a:pathLst>
                <a:path w="1158857" h="297396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51649"/>
                  </a:lnTo>
                  <a:cubicBezTo>
                    <a:pt x="1158857" y="263782"/>
                    <a:pt x="1154038" y="275418"/>
                    <a:pt x="1145458" y="283997"/>
                  </a:cubicBezTo>
                  <a:cubicBezTo>
                    <a:pt x="1136879" y="292576"/>
                    <a:pt x="1125243" y="297396"/>
                    <a:pt x="1113110" y="297396"/>
                  </a:cubicBezTo>
                  <a:lnTo>
                    <a:pt x="45747" y="297396"/>
                  </a:lnTo>
                  <a:cubicBezTo>
                    <a:pt x="33614" y="297396"/>
                    <a:pt x="21978" y="292576"/>
                    <a:pt x="13399" y="283997"/>
                  </a:cubicBezTo>
                  <a:cubicBezTo>
                    <a:pt x="4820" y="275418"/>
                    <a:pt x="0" y="263782"/>
                    <a:pt x="0" y="251649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1158857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USUARIO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648874" y="2004583"/>
            <a:ext cx="4400037" cy="1129175"/>
            <a:chOff x="0" y="0"/>
            <a:chExt cx="1158857" cy="2973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8857" cy="297396"/>
            </a:xfrm>
            <a:custGeom>
              <a:avLst/>
              <a:gdLst/>
              <a:ahLst/>
              <a:cxnLst/>
              <a:rect l="l" t="t" r="r" b="b"/>
              <a:pathLst>
                <a:path w="1158857" h="297396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51649"/>
                  </a:lnTo>
                  <a:cubicBezTo>
                    <a:pt x="1158857" y="263782"/>
                    <a:pt x="1154038" y="275418"/>
                    <a:pt x="1145458" y="283997"/>
                  </a:cubicBezTo>
                  <a:cubicBezTo>
                    <a:pt x="1136879" y="292576"/>
                    <a:pt x="1125243" y="297396"/>
                    <a:pt x="1113110" y="297396"/>
                  </a:cubicBezTo>
                  <a:lnTo>
                    <a:pt x="45747" y="297396"/>
                  </a:lnTo>
                  <a:cubicBezTo>
                    <a:pt x="33614" y="297396"/>
                    <a:pt x="21978" y="292576"/>
                    <a:pt x="13399" y="283997"/>
                  </a:cubicBezTo>
                  <a:cubicBezTo>
                    <a:pt x="4820" y="275418"/>
                    <a:pt x="0" y="263782"/>
                    <a:pt x="0" y="251649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1158857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CARRITO DE COMPRAS / ZAPATO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9090" y="4742637"/>
            <a:ext cx="4400037" cy="1129175"/>
            <a:chOff x="0" y="0"/>
            <a:chExt cx="1158857" cy="2973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8857" cy="297396"/>
            </a:xfrm>
            <a:custGeom>
              <a:avLst/>
              <a:gdLst/>
              <a:ahLst/>
              <a:cxnLst/>
              <a:rect l="l" t="t" r="r" b="b"/>
              <a:pathLst>
                <a:path w="1158857" h="297396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51649"/>
                  </a:lnTo>
                  <a:cubicBezTo>
                    <a:pt x="1158857" y="263782"/>
                    <a:pt x="1154038" y="275418"/>
                    <a:pt x="1145458" y="283997"/>
                  </a:cubicBezTo>
                  <a:cubicBezTo>
                    <a:pt x="1136879" y="292576"/>
                    <a:pt x="1125243" y="297396"/>
                    <a:pt x="1113110" y="297396"/>
                  </a:cubicBezTo>
                  <a:lnTo>
                    <a:pt x="45747" y="297396"/>
                  </a:lnTo>
                  <a:cubicBezTo>
                    <a:pt x="33614" y="297396"/>
                    <a:pt x="21978" y="292576"/>
                    <a:pt x="13399" y="283997"/>
                  </a:cubicBezTo>
                  <a:cubicBezTo>
                    <a:pt x="4820" y="275418"/>
                    <a:pt x="0" y="263782"/>
                    <a:pt x="0" y="251649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1158857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CLIENTE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648874" y="4742637"/>
            <a:ext cx="4400037" cy="1129175"/>
            <a:chOff x="0" y="0"/>
            <a:chExt cx="1158857" cy="2973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8857" cy="297396"/>
            </a:xfrm>
            <a:custGeom>
              <a:avLst/>
              <a:gdLst/>
              <a:ahLst/>
              <a:cxnLst/>
              <a:rect l="l" t="t" r="r" b="b"/>
              <a:pathLst>
                <a:path w="1158857" h="297396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51649"/>
                  </a:lnTo>
                  <a:cubicBezTo>
                    <a:pt x="1158857" y="263782"/>
                    <a:pt x="1154038" y="275418"/>
                    <a:pt x="1145458" y="283997"/>
                  </a:cubicBezTo>
                  <a:cubicBezTo>
                    <a:pt x="1136879" y="292576"/>
                    <a:pt x="1125243" y="297396"/>
                    <a:pt x="1113110" y="297396"/>
                  </a:cubicBezTo>
                  <a:lnTo>
                    <a:pt x="45747" y="297396"/>
                  </a:lnTo>
                  <a:cubicBezTo>
                    <a:pt x="33614" y="297396"/>
                    <a:pt x="21978" y="292576"/>
                    <a:pt x="13399" y="283997"/>
                  </a:cubicBezTo>
                  <a:cubicBezTo>
                    <a:pt x="4820" y="275418"/>
                    <a:pt x="0" y="263782"/>
                    <a:pt x="0" y="251649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1158857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PEDIDO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1059" y="7445128"/>
            <a:ext cx="4400037" cy="1129175"/>
            <a:chOff x="0" y="0"/>
            <a:chExt cx="1158857" cy="29739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58857" cy="297396"/>
            </a:xfrm>
            <a:custGeom>
              <a:avLst/>
              <a:gdLst/>
              <a:ahLst/>
              <a:cxnLst/>
              <a:rect l="l" t="t" r="r" b="b"/>
              <a:pathLst>
                <a:path w="1158857" h="297396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51649"/>
                  </a:lnTo>
                  <a:cubicBezTo>
                    <a:pt x="1158857" y="263782"/>
                    <a:pt x="1154038" y="275418"/>
                    <a:pt x="1145458" y="283997"/>
                  </a:cubicBezTo>
                  <a:cubicBezTo>
                    <a:pt x="1136879" y="292576"/>
                    <a:pt x="1125243" y="297396"/>
                    <a:pt x="1113110" y="297396"/>
                  </a:cubicBezTo>
                  <a:lnTo>
                    <a:pt x="45747" y="297396"/>
                  </a:lnTo>
                  <a:cubicBezTo>
                    <a:pt x="33614" y="297396"/>
                    <a:pt x="21978" y="292576"/>
                    <a:pt x="13399" y="283997"/>
                  </a:cubicBezTo>
                  <a:cubicBezTo>
                    <a:pt x="4820" y="275418"/>
                    <a:pt x="0" y="263782"/>
                    <a:pt x="0" y="251649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525"/>
              <a:ext cx="1158857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ADMINISTRADOR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648874" y="7445128"/>
            <a:ext cx="4400037" cy="1129175"/>
            <a:chOff x="0" y="0"/>
            <a:chExt cx="1158857" cy="2973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58857" cy="297396"/>
            </a:xfrm>
            <a:custGeom>
              <a:avLst/>
              <a:gdLst/>
              <a:ahLst/>
              <a:cxnLst/>
              <a:rect l="l" t="t" r="r" b="b"/>
              <a:pathLst>
                <a:path w="1158857" h="297396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51649"/>
                  </a:lnTo>
                  <a:cubicBezTo>
                    <a:pt x="1158857" y="263782"/>
                    <a:pt x="1154038" y="275418"/>
                    <a:pt x="1145458" y="283997"/>
                  </a:cubicBezTo>
                  <a:cubicBezTo>
                    <a:pt x="1136879" y="292576"/>
                    <a:pt x="1125243" y="297396"/>
                    <a:pt x="1113110" y="297396"/>
                  </a:cubicBezTo>
                  <a:lnTo>
                    <a:pt x="45747" y="297396"/>
                  </a:lnTo>
                  <a:cubicBezTo>
                    <a:pt x="33614" y="297396"/>
                    <a:pt x="21978" y="292576"/>
                    <a:pt x="13399" y="283997"/>
                  </a:cubicBezTo>
                  <a:cubicBezTo>
                    <a:pt x="4820" y="275418"/>
                    <a:pt x="0" y="263782"/>
                    <a:pt x="0" y="251649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525"/>
              <a:ext cx="1158857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PAGO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2997095" y="849289"/>
            <a:ext cx="887966" cy="975883"/>
          </a:xfrm>
          <a:custGeom>
            <a:avLst/>
            <a:gdLst/>
            <a:ahLst/>
            <a:cxnLst/>
            <a:rect l="l" t="t" r="r" b="b"/>
            <a:pathLst>
              <a:path w="887966" h="975883">
                <a:moveTo>
                  <a:pt x="0" y="0"/>
                </a:moveTo>
                <a:lnTo>
                  <a:pt x="887965" y="0"/>
                </a:lnTo>
                <a:lnTo>
                  <a:pt x="887965" y="975883"/>
                </a:lnTo>
                <a:lnTo>
                  <a:pt x="0" y="975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21" name="Freeform 21"/>
          <p:cNvSpPr/>
          <p:nvPr/>
        </p:nvSpPr>
        <p:spPr>
          <a:xfrm>
            <a:off x="2829759" y="3645563"/>
            <a:ext cx="1222637" cy="1024792"/>
          </a:xfrm>
          <a:custGeom>
            <a:avLst/>
            <a:gdLst/>
            <a:ahLst/>
            <a:cxnLst/>
            <a:rect l="l" t="t" r="r" b="b"/>
            <a:pathLst>
              <a:path w="1222637" h="1024792">
                <a:moveTo>
                  <a:pt x="0" y="0"/>
                </a:moveTo>
                <a:lnTo>
                  <a:pt x="1222637" y="0"/>
                </a:lnTo>
                <a:lnTo>
                  <a:pt x="1222637" y="1024792"/>
                </a:lnTo>
                <a:lnTo>
                  <a:pt x="0" y="1024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2" name="Freeform 22"/>
          <p:cNvSpPr/>
          <p:nvPr/>
        </p:nvSpPr>
        <p:spPr>
          <a:xfrm>
            <a:off x="2742615" y="6255505"/>
            <a:ext cx="1309781" cy="1035917"/>
          </a:xfrm>
          <a:custGeom>
            <a:avLst/>
            <a:gdLst/>
            <a:ahLst/>
            <a:cxnLst/>
            <a:rect l="l" t="t" r="r" b="b"/>
            <a:pathLst>
              <a:path w="1309781" h="1035917">
                <a:moveTo>
                  <a:pt x="0" y="0"/>
                </a:moveTo>
                <a:lnTo>
                  <a:pt x="1309781" y="0"/>
                </a:lnTo>
                <a:lnTo>
                  <a:pt x="1309781" y="1035918"/>
                </a:lnTo>
                <a:lnTo>
                  <a:pt x="0" y="10359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3" name="Freeform 23"/>
          <p:cNvSpPr/>
          <p:nvPr/>
        </p:nvSpPr>
        <p:spPr>
          <a:xfrm>
            <a:off x="14385065" y="849289"/>
            <a:ext cx="665194" cy="975883"/>
          </a:xfrm>
          <a:custGeom>
            <a:avLst/>
            <a:gdLst/>
            <a:ahLst/>
            <a:cxnLst/>
            <a:rect l="l" t="t" r="r" b="b"/>
            <a:pathLst>
              <a:path w="665194" h="975883">
                <a:moveTo>
                  <a:pt x="0" y="0"/>
                </a:moveTo>
                <a:lnTo>
                  <a:pt x="665193" y="0"/>
                </a:lnTo>
                <a:lnTo>
                  <a:pt x="665193" y="975883"/>
                </a:lnTo>
                <a:lnTo>
                  <a:pt x="0" y="9758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4" name="Freeform 24"/>
          <p:cNvSpPr/>
          <p:nvPr/>
        </p:nvSpPr>
        <p:spPr>
          <a:xfrm>
            <a:off x="14319272" y="6214712"/>
            <a:ext cx="883537" cy="1040493"/>
          </a:xfrm>
          <a:custGeom>
            <a:avLst/>
            <a:gdLst/>
            <a:ahLst/>
            <a:cxnLst/>
            <a:rect l="l" t="t" r="r" b="b"/>
            <a:pathLst>
              <a:path w="883537" h="1040493">
                <a:moveTo>
                  <a:pt x="0" y="0"/>
                </a:moveTo>
                <a:lnTo>
                  <a:pt x="883537" y="0"/>
                </a:lnTo>
                <a:lnTo>
                  <a:pt x="883537" y="1040493"/>
                </a:lnTo>
                <a:lnTo>
                  <a:pt x="0" y="10404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25" name="Freeform 25"/>
          <p:cNvSpPr/>
          <p:nvPr/>
        </p:nvSpPr>
        <p:spPr>
          <a:xfrm>
            <a:off x="14319272" y="3474956"/>
            <a:ext cx="1224337" cy="1195398"/>
          </a:xfrm>
          <a:custGeom>
            <a:avLst/>
            <a:gdLst/>
            <a:ahLst/>
            <a:cxnLst/>
            <a:rect l="l" t="t" r="r" b="b"/>
            <a:pathLst>
              <a:path w="1224337" h="1195398">
                <a:moveTo>
                  <a:pt x="0" y="0"/>
                </a:moveTo>
                <a:lnTo>
                  <a:pt x="1224337" y="0"/>
                </a:lnTo>
                <a:lnTo>
                  <a:pt x="1224337" y="1195399"/>
                </a:lnTo>
                <a:lnTo>
                  <a:pt x="0" y="11953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26" name="Group 26"/>
          <p:cNvGrpSpPr/>
          <p:nvPr/>
        </p:nvGrpSpPr>
        <p:grpSpPr>
          <a:xfrm>
            <a:off x="6676328" y="3764175"/>
            <a:ext cx="4935345" cy="3086100"/>
            <a:chOff x="0" y="0"/>
            <a:chExt cx="1299844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99844" cy="812800"/>
            </a:xfrm>
            <a:custGeom>
              <a:avLst/>
              <a:gdLst/>
              <a:ahLst/>
              <a:cxnLst/>
              <a:rect l="l" t="t" r="r" b="b"/>
              <a:pathLst>
                <a:path w="1299844" h="812800">
                  <a:moveTo>
                    <a:pt x="80002" y="0"/>
                  </a:moveTo>
                  <a:lnTo>
                    <a:pt x="1219842" y="0"/>
                  </a:lnTo>
                  <a:cubicBezTo>
                    <a:pt x="1264026" y="0"/>
                    <a:pt x="1299844" y="35818"/>
                    <a:pt x="1299844" y="80002"/>
                  </a:cubicBezTo>
                  <a:lnTo>
                    <a:pt x="1299844" y="732798"/>
                  </a:lnTo>
                  <a:cubicBezTo>
                    <a:pt x="1299844" y="754016"/>
                    <a:pt x="1291415" y="774365"/>
                    <a:pt x="1276412" y="789368"/>
                  </a:cubicBezTo>
                  <a:cubicBezTo>
                    <a:pt x="1261409" y="804371"/>
                    <a:pt x="1241060" y="812800"/>
                    <a:pt x="1219842" y="812800"/>
                  </a:cubicBezTo>
                  <a:lnTo>
                    <a:pt x="80002" y="812800"/>
                  </a:lnTo>
                  <a:cubicBezTo>
                    <a:pt x="58784" y="812800"/>
                    <a:pt x="38435" y="804371"/>
                    <a:pt x="23432" y="789368"/>
                  </a:cubicBezTo>
                  <a:cubicBezTo>
                    <a:pt x="8429" y="774365"/>
                    <a:pt x="0" y="754016"/>
                    <a:pt x="0" y="732798"/>
                  </a:cubicBezTo>
                  <a:lnTo>
                    <a:pt x="0" y="80002"/>
                  </a:lnTo>
                  <a:cubicBezTo>
                    <a:pt x="0" y="58784"/>
                    <a:pt x="8429" y="38435"/>
                    <a:pt x="23432" y="23432"/>
                  </a:cubicBezTo>
                  <a:cubicBezTo>
                    <a:pt x="38435" y="8429"/>
                    <a:pt x="58784" y="0"/>
                    <a:pt x="80002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525"/>
              <a:ext cx="1299844" cy="803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6953005" y="4044080"/>
            <a:ext cx="4381990" cy="2447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60"/>
              </a:lnSpc>
              <a:spcBef>
                <a:spcPct val="0"/>
              </a:spcBef>
            </a:pPr>
            <a:r>
              <a:rPr lang="en-US" sz="5210" b="1" spc="-182">
                <a:solidFill>
                  <a:srgbClr val="2E2E2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CLASES PRINCIPALES DEL SISTEMA</a:t>
            </a:r>
          </a:p>
        </p:txBody>
      </p:sp>
      <p:sp>
        <p:nvSpPr>
          <p:cNvPr id="30" name="AutoShape 30"/>
          <p:cNvSpPr/>
          <p:nvPr/>
        </p:nvSpPr>
        <p:spPr>
          <a:xfrm flipV="1">
            <a:off x="9144000" y="2569171"/>
            <a:ext cx="3504874" cy="1195004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1" name="AutoShape 31"/>
          <p:cNvSpPr/>
          <p:nvPr/>
        </p:nvSpPr>
        <p:spPr>
          <a:xfrm>
            <a:off x="9144000" y="6850275"/>
            <a:ext cx="3504874" cy="1159441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2" name="AutoShape 32"/>
          <p:cNvSpPr/>
          <p:nvPr/>
        </p:nvSpPr>
        <p:spPr>
          <a:xfrm>
            <a:off x="11611672" y="5307225"/>
            <a:ext cx="1037201" cy="0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3" name="AutoShape 33"/>
          <p:cNvSpPr/>
          <p:nvPr/>
        </p:nvSpPr>
        <p:spPr>
          <a:xfrm flipH="1">
            <a:off x="5641096" y="6850275"/>
            <a:ext cx="3502904" cy="1159441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4" name="AutoShape 34"/>
          <p:cNvSpPr/>
          <p:nvPr/>
        </p:nvSpPr>
        <p:spPr>
          <a:xfrm flipH="1" flipV="1">
            <a:off x="5641096" y="2569171"/>
            <a:ext cx="3502904" cy="1195004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5" name="AutoShape 35"/>
          <p:cNvSpPr/>
          <p:nvPr/>
        </p:nvSpPr>
        <p:spPr>
          <a:xfrm flipH="1">
            <a:off x="5639127" y="5307225"/>
            <a:ext cx="1037201" cy="0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9104" y="2257708"/>
            <a:ext cx="4400037" cy="1170048"/>
            <a:chOff x="0" y="0"/>
            <a:chExt cx="1158857" cy="3081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8857" cy="308161"/>
            </a:xfrm>
            <a:custGeom>
              <a:avLst/>
              <a:gdLst/>
              <a:ahLst/>
              <a:cxnLst/>
              <a:rect l="l" t="t" r="r" b="b"/>
              <a:pathLst>
                <a:path w="1158857" h="308161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62413"/>
                  </a:lnTo>
                  <a:cubicBezTo>
                    <a:pt x="1158857" y="274546"/>
                    <a:pt x="1154038" y="286182"/>
                    <a:pt x="1145458" y="294762"/>
                  </a:cubicBezTo>
                  <a:cubicBezTo>
                    <a:pt x="1136879" y="303341"/>
                    <a:pt x="1125243" y="308161"/>
                    <a:pt x="1113110" y="308161"/>
                  </a:cubicBezTo>
                  <a:lnTo>
                    <a:pt x="45747" y="308161"/>
                  </a:lnTo>
                  <a:cubicBezTo>
                    <a:pt x="33614" y="308161"/>
                    <a:pt x="21978" y="303341"/>
                    <a:pt x="13399" y="294762"/>
                  </a:cubicBezTo>
                  <a:cubicBezTo>
                    <a:pt x="4820" y="286182"/>
                    <a:pt x="0" y="274546"/>
                    <a:pt x="0" y="262413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575"/>
              <a:ext cx="1158857" cy="2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91"/>
                </a:lnSpc>
              </a:pPr>
              <a:r>
                <a:rPr lang="en-US" sz="6199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+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049104" y="6129510"/>
            <a:ext cx="4400037" cy="1170051"/>
            <a:chOff x="0" y="0"/>
            <a:chExt cx="1158857" cy="3081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8857" cy="308162"/>
            </a:xfrm>
            <a:custGeom>
              <a:avLst/>
              <a:gdLst/>
              <a:ahLst/>
              <a:cxnLst/>
              <a:rect l="l" t="t" r="r" b="b"/>
              <a:pathLst>
                <a:path w="1158857" h="308162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62414"/>
                  </a:lnTo>
                  <a:cubicBezTo>
                    <a:pt x="1158857" y="274547"/>
                    <a:pt x="1154038" y="286183"/>
                    <a:pt x="1145458" y="294763"/>
                  </a:cubicBezTo>
                  <a:cubicBezTo>
                    <a:pt x="1136879" y="303342"/>
                    <a:pt x="1125243" y="308162"/>
                    <a:pt x="1113110" y="308162"/>
                  </a:cubicBezTo>
                  <a:lnTo>
                    <a:pt x="45747" y="308162"/>
                  </a:lnTo>
                  <a:cubicBezTo>
                    <a:pt x="33614" y="308162"/>
                    <a:pt x="21978" y="303342"/>
                    <a:pt x="13399" y="294763"/>
                  </a:cubicBezTo>
                  <a:cubicBezTo>
                    <a:pt x="4820" y="286183"/>
                    <a:pt x="0" y="274547"/>
                    <a:pt x="0" y="262414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158857" cy="27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92"/>
                </a:lnSpc>
              </a:pPr>
              <a:r>
                <a:rPr lang="en-US" sz="62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#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940535" y="2257708"/>
            <a:ext cx="4400037" cy="1170051"/>
            <a:chOff x="0" y="0"/>
            <a:chExt cx="1158857" cy="3081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8857" cy="308162"/>
            </a:xfrm>
            <a:custGeom>
              <a:avLst/>
              <a:gdLst/>
              <a:ahLst/>
              <a:cxnLst/>
              <a:rect l="l" t="t" r="r" b="b"/>
              <a:pathLst>
                <a:path w="1158857" h="308162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62414"/>
                  </a:lnTo>
                  <a:cubicBezTo>
                    <a:pt x="1158857" y="274547"/>
                    <a:pt x="1154038" y="286183"/>
                    <a:pt x="1145458" y="294763"/>
                  </a:cubicBezTo>
                  <a:cubicBezTo>
                    <a:pt x="1136879" y="303342"/>
                    <a:pt x="1125243" y="308162"/>
                    <a:pt x="1113110" y="308162"/>
                  </a:cubicBezTo>
                  <a:lnTo>
                    <a:pt x="45747" y="308162"/>
                  </a:lnTo>
                  <a:cubicBezTo>
                    <a:pt x="33614" y="308162"/>
                    <a:pt x="21978" y="303342"/>
                    <a:pt x="13399" y="294763"/>
                  </a:cubicBezTo>
                  <a:cubicBezTo>
                    <a:pt x="4820" y="286183"/>
                    <a:pt x="0" y="274547"/>
                    <a:pt x="0" y="262414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158857" cy="27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92"/>
                </a:lnSpc>
              </a:pPr>
              <a:r>
                <a:rPr lang="en-US" sz="62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-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940535" y="6129510"/>
            <a:ext cx="4400037" cy="1170051"/>
            <a:chOff x="0" y="0"/>
            <a:chExt cx="1158857" cy="3081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58857" cy="308162"/>
            </a:xfrm>
            <a:custGeom>
              <a:avLst/>
              <a:gdLst/>
              <a:ahLst/>
              <a:cxnLst/>
              <a:rect l="l" t="t" r="r" b="b"/>
              <a:pathLst>
                <a:path w="1158857" h="308162">
                  <a:moveTo>
                    <a:pt x="45747" y="0"/>
                  </a:moveTo>
                  <a:lnTo>
                    <a:pt x="1113110" y="0"/>
                  </a:lnTo>
                  <a:cubicBezTo>
                    <a:pt x="1125243" y="0"/>
                    <a:pt x="1136879" y="4820"/>
                    <a:pt x="1145458" y="13399"/>
                  </a:cubicBezTo>
                  <a:cubicBezTo>
                    <a:pt x="1154038" y="21978"/>
                    <a:pt x="1158857" y="33614"/>
                    <a:pt x="1158857" y="45747"/>
                  </a:cubicBezTo>
                  <a:lnTo>
                    <a:pt x="1158857" y="262414"/>
                  </a:lnTo>
                  <a:cubicBezTo>
                    <a:pt x="1158857" y="274547"/>
                    <a:pt x="1154038" y="286183"/>
                    <a:pt x="1145458" y="294763"/>
                  </a:cubicBezTo>
                  <a:cubicBezTo>
                    <a:pt x="1136879" y="303342"/>
                    <a:pt x="1125243" y="308162"/>
                    <a:pt x="1113110" y="308162"/>
                  </a:cubicBezTo>
                  <a:lnTo>
                    <a:pt x="45747" y="308162"/>
                  </a:lnTo>
                  <a:cubicBezTo>
                    <a:pt x="33614" y="308162"/>
                    <a:pt x="21978" y="303342"/>
                    <a:pt x="13399" y="294763"/>
                  </a:cubicBezTo>
                  <a:cubicBezTo>
                    <a:pt x="4820" y="286183"/>
                    <a:pt x="0" y="274547"/>
                    <a:pt x="0" y="262414"/>
                  </a:cubicBezTo>
                  <a:lnTo>
                    <a:pt x="0" y="45747"/>
                  </a:lnTo>
                  <a:cubicBezTo>
                    <a:pt x="0" y="33614"/>
                    <a:pt x="4820" y="21978"/>
                    <a:pt x="13399" y="13399"/>
                  </a:cubicBezTo>
                  <a:cubicBezTo>
                    <a:pt x="21978" y="4820"/>
                    <a:pt x="33614" y="0"/>
                    <a:pt x="45747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8575"/>
              <a:ext cx="1158857" cy="27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92"/>
                </a:lnSpc>
              </a:pPr>
              <a:r>
                <a:rPr lang="en-US" sz="62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~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489300" y="845900"/>
            <a:ext cx="11309400" cy="859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6776"/>
              </a:lnSpc>
              <a:spcBef>
                <a:spcPct val="0"/>
              </a:spcBef>
            </a:pPr>
            <a:r>
              <a:rPr lang="en-US" sz="5600" b="1" spc="-246">
                <a:solidFill>
                  <a:srgbClr val="2E2E2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VISIBILIDAD 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348337" y="3489709"/>
            <a:ext cx="5801570" cy="1709053"/>
            <a:chOff x="0" y="0"/>
            <a:chExt cx="1527985" cy="45012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27986" cy="450121"/>
            </a:xfrm>
            <a:custGeom>
              <a:avLst/>
              <a:gdLst/>
              <a:ahLst/>
              <a:cxnLst/>
              <a:rect l="l" t="t" r="r" b="b"/>
              <a:pathLst>
                <a:path w="1527986" h="450121">
                  <a:moveTo>
                    <a:pt x="34696" y="0"/>
                  </a:moveTo>
                  <a:lnTo>
                    <a:pt x="1493290" y="0"/>
                  </a:lnTo>
                  <a:cubicBezTo>
                    <a:pt x="1502492" y="0"/>
                    <a:pt x="1511317" y="3655"/>
                    <a:pt x="1517823" y="10162"/>
                  </a:cubicBezTo>
                  <a:cubicBezTo>
                    <a:pt x="1524330" y="16669"/>
                    <a:pt x="1527986" y="25494"/>
                    <a:pt x="1527986" y="34696"/>
                  </a:cubicBezTo>
                  <a:lnTo>
                    <a:pt x="1527986" y="415425"/>
                  </a:lnTo>
                  <a:cubicBezTo>
                    <a:pt x="1527986" y="434587"/>
                    <a:pt x="1512452" y="450121"/>
                    <a:pt x="1493290" y="450121"/>
                  </a:cubicBezTo>
                  <a:lnTo>
                    <a:pt x="34696" y="450121"/>
                  </a:lnTo>
                  <a:cubicBezTo>
                    <a:pt x="15534" y="450121"/>
                    <a:pt x="0" y="434587"/>
                    <a:pt x="0" y="415425"/>
                  </a:cubicBezTo>
                  <a:lnTo>
                    <a:pt x="0" y="34696"/>
                  </a:lnTo>
                  <a:cubicBezTo>
                    <a:pt x="0" y="15534"/>
                    <a:pt x="15534" y="0"/>
                    <a:pt x="3469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9525"/>
              <a:ext cx="1527985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348337" y="7385480"/>
            <a:ext cx="5801570" cy="1709053"/>
            <a:chOff x="0" y="0"/>
            <a:chExt cx="1527985" cy="45012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27986" cy="450121"/>
            </a:xfrm>
            <a:custGeom>
              <a:avLst/>
              <a:gdLst/>
              <a:ahLst/>
              <a:cxnLst/>
              <a:rect l="l" t="t" r="r" b="b"/>
              <a:pathLst>
                <a:path w="1527986" h="450121">
                  <a:moveTo>
                    <a:pt x="34696" y="0"/>
                  </a:moveTo>
                  <a:lnTo>
                    <a:pt x="1493290" y="0"/>
                  </a:lnTo>
                  <a:cubicBezTo>
                    <a:pt x="1502492" y="0"/>
                    <a:pt x="1511317" y="3655"/>
                    <a:pt x="1517823" y="10162"/>
                  </a:cubicBezTo>
                  <a:cubicBezTo>
                    <a:pt x="1524330" y="16669"/>
                    <a:pt x="1527986" y="25494"/>
                    <a:pt x="1527986" y="34696"/>
                  </a:cubicBezTo>
                  <a:lnTo>
                    <a:pt x="1527986" y="415425"/>
                  </a:lnTo>
                  <a:cubicBezTo>
                    <a:pt x="1527986" y="434587"/>
                    <a:pt x="1512452" y="450121"/>
                    <a:pt x="1493290" y="450121"/>
                  </a:cubicBezTo>
                  <a:lnTo>
                    <a:pt x="34696" y="450121"/>
                  </a:lnTo>
                  <a:cubicBezTo>
                    <a:pt x="15534" y="450121"/>
                    <a:pt x="0" y="434587"/>
                    <a:pt x="0" y="415425"/>
                  </a:cubicBezTo>
                  <a:lnTo>
                    <a:pt x="0" y="34696"/>
                  </a:lnTo>
                  <a:cubicBezTo>
                    <a:pt x="0" y="15534"/>
                    <a:pt x="15534" y="0"/>
                    <a:pt x="3469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9525"/>
              <a:ext cx="1527985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39769" y="3489709"/>
            <a:ext cx="5801570" cy="1709053"/>
            <a:chOff x="0" y="0"/>
            <a:chExt cx="1527985" cy="45012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527986" cy="450121"/>
            </a:xfrm>
            <a:custGeom>
              <a:avLst/>
              <a:gdLst/>
              <a:ahLst/>
              <a:cxnLst/>
              <a:rect l="l" t="t" r="r" b="b"/>
              <a:pathLst>
                <a:path w="1527986" h="450121">
                  <a:moveTo>
                    <a:pt x="34696" y="0"/>
                  </a:moveTo>
                  <a:lnTo>
                    <a:pt x="1493290" y="0"/>
                  </a:lnTo>
                  <a:cubicBezTo>
                    <a:pt x="1502492" y="0"/>
                    <a:pt x="1511317" y="3655"/>
                    <a:pt x="1517823" y="10162"/>
                  </a:cubicBezTo>
                  <a:cubicBezTo>
                    <a:pt x="1524330" y="16669"/>
                    <a:pt x="1527986" y="25494"/>
                    <a:pt x="1527986" y="34696"/>
                  </a:cubicBezTo>
                  <a:lnTo>
                    <a:pt x="1527986" y="415425"/>
                  </a:lnTo>
                  <a:cubicBezTo>
                    <a:pt x="1527986" y="434587"/>
                    <a:pt x="1512452" y="450121"/>
                    <a:pt x="1493290" y="450121"/>
                  </a:cubicBezTo>
                  <a:lnTo>
                    <a:pt x="34696" y="450121"/>
                  </a:lnTo>
                  <a:cubicBezTo>
                    <a:pt x="15534" y="450121"/>
                    <a:pt x="0" y="434587"/>
                    <a:pt x="0" y="415425"/>
                  </a:cubicBezTo>
                  <a:lnTo>
                    <a:pt x="0" y="34696"/>
                  </a:lnTo>
                  <a:cubicBezTo>
                    <a:pt x="0" y="15534"/>
                    <a:pt x="15534" y="0"/>
                    <a:pt x="3469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9525"/>
              <a:ext cx="1527985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39769" y="7506335"/>
            <a:ext cx="5801570" cy="1709053"/>
            <a:chOff x="0" y="0"/>
            <a:chExt cx="1527985" cy="45012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27986" cy="450121"/>
            </a:xfrm>
            <a:custGeom>
              <a:avLst/>
              <a:gdLst/>
              <a:ahLst/>
              <a:cxnLst/>
              <a:rect l="l" t="t" r="r" b="b"/>
              <a:pathLst>
                <a:path w="1527986" h="450121">
                  <a:moveTo>
                    <a:pt x="34696" y="0"/>
                  </a:moveTo>
                  <a:lnTo>
                    <a:pt x="1493290" y="0"/>
                  </a:lnTo>
                  <a:cubicBezTo>
                    <a:pt x="1502492" y="0"/>
                    <a:pt x="1511317" y="3655"/>
                    <a:pt x="1517823" y="10162"/>
                  </a:cubicBezTo>
                  <a:cubicBezTo>
                    <a:pt x="1524330" y="16669"/>
                    <a:pt x="1527986" y="25494"/>
                    <a:pt x="1527986" y="34696"/>
                  </a:cubicBezTo>
                  <a:lnTo>
                    <a:pt x="1527986" y="415425"/>
                  </a:lnTo>
                  <a:cubicBezTo>
                    <a:pt x="1527986" y="434587"/>
                    <a:pt x="1512452" y="450121"/>
                    <a:pt x="1493290" y="450121"/>
                  </a:cubicBezTo>
                  <a:lnTo>
                    <a:pt x="34696" y="450121"/>
                  </a:lnTo>
                  <a:cubicBezTo>
                    <a:pt x="15534" y="450121"/>
                    <a:pt x="0" y="434587"/>
                    <a:pt x="0" y="415425"/>
                  </a:cubicBezTo>
                  <a:lnTo>
                    <a:pt x="0" y="34696"/>
                  </a:lnTo>
                  <a:cubicBezTo>
                    <a:pt x="0" y="15534"/>
                    <a:pt x="15534" y="0"/>
                    <a:pt x="3469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9525"/>
              <a:ext cx="1527985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510455" y="3580331"/>
            <a:ext cx="5237403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indica que el atributo/método será visible tanto dentro como fuera de la clase,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es decir, es accesible desde todos lados. Disponible para consumo externo.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521852" y="3518103"/>
            <a:ext cx="5237403" cy="158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indica que el atributo/método sólo será accesible desde dentro de la clase (sólo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sus métodos lo pueden acceder). Disponible para consumo interno.</a:t>
            </a:r>
          </a:p>
        </p:txBody>
      </p:sp>
      <p:sp>
        <p:nvSpPr>
          <p:cNvPr id="29" name="AutoShape 29"/>
          <p:cNvSpPr/>
          <p:nvPr/>
        </p:nvSpPr>
        <p:spPr>
          <a:xfrm flipH="1">
            <a:off x="7449141" y="1705563"/>
            <a:ext cx="1694859" cy="1137169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0" name="AutoShape 30"/>
          <p:cNvSpPr/>
          <p:nvPr/>
        </p:nvSpPr>
        <p:spPr>
          <a:xfrm flipH="1">
            <a:off x="7449141" y="1705563"/>
            <a:ext cx="1694859" cy="5008972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1" name="AutoShape 31"/>
          <p:cNvSpPr/>
          <p:nvPr/>
        </p:nvSpPr>
        <p:spPr>
          <a:xfrm>
            <a:off x="9144000" y="1705563"/>
            <a:ext cx="1796535" cy="1137170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2" name="AutoShape 32"/>
          <p:cNvSpPr/>
          <p:nvPr/>
        </p:nvSpPr>
        <p:spPr>
          <a:xfrm>
            <a:off x="9144000" y="1705563"/>
            <a:ext cx="1796535" cy="5008972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3" name="Freeform 33"/>
          <p:cNvSpPr/>
          <p:nvPr/>
        </p:nvSpPr>
        <p:spPr>
          <a:xfrm>
            <a:off x="1136559" y="2035403"/>
            <a:ext cx="1169595" cy="1351481"/>
          </a:xfrm>
          <a:custGeom>
            <a:avLst/>
            <a:gdLst/>
            <a:ahLst/>
            <a:cxnLst/>
            <a:rect l="l" t="t" r="r" b="b"/>
            <a:pathLst>
              <a:path w="1169595" h="1351481">
                <a:moveTo>
                  <a:pt x="0" y="0"/>
                </a:moveTo>
                <a:lnTo>
                  <a:pt x="1169595" y="0"/>
                </a:lnTo>
                <a:lnTo>
                  <a:pt x="1169595" y="1351480"/>
                </a:lnTo>
                <a:lnTo>
                  <a:pt x="0" y="1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4" name="Freeform 34"/>
          <p:cNvSpPr/>
          <p:nvPr/>
        </p:nvSpPr>
        <p:spPr>
          <a:xfrm>
            <a:off x="1262222" y="5993965"/>
            <a:ext cx="918269" cy="1191913"/>
          </a:xfrm>
          <a:custGeom>
            <a:avLst/>
            <a:gdLst/>
            <a:ahLst/>
            <a:cxnLst/>
            <a:rect l="l" t="t" r="r" b="b"/>
            <a:pathLst>
              <a:path w="918269" h="1191913">
                <a:moveTo>
                  <a:pt x="0" y="0"/>
                </a:moveTo>
                <a:lnTo>
                  <a:pt x="918269" y="0"/>
                </a:lnTo>
                <a:lnTo>
                  <a:pt x="918269" y="1191913"/>
                </a:lnTo>
                <a:lnTo>
                  <a:pt x="0" y="1191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5" name="Freeform 35"/>
          <p:cNvSpPr/>
          <p:nvPr/>
        </p:nvSpPr>
        <p:spPr>
          <a:xfrm>
            <a:off x="16041339" y="6129510"/>
            <a:ext cx="1145513" cy="1016383"/>
          </a:xfrm>
          <a:custGeom>
            <a:avLst/>
            <a:gdLst/>
            <a:ahLst/>
            <a:cxnLst/>
            <a:rect l="l" t="t" r="r" b="b"/>
            <a:pathLst>
              <a:path w="1145513" h="1016383">
                <a:moveTo>
                  <a:pt x="0" y="0"/>
                </a:moveTo>
                <a:lnTo>
                  <a:pt x="1145513" y="0"/>
                </a:lnTo>
                <a:lnTo>
                  <a:pt x="1145513" y="1016383"/>
                </a:lnTo>
                <a:lnTo>
                  <a:pt x="0" y="1016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6" name="Freeform 36"/>
          <p:cNvSpPr/>
          <p:nvPr/>
        </p:nvSpPr>
        <p:spPr>
          <a:xfrm>
            <a:off x="15927242" y="2107675"/>
            <a:ext cx="1259610" cy="1206935"/>
          </a:xfrm>
          <a:custGeom>
            <a:avLst/>
            <a:gdLst/>
            <a:ahLst/>
            <a:cxnLst/>
            <a:rect l="l" t="t" r="r" b="b"/>
            <a:pathLst>
              <a:path w="1259610" h="1206935">
                <a:moveTo>
                  <a:pt x="0" y="0"/>
                </a:moveTo>
                <a:lnTo>
                  <a:pt x="1259610" y="0"/>
                </a:lnTo>
                <a:lnTo>
                  <a:pt x="1259610" y="1206935"/>
                </a:lnTo>
                <a:lnTo>
                  <a:pt x="0" y="12069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7" name="TextBox 37"/>
          <p:cNvSpPr txBox="1"/>
          <p:nvPr/>
        </p:nvSpPr>
        <p:spPr>
          <a:xfrm>
            <a:off x="2630421" y="7477760"/>
            <a:ext cx="5117437" cy="1502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2"/>
              </a:lnSpc>
            </a:pPr>
            <a:r>
              <a:rPr lang="en-US" sz="1758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indica que el atributo/método no será accesible desde fuera de la clase,</a:t>
            </a:r>
          </a:p>
          <a:p>
            <a:pPr algn="ctr">
              <a:lnSpc>
                <a:spcPts val="2462"/>
              </a:lnSpc>
            </a:pPr>
            <a:r>
              <a:rPr lang="en-US" sz="1758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pero si podrá ser accedido por métodos de la clase además de las subclases que</a:t>
            </a:r>
          </a:p>
          <a:p>
            <a:pPr algn="ctr">
              <a:lnSpc>
                <a:spcPts val="2325"/>
              </a:lnSpc>
              <a:spcBef>
                <a:spcPct val="0"/>
              </a:spcBef>
            </a:pPr>
            <a:r>
              <a:rPr lang="en-US" sz="1661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se deriven (ver herencia)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706180" y="7524598"/>
            <a:ext cx="4634392" cy="1634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1"/>
              </a:lnSpc>
            </a:pPr>
            <a:r>
              <a:rPr lang="en-US" sz="1858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indica que el atributo/método será accesible desde</a:t>
            </a:r>
          </a:p>
          <a:p>
            <a:pPr algn="ctr">
              <a:lnSpc>
                <a:spcPts val="2601"/>
              </a:lnSpc>
            </a:pPr>
            <a:r>
              <a:rPr lang="en-US" sz="1858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cualquier clase que se encuentre en el mismo paquete de la clase que contiene al</a:t>
            </a:r>
          </a:p>
          <a:p>
            <a:pPr algn="ctr">
              <a:lnSpc>
                <a:spcPts val="2601"/>
              </a:lnSpc>
              <a:spcBef>
                <a:spcPct val="0"/>
              </a:spcBef>
            </a:pPr>
            <a:r>
              <a:rPr lang="en-US" sz="1858">
                <a:solidFill>
                  <a:srgbClr val="2E2E2E"/>
                </a:solidFill>
                <a:latin typeface="Aileron"/>
                <a:ea typeface="Aileron"/>
                <a:cs typeface="Aileron"/>
                <a:sym typeface="Aileron"/>
              </a:rPr>
              <a:t>atributo sin modificador de acceso.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47165" y="2713051"/>
            <a:ext cx="4153210" cy="1290308"/>
            <a:chOff x="0" y="0"/>
            <a:chExt cx="1093850" cy="3398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3850" cy="339834"/>
            </a:xfrm>
            <a:custGeom>
              <a:avLst/>
              <a:gdLst/>
              <a:ahLst/>
              <a:cxnLst/>
              <a:rect l="l" t="t" r="r" b="b"/>
              <a:pathLst>
                <a:path w="1093850" h="339834">
                  <a:moveTo>
                    <a:pt x="48466" y="0"/>
                  </a:moveTo>
                  <a:lnTo>
                    <a:pt x="1045383" y="0"/>
                  </a:lnTo>
                  <a:cubicBezTo>
                    <a:pt x="1072151" y="0"/>
                    <a:pt x="1093850" y="21699"/>
                    <a:pt x="1093850" y="48466"/>
                  </a:cubicBezTo>
                  <a:lnTo>
                    <a:pt x="1093850" y="291368"/>
                  </a:lnTo>
                  <a:cubicBezTo>
                    <a:pt x="1093850" y="318135"/>
                    <a:pt x="1072151" y="339834"/>
                    <a:pt x="1045383" y="339834"/>
                  </a:cubicBezTo>
                  <a:lnTo>
                    <a:pt x="48466" y="339834"/>
                  </a:lnTo>
                  <a:cubicBezTo>
                    <a:pt x="21699" y="339834"/>
                    <a:pt x="0" y="318135"/>
                    <a:pt x="0" y="291368"/>
                  </a:cubicBezTo>
                  <a:lnTo>
                    <a:pt x="0" y="48466"/>
                  </a:lnTo>
                  <a:cubicBezTo>
                    <a:pt x="0" y="21699"/>
                    <a:pt x="21699" y="0"/>
                    <a:pt x="48466" y="0"/>
                  </a:cubicBezTo>
                  <a:close/>
                </a:path>
              </a:pathLst>
            </a:custGeom>
            <a:solidFill>
              <a:srgbClr val="312F8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1093850" cy="3303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783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STRING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47165" y="4498659"/>
            <a:ext cx="4153210" cy="1290308"/>
            <a:chOff x="0" y="0"/>
            <a:chExt cx="1093850" cy="3398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93850" cy="339834"/>
            </a:xfrm>
            <a:custGeom>
              <a:avLst/>
              <a:gdLst/>
              <a:ahLst/>
              <a:cxnLst/>
              <a:rect l="l" t="t" r="r" b="b"/>
              <a:pathLst>
                <a:path w="1093850" h="339834">
                  <a:moveTo>
                    <a:pt x="48466" y="0"/>
                  </a:moveTo>
                  <a:lnTo>
                    <a:pt x="1045383" y="0"/>
                  </a:lnTo>
                  <a:cubicBezTo>
                    <a:pt x="1072151" y="0"/>
                    <a:pt x="1093850" y="21699"/>
                    <a:pt x="1093850" y="48466"/>
                  </a:cubicBezTo>
                  <a:lnTo>
                    <a:pt x="1093850" y="291368"/>
                  </a:lnTo>
                  <a:cubicBezTo>
                    <a:pt x="1093850" y="318135"/>
                    <a:pt x="1072151" y="339834"/>
                    <a:pt x="1045383" y="339834"/>
                  </a:cubicBezTo>
                  <a:lnTo>
                    <a:pt x="48466" y="339834"/>
                  </a:lnTo>
                  <a:cubicBezTo>
                    <a:pt x="21699" y="339834"/>
                    <a:pt x="0" y="318135"/>
                    <a:pt x="0" y="291368"/>
                  </a:cubicBezTo>
                  <a:lnTo>
                    <a:pt x="0" y="48466"/>
                  </a:lnTo>
                  <a:cubicBezTo>
                    <a:pt x="0" y="21699"/>
                    <a:pt x="21699" y="0"/>
                    <a:pt x="48466" y="0"/>
                  </a:cubicBezTo>
                  <a:close/>
                </a:path>
              </a:pathLst>
            </a:custGeom>
            <a:solidFill>
              <a:srgbClr val="312F8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1093850" cy="3303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783"/>
                </a:lnSpc>
                <a:spcBef>
                  <a:spcPct val="0"/>
                </a:spcBef>
              </a:pPr>
              <a:r>
                <a:rPr lang="en-US" sz="2400" b="1" spc="52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DOUBLE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47165" y="6284267"/>
            <a:ext cx="4153210" cy="1290308"/>
            <a:chOff x="0" y="0"/>
            <a:chExt cx="1093850" cy="3398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3850" cy="339834"/>
            </a:xfrm>
            <a:custGeom>
              <a:avLst/>
              <a:gdLst/>
              <a:ahLst/>
              <a:cxnLst/>
              <a:rect l="l" t="t" r="r" b="b"/>
              <a:pathLst>
                <a:path w="1093850" h="339834">
                  <a:moveTo>
                    <a:pt x="48466" y="0"/>
                  </a:moveTo>
                  <a:lnTo>
                    <a:pt x="1045383" y="0"/>
                  </a:lnTo>
                  <a:cubicBezTo>
                    <a:pt x="1072151" y="0"/>
                    <a:pt x="1093850" y="21699"/>
                    <a:pt x="1093850" y="48466"/>
                  </a:cubicBezTo>
                  <a:lnTo>
                    <a:pt x="1093850" y="291368"/>
                  </a:lnTo>
                  <a:cubicBezTo>
                    <a:pt x="1093850" y="318135"/>
                    <a:pt x="1072151" y="339834"/>
                    <a:pt x="1045383" y="339834"/>
                  </a:cubicBezTo>
                  <a:lnTo>
                    <a:pt x="48466" y="339834"/>
                  </a:lnTo>
                  <a:cubicBezTo>
                    <a:pt x="21699" y="339834"/>
                    <a:pt x="0" y="318135"/>
                    <a:pt x="0" y="291368"/>
                  </a:cubicBezTo>
                  <a:lnTo>
                    <a:pt x="0" y="48466"/>
                  </a:lnTo>
                  <a:cubicBezTo>
                    <a:pt x="0" y="21699"/>
                    <a:pt x="21699" y="0"/>
                    <a:pt x="48466" y="0"/>
                  </a:cubicBezTo>
                  <a:close/>
                </a:path>
              </a:pathLst>
            </a:custGeom>
            <a:solidFill>
              <a:srgbClr val="312F8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1093850" cy="3303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783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INT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47165" y="8069876"/>
            <a:ext cx="4153210" cy="1290308"/>
            <a:chOff x="0" y="0"/>
            <a:chExt cx="1093850" cy="3398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93850" cy="339834"/>
            </a:xfrm>
            <a:custGeom>
              <a:avLst/>
              <a:gdLst/>
              <a:ahLst/>
              <a:cxnLst/>
              <a:rect l="l" t="t" r="r" b="b"/>
              <a:pathLst>
                <a:path w="1093850" h="339834">
                  <a:moveTo>
                    <a:pt x="48466" y="0"/>
                  </a:moveTo>
                  <a:lnTo>
                    <a:pt x="1045383" y="0"/>
                  </a:lnTo>
                  <a:cubicBezTo>
                    <a:pt x="1072151" y="0"/>
                    <a:pt x="1093850" y="21699"/>
                    <a:pt x="1093850" y="48466"/>
                  </a:cubicBezTo>
                  <a:lnTo>
                    <a:pt x="1093850" y="291368"/>
                  </a:lnTo>
                  <a:cubicBezTo>
                    <a:pt x="1093850" y="318135"/>
                    <a:pt x="1072151" y="339834"/>
                    <a:pt x="1045383" y="339834"/>
                  </a:cubicBezTo>
                  <a:lnTo>
                    <a:pt x="48466" y="339834"/>
                  </a:lnTo>
                  <a:cubicBezTo>
                    <a:pt x="21699" y="339834"/>
                    <a:pt x="0" y="318135"/>
                    <a:pt x="0" y="291368"/>
                  </a:cubicBezTo>
                  <a:lnTo>
                    <a:pt x="0" y="48466"/>
                  </a:lnTo>
                  <a:cubicBezTo>
                    <a:pt x="0" y="21699"/>
                    <a:pt x="21699" y="0"/>
                    <a:pt x="48466" y="0"/>
                  </a:cubicBezTo>
                  <a:close/>
                </a:path>
              </a:pathLst>
            </a:custGeom>
            <a:solidFill>
              <a:srgbClr val="312F8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1093850" cy="3303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783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BOOLEAN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047165" y="926816"/>
            <a:ext cx="4153210" cy="1290308"/>
            <a:chOff x="0" y="0"/>
            <a:chExt cx="1093850" cy="3398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93850" cy="339834"/>
            </a:xfrm>
            <a:custGeom>
              <a:avLst/>
              <a:gdLst/>
              <a:ahLst/>
              <a:cxnLst/>
              <a:rect l="l" t="t" r="r" b="b"/>
              <a:pathLst>
                <a:path w="1093850" h="339834">
                  <a:moveTo>
                    <a:pt x="48466" y="0"/>
                  </a:moveTo>
                  <a:lnTo>
                    <a:pt x="1045383" y="0"/>
                  </a:lnTo>
                  <a:cubicBezTo>
                    <a:pt x="1072151" y="0"/>
                    <a:pt x="1093850" y="21699"/>
                    <a:pt x="1093850" y="48466"/>
                  </a:cubicBezTo>
                  <a:lnTo>
                    <a:pt x="1093850" y="291368"/>
                  </a:lnTo>
                  <a:cubicBezTo>
                    <a:pt x="1093850" y="318135"/>
                    <a:pt x="1072151" y="339834"/>
                    <a:pt x="1045383" y="339834"/>
                  </a:cubicBezTo>
                  <a:lnTo>
                    <a:pt x="48466" y="339834"/>
                  </a:lnTo>
                  <a:cubicBezTo>
                    <a:pt x="21699" y="339834"/>
                    <a:pt x="0" y="318135"/>
                    <a:pt x="0" y="291368"/>
                  </a:cubicBezTo>
                  <a:lnTo>
                    <a:pt x="0" y="48466"/>
                  </a:lnTo>
                  <a:cubicBezTo>
                    <a:pt x="0" y="21699"/>
                    <a:pt x="21699" y="0"/>
                    <a:pt x="48466" y="0"/>
                  </a:cubicBezTo>
                  <a:close/>
                </a:path>
              </a:pathLst>
            </a:custGeom>
            <a:solidFill>
              <a:srgbClr val="312F84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525"/>
              <a:ext cx="1093850" cy="33030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783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VOID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08470" y="3123993"/>
            <a:ext cx="4935345" cy="4039641"/>
            <a:chOff x="0" y="0"/>
            <a:chExt cx="1299844" cy="106393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99844" cy="1063938"/>
            </a:xfrm>
            <a:custGeom>
              <a:avLst/>
              <a:gdLst/>
              <a:ahLst/>
              <a:cxnLst/>
              <a:rect l="l" t="t" r="r" b="b"/>
              <a:pathLst>
                <a:path w="1299844" h="1063938">
                  <a:moveTo>
                    <a:pt x="80002" y="0"/>
                  </a:moveTo>
                  <a:lnTo>
                    <a:pt x="1219842" y="0"/>
                  </a:lnTo>
                  <a:cubicBezTo>
                    <a:pt x="1264026" y="0"/>
                    <a:pt x="1299844" y="35818"/>
                    <a:pt x="1299844" y="80002"/>
                  </a:cubicBezTo>
                  <a:lnTo>
                    <a:pt x="1299844" y="983936"/>
                  </a:lnTo>
                  <a:cubicBezTo>
                    <a:pt x="1299844" y="1028120"/>
                    <a:pt x="1264026" y="1063938"/>
                    <a:pt x="1219842" y="1063938"/>
                  </a:cubicBezTo>
                  <a:lnTo>
                    <a:pt x="80002" y="1063938"/>
                  </a:lnTo>
                  <a:cubicBezTo>
                    <a:pt x="58784" y="1063938"/>
                    <a:pt x="38435" y="1055510"/>
                    <a:pt x="23432" y="1040506"/>
                  </a:cubicBezTo>
                  <a:cubicBezTo>
                    <a:pt x="8429" y="1025503"/>
                    <a:pt x="0" y="1005154"/>
                    <a:pt x="0" y="983936"/>
                  </a:cubicBezTo>
                  <a:lnTo>
                    <a:pt x="0" y="80002"/>
                  </a:lnTo>
                  <a:cubicBezTo>
                    <a:pt x="0" y="58784"/>
                    <a:pt x="8429" y="38435"/>
                    <a:pt x="23432" y="23432"/>
                  </a:cubicBezTo>
                  <a:cubicBezTo>
                    <a:pt x="38435" y="8429"/>
                    <a:pt x="58784" y="0"/>
                    <a:pt x="80002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525"/>
              <a:ext cx="1299844" cy="10544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85147" y="4788023"/>
            <a:ext cx="4381990" cy="683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1"/>
              </a:lnSpc>
              <a:spcBef>
                <a:spcPct val="0"/>
              </a:spcBef>
            </a:pPr>
            <a:r>
              <a:rPr lang="en-US" sz="4299" b="1" spc="-150">
                <a:solidFill>
                  <a:srgbClr val="2E2E2E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DICCIONARIO 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264816" y="717444"/>
            <a:ext cx="4974254" cy="1709053"/>
            <a:chOff x="0" y="0"/>
            <a:chExt cx="1310092" cy="45012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310092" cy="450121"/>
            </a:xfrm>
            <a:custGeom>
              <a:avLst/>
              <a:gdLst/>
              <a:ahLst/>
              <a:cxnLst/>
              <a:rect l="l" t="t" r="r" b="b"/>
              <a:pathLst>
                <a:path w="1310092" h="450121">
                  <a:moveTo>
                    <a:pt x="40466" y="0"/>
                  </a:moveTo>
                  <a:lnTo>
                    <a:pt x="1269625" y="0"/>
                  </a:lnTo>
                  <a:cubicBezTo>
                    <a:pt x="1291974" y="0"/>
                    <a:pt x="1310092" y="18117"/>
                    <a:pt x="1310092" y="40466"/>
                  </a:cubicBezTo>
                  <a:lnTo>
                    <a:pt x="1310092" y="409655"/>
                  </a:lnTo>
                  <a:cubicBezTo>
                    <a:pt x="1310092" y="432004"/>
                    <a:pt x="1291974" y="450121"/>
                    <a:pt x="1269625" y="450121"/>
                  </a:cubicBezTo>
                  <a:lnTo>
                    <a:pt x="40466" y="450121"/>
                  </a:lnTo>
                  <a:cubicBezTo>
                    <a:pt x="18117" y="450121"/>
                    <a:pt x="0" y="432004"/>
                    <a:pt x="0" y="409655"/>
                  </a:cubicBezTo>
                  <a:lnTo>
                    <a:pt x="0" y="40466"/>
                  </a:lnTo>
                  <a:cubicBezTo>
                    <a:pt x="0" y="18117"/>
                    <a:pt x="18117" y="0"/>
                    <a:pt x="40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9525"/>
              <a:ext cx="1310092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2E2E2E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INDICA QUE UN MÉTODO NO DEVUELVE NADA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305276" y="2503678"/>
            <a:ext cx="4974254" cy="1709053"/>
            <a:chOff x="0" y="0"/>
            <a:chExt cx="1310092" cy="45012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310092" cy="450121"/>
            </a:xfrm>
            <a:custGeom>
              <a:avLst/>
              <a:gdLst/>
              <a:ahLst/>
              <a:cxnLst/>
              <a:rect l="l" t="t" r="r" b="b"/>
              <a:pathLst>
                <a:path w="1310092" h="450121">
                  <a:moveTo>
                    <a:pt x="40466" y="0"/>
                  </a:moveTo>
                  <a:lnTo>
                    <a:pt x="1269625" y="0"/>
                  </a:lnTo>
                  <a:cubicBezTo>
                    <a:pt x="1291974" y="0"/>
                    <a:pt x="1310092" y="18117"/>
                    <a:pt x="1310092" y="40466"/>
                  </a:cubicBezTo>
                  <a:lnTo>
                    <a:pt x="1310092" y="409655"/>
                  </a:lnTo>
                  <a:cubicBezTo>
                    <a:pt x="1310092" y="432004"/>
                    <a:pt x="1291974" y="450121"/>
                    <a:pt x="1269625" y="450121"/>
                  </a:cubicBezTo>
                  <a:lnTo>
                    <a:pt x="40466" y="450121"/>
                  </a:lnTo>
                  <a:cubicBezTo>
                    <a:pt x="18117" y="450121"/>
                    <a:pt x="0" y="432004"/>
                    <a:pt x="0" y="409655"/>
                  </a:cubicBezTo>
                  <a:lnTo>
                    <a:pt x="0" y="40466"/>
                  </a:lnTo>
                  <a:cubicBezTo>
                    <a:pt x="0" y="18117"/>
                    <a:pt x="18117" y="0"/>
                    <a:pt x="40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9525"/>
              <a:ext cx="1310092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2E2E2E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ES UN TIPO DE DATO PARA REPRESENTAR TEXTO.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305276" y="4288931"/>
            <a:ext cx="4974254" cy="1709053"/>
            <a:chOff x="0" y="0"/>
            <a:chExt cx="1310092" cy="45012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310092" cy="450121"/>
            </a:xfrm>
            <a:custGeom>
              <a:avLst/>
              <a:gdLst/>
              <a:ahLst/>
              <a:cxnLst/>
              <a:rect l="l" t="t" r="r" b="b"/>
              <a:pathLst>
                <a:path w="1310092" h="450121">
                  <a:moveTo>
                    <a:pt x="40466" y="0"/>
                  </a:moveTo>
                  <a:lnTo>
                    <a:pt x="1269625" y="0"/>
                  </a:lnTo>
                  <a:cubicBezTo>
                    <a:pt x="1291974" y="0"/>
                    <a:pt x="1310092" y="18117"/>
                    <a:pt x="1310092" y="40466"/>
                  </a:cubicBezTo>
                  <a:lnTo>
                    <a:pt x="1310092" y="409655"/>
                  </a:lnTo>
                  <a:cubicBezTo>
                    <a:pt x="1310092" y="432004"/>
                    <a:pt x="1291974" y="450121"/>
                    <a:pt x="1269625" y="450121"/>
                  </a:cubicBezTo>
                  <a:lnTo>
                    <a:pt x="40466" y="450121"/>
                  </a:lnTo>
                  <a:cubicBezTo>
                    <a:pt x="18117" y="450121"/>
                    <a:pt x="0" y="432004"/>
                    <a:pt x="0" y="409655"/>
                  </a:cubicBezTo>
                  <a:lnTo>
                    <a:pt x="0" y="40466"/>
                  </a:lnTo>
                  <a:cubicBezTo>
                    <a:pt x="0" y="18117"/>
                    <a:pt x="18117" y="0"/>
                    <a:pt x="40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9525"/>
              <a:ext cx="1310092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2E2E2E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ES UN TIPO DE DATO NUMÉRICO CON DECIMALES.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2305276" y="6074895"/>
            <a:ext cx="4974254" cy="1709053"/>
            <a:chOff x="0" y="0"/>
            <a:chExt cx="1310092" cy="45012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310092" cy="450121"/>
            </a:xfrm>
            <a:custGeom>
              <a:avLst/>
              <a:gdLst/>
              <a:ahLst/>
              <a:cxnLst/>
              <a:rect l="l" t="t" r="r" b="b"/>
              <a:pathLst>
                <a:path w="1310092" h="450121">
                  <a:moveTo>
                    <a:pt x="40466" y="0"/>
                  </a:moveTo>
                  <a:lnTo>
                    <a:pt x="1269625" y="0"/>
                  </a:lnTo>
                  <a:cubicBezTo>
                    <a:pt x="1291974" y="0"/>
                    <a:pt x="1310092" y="18117"/>
                    <a:pt x="1310092" y="40466"/>
                  </a:cubicBezTo>
                  <a:lnTo>
                    <a:pt x="1310092" y="409655"/>
                  </a:lnTo>
                  <a:cubicBezTo>
                    <a:pt x="1310092" y="432004"/>
                    <a:pt x="1291974" y="450121"/>
                    <a:pt x="1269625" y="450121"/>
                  </a:cubicBezTo>
                  <a:lnTo>
                    <a:pt x="40466" y="450121"/>
                  </a:lnTo>
                  <a:cubicBezTo>
                    <a:pt x="18117" y="450121"/>
                    <a:pt x="0" y="432004"/>
                    <a:pt x="0" y="409655"/>
                  </a:cubicBezTo>
                  <a:lnTo>
                    <a:pt x="0" y="40466"/>
                  </a:lnTo>
                  <a:cubicBezTo>
                    <a:pt x="0" y="18117"/>
                    <a:pt x="18117" y="0"/>
                    <a:pt x="40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9525"/>
              <a:ext cx="1310092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2E2E2E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ES UN TIPO DE DATO NUMÉRICO QUE ALMACENA VALORES ENTEROS, SIN DECIMALES.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2305276" y="7860503"/>
            <a:ext cx="4974254" cy="1709053"/>
            <a:chOff x="0" y="0"/>
            <a:chExt cx="1310092" cy="450121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310092" cy="450121"/>
            </a:xfrm>
            <a:custGeom>
              <a:avLst/>
              <a:gdLst/>
              <a:ahLst/>
              <a:cxnLst/>
              <a:rect l="l" t="t" r="r" b="b"/>
              <a:pathLst>
                <a:path w="1310092" h="450121">
                  <a:moveTo>
                    <a:pt x="40466" y="0"/>
                  </a:moveTo>
                  <a:lnTo>
                    <a:pt x="1269625" y="0"/>
                  </a:lnTo>
                  <a:cubicBezTo>
                    <a:pt x="1291974" y="0"/>
                    <a:pt x="1310092" y="18117"/>
                    <a:pt x="1310092" y="40466"/>
                  </a:cubicBezTo>
                  <a:lnTo>
                    <a:pt x="1310092" y="409655"/>
                  </a:lnTo>
                  <a:cubicBezTo>
                    <a:pt x="1310092" y="432004"/>
                    <a:pt x="1291974" y="450121"/>
                    <a:pt x="1269625" y="450121"/>
                  </a:cubicBezTo>
                  <a:lnTo>
                    <a:pt x="40466" y="450121"/>
                  </a:lnTo>
                  <a:cubicBezTo>
                    <a:pt x="18117" y="450121"/>
                    <a:pt x="0" y="432004"/>
                    <a:pt x="0" y="409655"/>
                  </a:cubicBezTo>
                  <a:lnTo>
                    <a:pt x="0" y="40466"/>
                  </a:lnTo>
                  <a:cubicBezTo>
                    <a:pt x="0" y="18117"/>
                    <a:pt x="18117" y="0"/>
                    <a:pt x="40466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9525"/>
              <a:ext cx="1310092" cy="440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2E2E2E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ES UN TIPO DE DATO QUE SOLO PUEDE TENER DOS VALORES: TRUE O FALSE.</a:t>
              </a:r>
            </a:p>
          </p:txBody>
        </p:sp>
      </p:grpSp>
      <p:sp>
        <p:nvSpPr>
          <p:cNvPr id="36" name="AutoShape 36"/>
          <p:cNvSpPr/>
          <p:nvPr/>
        </p:nvSpPr>
        <p:spPr>
          <a:xfrm>
            <a:off x="5943815" y="5143813"/>
            <a:ext cx="1103350" cy="3571217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7" name="AutoShape 37"/>
          <p:cNvSpPr/>
          <p:nvPr/>
        </p:nvSpPr>
        <p:spPr>
          <a:xfrm>
            <a:off x="5943815" y="5143813"/>
            <a:ext cx="1103350" cy="1785608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8" name="AutoShape 38"/>
          <p:cNvSpPr/>
          <p:nvPr/>
        </p:nvSpPr>
        <p:spPr>
          <a:xfrm>
            <a:off x="5943815" y="5143813"/>
            <a:ext cx="1103350" cy="0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39" name="AutoShape 39"/>
          <p:cNvSpPr/>
          <p:nvPr/>
        </p:nvSpPr>
        <p:spPr>
          <a:xfrm flipV="1">
            <a:off x="5943815" y="3358205"/>
            <a:ext cx="1103350" cy="1785608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40" name="AutoShape 40"/>
          <p:cNvSpPr/>
          <p:nvPr/>
        </p:nvSpPr>
        <p:spPr>
          <a:xfrm flipV="1">
            <a:off x="5943815" y="1571970"/>
            <a:ext cx="1103350" cy="3571843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41" name="AutoShape 41"/>
          <p:cNvSpPr/>
          <p:nvPr/>
        </p:nvSpPr>
        <p:spPr>
          <a:xfrm flipV="1">
            <a:off x="11200376" y="1571970"/>
            <a:ext cx="1064441" cy="0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42" name="AutoShape 42"/>
          <p:cNvSpPr/>
          <p:nvPr/>
        </p:nvSpPr>
        <p:spPr>
          <a:xfrm>
            <a:off x="11200376" y="3358205"/>
            <a:ext cx="1104900" cy="0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43" name="AutoShape 43"/>
          <p:cNvSpPr/>
          <p:nvPr/>
        </p:nvSpPr>
        <p:spPr>
          <a:xfrm flipV="1">
            <a:off x="11200376" y="5143458"/>
            <a:ext cx="1104900" cy="355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44" name="AutoShape 44"/>
          <p:cNvSpPr/>
          <p:nvPr/>
        </p:nvSpPr>
        <p:spPr>
          <a:xfrm>
            <a:off x="11200376" y="6929421"/>
            <a:ext cx="1104900" cy="0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45" name="AutoShape 45"/>
          <p:cNvSpPr/>
          <p:nvPr/>
        </p:nvSpPr>
        <p:spPr>
          <a:xfrm>
            <a:off x="11200376" y="8715030"/>
            <a:ext cx="1104900" cy="0"/>
          </a:xfrm>
          <a:prstGeom prst="line">
            <a:avLst/>
          </a:prstGeom>
          <a:ln w="38100" cap="rnd">
            <a:solidFill>
              <a:srgbClr val="80B2E8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589" y="3842112"/>
            <a:ext cx="3923107" cy="1129175"/>
            <a:chOff x="0" y="0"/>
            <a:chExt cx="1033246" cy="2973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3246" cy="297396"/>
            </a:xfrm>
            <a:custGeom>
              <a:avLst/>
              <a:gdLst/>
              <a:ahLst/>
              <a:cxnLst/>
              <a:rect l="l" t="t" r="r" b="b"/>
              <a:pathLst>
                <a:path w="1033246" h="297396">
                  <a:moveTo>
                    <a:pt x="51309" y="0"/>
                  </a:moveTo>
                  <a:lnTo>
                    <a:pt x="981937" y="0"/>
                  </a:lnTo>
                  <a:cubicBezTo>
                    <a:pt x="1010274" y="0"/>
                    <a:pt x="1033246" y="22972"/>
                    <a:pt x="1033246" y="51309"/>
                  </a:cubicBezTo>
                  <a:lnTo>
                    <a:pt x="1033246" y="246087"/>
                  </a:lnTo>
                  <a:cubicBezTo>
                    <a:pt x="1033246" y="259695"/>
                    <a:pt x="1027840" y="272746"/>
                    <a:pt x="1018218" y="282368"/>
                  </a:cubicBezTo>
                  <a:cubicBezTo>
                    <a:pt x="1008596" y="291990"/>
                    <a:pt x="995545" y="297396"/>
                    <a:pt x="981937" y="297396"/>
                  </a:cubicBezTo>
                  <a:lnTo>
                    <a:pt x="51309" y="297396"/>
                  </a:lnTo>
                  <a:cubicBezTo>
                    <a:pt x="37701" y="297396"/>
                    <a:pt x="24650" y="291990"/>
                    <a:pt x="15028" y="282368"/>
                  </a:cubicBezTo>
                  <a:cubicBezTo>
                    <a:pt x="5406" y="272746"/>
                    <a:pt x="0" y="259695"/>
                    <a:pt x="0" y="246087"/>
                  </a:cubicBezTo>
                  <a:lnTo>
                    <a:pt x="0" y="51309"/>
                  </a:lnTo>
                  <a:cubicBezTo>
                    <a:pt x="0" y="37701"/>
                    <a:pt x="5406" y="24650"/>
                    <a:pt x="15028" y="15028"/>
                  </a:cubicBezTo>
                  <a:cubicBezTo>
                    <a:pt x="24650" y="5406"/>
                    <a:pt x="37701" y="0"/>
                    <a:pt x="51309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1033246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USUARIO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11355" y="3842112"/>
            <a:ext cx="3923107" cy="1129175"/>
            <a:chOff x="0" y="0"/>
            <a:chExt cx="1033246" cy="2973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3246" cy="297396"/>
            </a:xfrm>
            <a:custGeom>
              <a:avLst/>
              <a:gdLst/>
              <a:ahLst/>
              <a:cxnLst/>
              <a:rect l="l" t="t" r="r" b="b"/>
              <a:pathLst>
                <a:path w="1033246" h="297396">
                  <a:moveTo>
                    <a:pt x="51309" y="0"/>
                  </a:moveTo>
                  <a:lnTo>
                    <a:pt x="981937" y="0"/>
                  </a:lnTo>
                  <a:cubicBezTo>
                    <a:pt x="1010274" y="0"/>
                    <a:pt x="1033246" y="22972"/>
                    <a:pt x="1033246" y="51309"/>
                  </a:cubicBezTo>
                  <a:lnTo>
                    <a:pt x="1033246" y="246087"/>
                  </a:lnTo>
                  <a:cubicBezTo>
                    <a:pt x="1033246" y="259695"/>
                    <a:pt x="1027840" y="272746"/>
                    <a:pt x="1018218" y="282368"/>
                  </a:cubicBezTo>
                  <a:cubicBezTo>
                    <a:pt x="1008596" y="291990"/>
                    <a:pt x="995545" y="297396"/>
                    <a:pt x="981937" y="297396"/>
                  </a:cubicBezTo>
                  <a:lnTo>
                    <a:pt x="51309" y="297396"/>
                  </a:lnTo>
                  <a:cubicBezTo>
                    <a:pt x="37701" y="297396"/>
                    <a:pt x="24650" y="291990"/>
                    <a:pt x="15028" y="282368"/>
                  </a:cubicBezTo>
                  <a:cubicBezTo>
                    <a:pt x="5406" y="272746"/>
                    <a:pt x="0" y="259695"/>
                    <a:pt x="0" y="246087"/>
                  </a:cubicBezTo>
                  <a:lnTo>
                    <a:pt x="0" y="51309"/>
                  </a:lnTo>
                  <a:cubicBezTo>
                    <a:pt x="0" y="37701"/>
                    <a:pt x="5406" y="24650"/>
                    <a:pt x="15028" y="15028"/>
                  </a:cubicBezTo>
                  <a:cubicBezTo>
                    <a:pt x="24650" y="5406"/>
                    <a:pt x="37701" y="0"/>
                    <a:pt x="51309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1033246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CLIENTE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239570" y="3842112"/>
            <a:ext cx="3923107" cy="1129175"/>
            <a:chOff x="0" y="0"/>
            <a:chExt cx="1033246" cy="2973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33246" cy="297396"/>
            </a:xfrm>
            <a:custGeom>
              <a:avLst/>
              <a:gdLst/>
              <a:ahLst/>
              <a:cxnLst/>
              <a:rect l="l" t="t" r="r" b="b"/>
              <a:pathLst>
                <a:path w="1033246" h="297396">
                  <a:moveTo>
                    <a:pt x="51309" y="0"/>
                  </a:moveTo>
                  <a:lnTo>
                    <a:pt x="981937" y="0"/>
                  </a:lnTo>
                  <a:cubicBezTo>
                    <a:pt x="1010274" y="0"/>
                    <a:pt x="1033246" y="22972"/>
                    <a:pt x="1033246" y="51309"/>
                  </a:cubicBezTo>
                  <a:lnTo>
                    <a:pt x="1033246" y="246087"/>
                  </a:lnTo>
                  <a:cubicBezTo>
                    <a:pt x="1033246" y="259695"/>
                    <a:pt x="1027840" y="272746"/>
                    <a:pt x="1018218" y="282368"/>
                  </a:cubicBezTo>
                  <a:cubicBezTo>
                    <a:pt x="1008596" y="291990"/>
                    <a:pt x="995545" y="297396"/>
                    <a:pt x="981937" y="297396"/>
                  </a:cubicBezTo>
                  <a:lnTo>
                    <a:pt x="51309" y="297396"/>
                  </a:lnTo>
                  <a:cubicBezTo>
                    <a:pt x="37701" y="297396"/>
                    <a:pt x="24650" y="291990"/>
                    <a:pt x="15028" y="282368"/>
                  </a:cubicBezTo>
                  <a:cubicBezTo>
                    <a:pt x="5406" y="272746"/>
                    <a:pt x="0" y="259695"/>
                    <a:pt x="0" y="246087"/>
                  </a:cubicBezTo>
                  <a:lnTo>
                    <a:pt x="0" y="51309"/>
                  </a:lnTo>
                  <a:cubicBezTo>
                    <a:pt x="0" y="37701"/>
                    <a:pt x="5406" y="24650"/>
                    <a:pt x="15028" y="15028"/>
                  </a:cubicBezTo>
                  <a:cubicBezTo>
                    <a:pt x="24650" y="5406"/>
                    <a:pt x="37701" y="0"/>
                    <a:pt x="51309" y="0"/>
                  </a:cubicBezTo>
                  <a:close/>
                </a:path>
              </a:pathLst>
            </a:custGeom>
            <a:solidFill>
              <a:srgbClr val="312F84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525"/>
              <a:ext cx="1033246" cy="2878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r>
                <a:rPr lang="en-US" sz="2400" b="1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ADMINISTRADOR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8589" y="5066507"/>
            <a:ext cx="3918928" cy="2740737"/>
            <a:chOff x="0" y="0"/>
            <a:chExt cx="1032146" cy="72184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32146" cy="721840"/>
            </a:xfrm>
            <a:custGeom>
              <a:avLst/>
              <a:gdLst/>
              <a:ahLst/>
              <a:cxnLst/>
              <a:rect l="l" t="t" r="r" b="b"/>
              <a:pathLst>
                <a:path w="1032146" h="721840">
                  <a:moveTo>
                    <a:pt x="51364" y="0"/>
                  </a:moveTo>
                  <a:lnTo>
                    <a:pt x="980782" y="0"/>
                  </a:lnTo>
                  <a:cubicBezTo>
                    <a:pt x="1009149" y="0"/>
                    <a:pt x="1032146" y="22996"/>
                    <a:pt x="1032146" y="51364"/>
                  </a:cubicBezTo>
                  <a:lnTo>
                    <a:pt x="1032146" y="670477"/>
                  </a:lnTo>
                  <a:cubicBezTo>
                    <a:pt x="1032146" y="698844"/>
                    <a:pt x="1009149" y="721840"/>
                    <a:pt x="980782" y="721840"/>
                  </a:cubicBezTo>
                  <a:lnTo>
                    <a:pt x="51364" y="721840"/>
                  </a:lnTo>
                  <a:cubicBezTo>
                    <a:pt x="22996" y="721840"/>
                    <a:pt x="0" y="698844"/>
                    <a:pt x="0" y="670477"/>
                  </a:cubicBezTo>
                  <a:lnTo>
                    <a:pt x="0" y="51364"/>
                  </a:lnTo>
                  <a:cubicBezTo>
                    <a:pt x="0" y="22996"/>
                    <a:pt x="22996" y="0"/>
                    <a:pt x="51364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1032146" cy="712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415533" y="5066507"/>
            <a:ext cx="3918928" cy="2740737"/>
            <a:chOff x="0" y="0"/>
            <a:chExt cx="1032146" cy="7218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32146" cy="721840"/>
            </a:xfrm>
            <a:custGeom>
              <a:avLst/>
              <a:gdLst/>
              <a:ahLst/>
              <a:cxnLst/>
              <a:rect l="l" t="t" r="r" b="b"/>
              <a:pathLst>
                <a:path w="1032146" h="721840">
                  <a:moveTo>
                    <a:pt x="51364" y="0"/>
                  </a:moveTo>
                  <a:lnTo>
                    <a:pt x="980782" y="0"/>
                  </a:lnTo>
                  <a:cubicBezTo>
                    <a:pt x="1009149" y="0"/>
                    <a:pt x="1032146" y="22996"/>
                    <a:pt x="1032146" y="51364"/>
                  </a:cubicBezTo>
                  <a:lnTo>
                    <a:pt x="1032146" y="670477"/>
                  </a:lnTo>
                  <a:cubicBezTo>
                    <a:pt x="1032146" y="698844"/>
                    <a:pt x="1009149" y="721840"/>
                    <a:pt x="980782" y="721840"/>
                  </a:cubicBezTo>
                  <a:lnTo>
                    <a:pt x="51364" y="721840"/>
                  </a:lnTo>
                  <a:cubicBezTo>
                    <a:pt x="22996" y="721840"/>
                    <a:pt x="0" y="698844"/>
                    <a:pt x="0" y="670477"/>
                  </a:cubicBezTo>
                  <a:lnTo>
                    <a:pt x="0" y="51364"/>
                  </a:lnTo>
                  <a:cubicBezTo>
                    <a:pt x="0" y="22996"/>
                    <a:pt x="22996" y="0"/>
                    <a:pt x="51364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525"/>
              <a:ext cx="1032146" cy="712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247927" y="5066507"/>
            <a:ext cx="3918928" cy="2740737"/>
            <a:chOff x="0" y="0"/>
            <a:chExt cx="1032146" cy="7218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32146" cy="721840"/>
            </a:xfrm>
            <a:custGeom>
              <a:avLst/>
              <a:gdLst/>
              <a:ahLst/>
              <a:cxnLst/>
              <a:rect l="l" t="t" r="r" b="b"/>
              <a:pathLst>
                <a:path w="1032146" h="721840">
                  <a:moveTo>
                    <a:pt x="51364" y="0"/>
                  </a:moveTo>
                  <a:lnTo>
                    <a:pt x="980782" y="0"/>
                  </a:lnTo>
                  <a:cubicBezTo>
                    <a:pt x="1009149" y="0"/>
                    <a:pt x="1032146" y="22996"/>
                    <a:pt x="1032146" y="51364"/>
                  </a:cubicBezTo>
                  <a:lnTo>
                    <a:pt x="1032146" y="670477"/>
                  </a:lnTo>
                  <a:cubicBezTo>
                    <a:pt x="1032146" y="698844"/>
                    <a:pt x="1009149" y="721840"/>
                    <a:pt x="980782" y="721840"/>
                  </a:cubicBezTo>
                  <a:lnTo>
                    <a:pt x="51364" y="721840"/>
                  </a:lnTo>
                  <a:cubicBezTo>
                    <a:pt x="22996" y="721840"/>
                    <a:pt x="0" y="698844"/>
                    <a:pt x="0" y="670477"/>
                  </a:cubicBezTo>
                  <a:lnTo>
                    <a:pt x="0" y="51364"/>
                  </a:lnTo>
                  <a:cubicBezTo>
                    <a:pt x="0" y="22996"/>
                    <a:pt x="22996" y="0"/>
                    <a:pt x="51364" y="0"/>
                  </a:cubicBezTo>
                  <a:close/>
                </a:path>
              </a:pathLst>
            </a:custGeom>
            <a:solidFill>
              <a:srgbClr val="D2EDFF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525"/>
              <a:ext cx="1032146" cy="7123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83"/>
                </a:lnSpc>
              </a:pPr>
              <a:endParaRPr/>
            </a:p>
          </p:txBody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155200" y="5485637"/>
            <a:ext cx="4129884" cy="4129884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102870" y="638810"/>
              <a:ext cx="6149340" cy="5613400"/>
            </a:xfrm>
            <a:custGeom>
              <a:avLst/>
              <a:gdLst/>
              <a:ahLst/>
              <a:cxnLst/>
              <a:rect l="l" t="t" r="r" b="b"/>
              <a:pathLst>
                <a:path w="6149340" h="5613400">
                  <a:moveTo>
                    <a:pt x="6149340" y="5613400"/>
                  </a:moveTo>
                  <a:lnTo>
                    <a:pt x="0" y="56134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5613400"/>
                  </a:lnTo>
                  <a:lnTo>
                    <a:pt x="6149340" y="5613400"/>
                  </a:lnTo>
                  <a:close/>
                </a:path>
              </a:pathLst>
            </a:custGeom>
            <a:blipFill>
              <a:blip r:embed="rId2"/>
              <a:stretch>
                <a:fillRect r="-33299"/>
              </a:stretch>
            </a:blipFill>
          </p:spPr>
          <p:txBody>
            <a:bodyPr/>
            <a:lstStyle/>
            <a:p>
              <a:endParaRPr lang="es-CO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02870" y="105410"/>
              <a:ext cx="6149340" cy="431800"/>
            </a:xfrm>
            <a:custGeom>
              <a:avLst/>
              <a:gdLst/>
              <a:ahLst/>
              <a:cxnLst/>
              <a:rect l="l" t="t" r="r" b="b"/>
              <a:pathLst>
                <a:path w="6149340" h="431800">
                  <a:moveTo>
                    <a:pt x="614934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431800"/>
                  </a:lnTo>
                  <a:lnTo>
                    <a:pt x="6149340" y="431800"/>
                  </a:lnTo>
                  <a:close/>
                </a:path>
              </a:pathLst>
            </a:custGeom>
            <a:solidFill>
              <a:srgbClr val="ACDED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02870" y="1054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43180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431800"/>
                  </a:lnTo>
                  <a:close/>
                </a:path>
              </a:pathLst>
            </a:custGeom>
            <a:solidFill>
              <a:srgbClr val="FACEE1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270" y="3810"/>
              <a:ext cx="6352540" cy="6350000"/>
            </a:xfrm>
            <a:custGeom>
              <a:avLst/>
              <a:gdLst/>
              <a:ahLst/>
              <a:cxnLst/>
              <a:rect l="l" t="t" r="r" b="b"/>
              <a:pathLst>
                <a:path w="6352540" h="6350000">
                  <a:moveTo>
                    <a:pt x="0" y="0"/>
                  </a:moveTo>
                  <a:lnTo>
                    <a:pt x="0" y="533400"/>
                  </a:lnTo>
                  <a:lnTo>
                    <a:pt x="0" y="635000"/>
                  </a:lnTo>
                  <a:lnTo>
                    <a:pt x="0" y="6350000"/>
                  </a:lnTo>
                  <a:lnTo>
                    <a:pt x="6352540" y="6350000"/>
                  </a:lnTo>
                  <a:lnTo>
                    <a:pt x="6352540" y="635000"/>
                  </a:lnTo>
                  <a:lnTo>
                    <a:pt x="6352540" y="533400"/>
                  </a:lnTo>
                  <a:lnTo>
                    <a:pt x="6352540" y="0"/>
                  </a:lnTo>
                  <a:lnTo>
                    <a:pt x="0" y="0"/>
                  </a:lnTo>
                  <a:close/>
                  <a:moveTo>
                    <a:pt x="101600" y="101600"/>
                  </a:moveTo>
                  <a:lnTo>
                    <a:pt x="533400" y="101600"/>
                  </a:lnTo>
                  <a:lnTo>
                    <a:pt x="533400" y="533400"/>
                  </a:lnTo>
                  <a:lnTo>
                    <a:pt x="101600" y="533400"/>
                  </a:lnTo>
                  <a:lnTo>
                    <a:pt x="101600" y="101600"/>
                  </a:lnTo>
                  <a:close/>
                  <a:moveTo>
                    <a:pt x="6249670" y="6248400"/>
                  </a:moveTo>
                  <a:lnTo>
                    <a:pt x="101600" y="6248400"/>
                  </a:lnTo>
                  <a:lnTo>
                    <a:pt x="101600" y="635000"/>
                  </a:lnTo>
                  <a:lnTo>
                    <a:pt x="635000" y="635000"/>
                  </a:lnTo>
                  <a:lnTo>
                    <a:pt x="6249670" y="635000"/>
                  </a:lnTo>
                  <a:lnTo>
                    <a:pt x="6249670" y="6248400"/>
                  </a:lnTo>
                  <a:lnTo>
                    <a:pt x="6249670" y="6248400"/>
                  </a:lnTo>
                  <a:lnTo>
                    <a:pt x="6249670" y="6248400"/>
                  </a:lnTo>
                  <a:close/>
                  <a:moveTo>
                    <a:pt x="6250940" y="533400"/>
                  </a:moveTo>
                  <a:lnTo>
                    <a:pt x="636270" y="533400"/>
                  </a:lnTo>
                  <a:lnTo>
                    <a:pt x="636270" y="101600"/>
                  </a:lnTo>
                  <a:lnTo>
                    <a:pt x="6250940" y="101600"/>
                  </a:lnTo>
                  <a:lnTo>
                    <a:pt x="6250940" y="533400"/>
                  </a:lnTo>
                  <a:close/>
                  <a:moveTo>
                    <a:pt x="373380" y="317500"/>
                  </a:moveTo>
                  <a:lnTo>
                    <a:pt x="472440" y="416560"/>
                  </a:lnTo>
                  <a:lnTo>
                    <a:pt x="417830" y="471170"/>
                  </a:lnTo>
                  <a:lnTo>
                    <a:pt x="317500" y="372110"/>
                  </a:lnTo>
                  <a:lnTo>
                    <a:pt x="218440" y="471170"/>
                  </a:lnTo>
                  <a:lnTo>
                    <a:pt x="163830" y="416560"/>
                  </a:lnTo>
                  <a:lnTo>
                    <a:pt x="262890" y="317500"/>
                  </a:lnTo>
                  <a:lnTo>
                    <a:pt x="163830" y="218440"/>
                  </a:lnTo>
                  <a:lnTo>
                    <a:pt x="218440" y="163830"/>
                  </a:lnTo>
                  <a:lnTo>
                    <a:pt x="317500" y="262890"/>
                  </a:lnTo>
                  <a:lnTo>
                    <a:pt x="416560" y="163830"/>
                  </a:lnTo>
                  <a:lnTo>
                    <a:pt x="472440" y="218440"/>
                  </a:lnTo>
                  <a:lnTo>
                    <a:pt x="373380" y="317500"/>
                  </a:lnTo>
                  <a:close/>
                </a:path>
              </a:pathLst>
            </a:custGeom>
            <a:solidFill>
              <a:srgbClr val="6466AF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7310055" y="5485637"/>
            <a:ext cx="4129884" cy="4129884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02870" y="638810"/>
              <a:ext cx="6149340" cy="5613400"/>
            </a:xfrm>
            <a:custGeom>
              <a:avLst/>
              <a:gdLst/>
              <a:ahLst/>
              <a:cxnLst/>
              <a:rect l="l" t="t" r="r" b="b"/>
              <a:pathLst>
                <a:path w="6149340" h="5613400">
                  <a:moveTo>
                    <a:pt x="6149340" y="5613400"/>
                  </a:moveTo>
                  <a:lnTo>
                    <a:pt x="0" y="56134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5613400"/>
                  </a:lnTo>
                  <a:lnTo>
                    <a:pt x="6149340" y="5613400"/>
                  </a:lnTo>
                  <a:close/>
                </a:path>
              </a:pathLst>
            </a:custGeom>
            <a:blipFill>
              <a:blip r:embed="rId3"/>
              <a:stretch>
                <a:fillRect r="-30159"/>
              </a:stretch>
            </a:blipFill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02870" y="105410"/>
              <a:ext cx="6149340" cy="431800"/>
            </a:xfrm>
            <a:custGeom>
              <a:avLst/>
              <a:gdLst/>
              <a:ahLst/>
              <a:cxnLst/>
              <a:rect l="l" t="t" r="r" b="b"/>
              <a:pathLst>
                <a:path w="6149340" h="431800">
                  <a:moveTo>
                    <a:pt x="614934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431800"/>
                  </a:lnTo>
                  <a:lnTo>
                    <a:pt x="6149340" y="431800"/>
                  </a:lnTo>
                  <a:close/>
                </a:path>
              </a:pathLst>
            </a:custGeom>
            <a:solidFill>
              <a:srgbClr val="ACDED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102870" y="1054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43180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431800"/>
                  </a:lnTo>
                  <a:close/>
                </a:path>
              </a:pathLst>
            </a:custGeom>
            <a:solidFill>
              <a:srgbClr val="FACEE1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270" y="3810"/>
              <a:ext cx="6352540" cy="6350000"/>
            </a:xfrm>
            <a:custGeom>
              <a:avLst/>
              <a:gdLst/>
              <a:ahLst/>
              <a:cxnLst/>
              <a:rect l="l" t="t" r="r" b="b"/>
              <a:pathLst>
                <a:path w="6352540" h="6350000">
                  <a:moveTo>
                    <a:pt x="0" y="0"/>
                  </a:moveTo>
                  <a:lnTo>
                    <a:pt x="0" y="533400"/>
                  </a:lnTo>
                  <a:lnTo>
                    <a:pt x="0" y="635000"/>
                  </a:lnTo>
                  <a:lnTo>
                    <a:pt x="0" y="6350000"/>
                  </a:lnTo>
                  <a:lnTo>
                    <a:pt x="6352540" y="6350000"/>
                  </a:lnTo>
                  <a:lnTo>
                    <a:pt x="6352540" y="635000"/>
                  </a:lnTo>
                  <a:lnTo>
                    <a:pt x="6352540" y="533400"/>
                  </a:lnTo>
                  <a:lnTo>
                    <a:pt x="6352540" y="0"/>
                  </a:lnTo>
                  <a:lnTo>
                    <a:pt x="0" y="0"/>
                  </a:lnTo>
                  <a:close/>
                  <a:moveTo>
                    <a:pt x="101600" y="101600"/>
                  </a:moveTo>
                  <a:lnTo>
                    <a:pt x="533400" y="101600"/>
                  </a:lnTo>
                  <a:lnTo>
                    <a:pt x="533400" y="533400"/>
                  </a:lnTo>
                  <a:lnTo>
                    <a:pt x="101600" y="533400"/>
                  </a:lnTo>
                  <a:lnTo>
                    <a:pt x="101600" y="101600"/>
                  </a:lnTo>
                  <a:close/>
                  <a:moveTo>
                    <a:pt x="6249670" y="6248400"/>
                  </a:moveTo>
                  <a:lnTo>
                    <a:pt x="101600" y="6248400"/>
                  </a:lnTo>
                  <a:lnTo>
                    <a:pt x="101600" y="635000"/>
                  </a:lnTo>
                  <a:lnTo>
                    <a:pt x="635000" y="635000"/>
                  </a:lnTo>
                  <a:lnTo>
                    <a:pt x="6249670" y="635000"/>
                  </a:lnTo>
                  <a:lnTo>
                    <a:pt x="6249670" y="6248400"/>
                  </a:lnTo>
                  <a:lnTo>
                    <a:pt x="6249670" y="6248400"/>
                  </a:lnTo>
                  <a:lnTo>
                    <a:pt x="6249670" y="6248400"/>
                  </a:lnTo>
                  <a:close/>
                  <a:moveTo>
                    <a:pt x="6250940" y="533400"/>
                  </a:moveTo>
                  <a:lnTo>
                    <a:pt x="636270" y="533400"/>
                  </a:lnTo>
                  <a:lnTo>
                    <a:pt x="636270" y="101600"/>
                  </a:lnTo>
                  <a:lnTo>
                    <a:pt x="6250940" y="101600"/>
                  </a:lnTo>
                  <a:lnTo>
                    <a:pt x="6250940" y="533400"/>
                  </a:lnTo>
                  <a:close/>
                  <a:moveTo>
                    <a:pt x="373380" y="317500"/>
                  </a:moveTo>
                  <a:lnTo>
                    <a:pt x="472440" y="416560"/>
                  </a:lnTo>
                  <a:lnTo>
                    <a:pt x="417830" y="471170"/>
                  </a:lnTo>
                  <a:lnTo>
                    <a:pt x="317500" y="372110"/>
                  </a:lnTo>
                  <a:lnTo>
                    <a:pt x="218440" y="471170"/>
                  </a:lnTo>
                  <a:lnTo>
                    <a:pt x="163830" y="416560"/>
                  </a:lnTo>
                  <a:lnTo>
                    <a:pt x="262890" y="317500"/>
                  </a:lnTo>
                  <a:lnTo>
                    <a:pt x="163830" y="218440"/>
                  </a:lnTo>
                  <a:lnTo>
                    <a:pt x="218440" y="163830"/>
                  </a:lnTo>
                  <a:lnTo>
                    <a:pt x="317500" y="262890"/>
                  </a:lnTo>
                  <a:lnTo>
                    <a:pt x="416560" y="163830"/>
                  </a:lnTo>
                  <a:lnTo>
                    <a:pt x="472440" y="218440"/>
                  </a:lnTo>
                  <a:lnTo>
                    <a:pt x="373380" y="317500"/>
                  </a:lnTo>
                  <a:close/>
                </a:path>
              </a:pathLst>
            </a:custGeom>
            <a:solidFill>
              <a:srgbClr val="6466AF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13239570" y="5485637"/>
            <a:ext cx="4129884" cy="4129884"/>
            <a:chOff x="0" y="0"/>
            <a:chExt cx="6350000" cy="6350000"/>
          </a:xfrm>
        </p:grpSpPr>
        <p:sp>
          <p:nvSpPr>
            <p:cNvPr id="31" name="Freeform 31"/>
            <p:cNvSpPr/>
            <p:nvPr/>
          </p:nvSpPr>
          <p:spPr>
            <a:xfrm>
              <a:off x="102870" y="638810"/>
              <a:ext cx="6149340" cy="5613400"/>
            </a:xfrm>
            <a:custGeom>
              <a:avLst/>
              <a:gdLst/>
              <a:ahLst/>
              <a:cxnLst/>
              <a:rect l="l" t="t" r="r" b="b"/>
              <a:pathLst>
                <a:path w="6149340" h="5613400">
                  <a:moveTo>
                    <a:pt x="6149340" y="5613400"/>
                  </a:moveTo>
                  <a:lnTo>
                    <a:pt x="0" y="56134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5613400"/>
                  </a:lnTo>
                  <a:lnTo>
                    <a:pt x="6149340" y="5613400"/>
                  </a:lnTo>
                  <a:close/>
                </a:path>
              </a:pathLst>
            </a:custGeom>
            <a:blipFill>
              <a:blip r:embed="rId4"/>
              <a:stretch>
                <a:fillRect l="-20490" r="-20490"/>
              </a:stretch>
            </a:blipFill>
          </p:spPr>
          <p:txBody>
            <a:bodyPr/>
            <a:lstStyle/>
            <a:p>
              <a:endParaRPr lang="es-CO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102870" y="105410"/>
              <a:ext cx="6149340" cy="431800"/>
            </a:xfrm>
            <a:custGeom>
              <a:avLst/>
              <a:gdLst/>
              <a:ahLst/>
              <a:cxnLst/>
              <a:rect l="l" t="t" r="r" b="b"/>
              <a:pathLst>
                <a:path w="6149340" h="431800">
                  <a:moveTo>
                    <a:pt x="614934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6148070" y="0"/>
                  </a:lnTo>
                  <a:lnTo>
                    <a:pt x="6149340" y="431800"/>
                  </a:lnTo>
                  <a:lnTo>
                    <a:pt x="6149340" y="431800"/>
                  </a:lnTo>
                  <a:close/>
                </a:path>
              </a:pathLst>
            </a:custGeom>
            <a:solidFill>
              <a:srgbClr val="ACDED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02870" y="10541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431800" y="431800"/>
                  </a:moveTo>
                  <a:lnTo>
                    <a:pt x="0" y="431800"/>
                  </a:lnTo>
                  <a:lnTo>
                    <a:pt x="0" y="0"/>
                  </a:lnTo>
                  <a:lnTo>
                    <a:pt x="431800" y="0"/>
                  </a:lnTo>
                  <a:lnTo>
                    <a:pt x="431800" y="431800"/>
                  </a:lnTo>
                  <a:close/>
                </a:path>
              </a:pathLst>
            </a:custGeom>
            <a:solidFill>
              <a:srgbClr val="FACEE1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1270" y="3810"/>
              <a:ext cx="6352540" cy="6350000"/>
            </a:xfrm>
            <a:custGeom>
              <a:avLst/>
              <a:gdLst/>
              <a:ahLst/>
              <a:cxnLst/>
              <a:rect l="l" t="t" r="r" b="b"/>
              <a:pathLst>
                <a:path w="6352540" h="6350000">
                  <a:moveTo>
                    <a:pt x="0" y="0"/>
                  </a:moveTo>
                  <a:lnTo>
                    <a:pt x="0" y="533400"/>
                  </a:lnTo>
                  <a:lnTo>
                    <a:pt x="0" y="635000"/>
                  </a:lnTo>
                  <a:lnTo>
                    <a:pt x="0" y="6350000"/>
                  </a:lnTo>
                  <a:lnTo>
                    <a:pt x="6352540" y="6350000"/>
                  </a:lnTo>
                  <a:lnTo>
                    <a:pt x="6352540" y="635000"/>
                  </a:lnTo>
                  <a:lnTo>
                    <a:pt x="6352540" y="533400"/>
                  </a:lnTo>
                  <a:lnTo>
                    <a:pt x="6352540" y="0"/>
                  </a:lnTo>
                  <a:lnTo>
                    <a:pt x="0" y="0"/>
                  </a:lnTo>
                  <a:close/>
                  <a:moveTo>
                    <a:pt x="101600" y="101600"/>
                  </a:moveTo>
                  <a:lnTo>
                    <a:pt x="533400" y="101600"/>
                  </a:lnTo>
                  <a:lnTo>
                    <a:pt x="533400" y="533400"/>
                  </a:lnTo>
                  <a:lnTo>
                    <a:pt x="101600" y="533400"/>
                  </a:lnTo>
                  <a:lnTo>
                    <a:pt x="101600" y="101600"/>
                  </a:lnTo>
                  <a:close/>
                  <a:moveTo>
                    <a:pt x="6249670" y="6248400"/>
                  </a:moveTo>
                  <a:lnTo>
                    <a:pt x="101600" y="6248400"/>
                  </a:lnTo>
                  <a:lnTo>
                    <a:pt x="101600" y="635000"/>
                  </a:lnTo>
                  <a:lnTo>
                    <a:pt x="635000" y="635000"/>
                  </a:lnTo>
                  <a:lnTo>
                    <a:pt x="6249670" y="635000"/>
                  </a:lnTo>
                  <a:lnTo>
                    <a:pt x="6249670" y="6248400"/>
                  </a:lnTo>
                  <a:lnTo>
                    <a:pt x="6249670" y="6248400"/>
                  </a:lnTo>
                  <a:lnTo>
                    <a:pt x="6249670" y="6248400"/>
                  </a:lnTo>
                  <a:close/>
                  <a:moveTo>
                    <a:pt x="6250940" y="533400"/>
                  </a:moveTo>
                  <a:lnTo>
                    <a:pt x="636270" y="533400"/>
                  </a:lnTo>
                  <a:lnTo>
                    <a:pt x="636270" y="101600"/>
                  </a:lnTo>
                  <a:lnTo>
                    <a:pt x="6250940" y="101600"/>
                  </a:lnTo>
                  <a:lnTo>
                    <a:pt x="6250940" y="533400"/>
                  </a:lnTo>
                  <a:close/>
                  <a:moveTo>
                    <a:pt x="373380" y="317500"/>
                  </a:moveTo>
                  <a:lnTo>
                    <a:pt x="472440" y="416560"/>
                  </a:lnTo>
                  <a:lnTo>
                    <a:pt x="417830" y="471170"/>
                  </a:lnTo>
                  <a:lnTo>
                    <a:pt x="317500" y="372110"/>
                  </a:lnTo>
                  <a:lnTo>
                    <a:pt x="218440" y="471170"/>
                  </a:lnTo>
                  <a:lnTo>
                    <a:pt x="163830" y="416560"/>
                  </a:lnTo>
                  <a:lnTo>
                    <a:pt x="262890" y="317500"/>
                  </a:lnTo>
                  <a:lnTo>
                    <a:pt x="163830" y="218440"/>
                  </a:lnTo>
                  <a:lnTo>
                    <a:pt x="218440" y="163830"/>
                  </a:lnTo>
                  <a:lnTo>
                    <a:pt x="317500" y="262890"/>
                  </a:lnTo>
                  <a:lnTo>
                    <a:pt x="416560" y="163830"/>
                  </a:lnTo>
                  <a:lnTo>
                    <a:pt x="472440" y="218440"/>
                  </a:lnTo>
                  <a:lnTo>
                    <a:pt x="373380" y="317500"/>
                  </a:lnTo>
                  <a:close/>
                </a:path>
              </a:pathLst>
            </a:custGeom>
            <a:solidFill>
              <a:srgbClr val="6466AF"/>
            </a:solid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3489300" y="461772"/>
            <a:ext cx="11309400" cy="1114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12"/>
              </a:lnSpc>
              <a:spcBef>
                <a:spcPct val="0"/>
              </a:spcBef>
            </a:pPr>
            <a:r>
              <a:rPr lang="en-US" sz="7200" b="1">
                <a:solidFill>
                  <a:srgbClr val="2E2E2E"/>
                </a:solidFill>
                <a:latin typeface="Aileron Bold"/>
                <a:ea typeface="Aileron Bold"/>
                <a:cs typeface="Aileron Bold"/>
                <a:sym typeface="Aileron Bold"/>
              </a:rPr>
              <a:t>CLASES</a:t>
            </a:r>
          </a:p>
        </p:txBody>
      </p:sp>
      <p:sp>
        <p:nvSpPr>
          <p:cNvPr id="36" name="Freeform 36"/>
          <p:cNvSpPr/>
          <p:nvPr/>
        </p:nvSpPr>
        <p:spPr>
          <a:xfrm>
            <a:off x="2353629" y="2340158"/>
            <a:ext cx="1728847" cy="987604"/>
          </a:xfrm>
          <a:custGeom>
            <a:avLst/>
            <a:gdLst/>
            <a:ahLst/>
            <a:cxnLst/>
            <a:rect l="l" t="t" r="r" b="b"/>
            <a:pathLst>
              <a:path w="1728847" h="987604">
                <a:moveTo>
                  <a:pt x="0" y="0"/>
                </a:moveTo>
                <a:lnTo>
                  <a:pt x="1728848" y="0"/>
                </a:lnTo>
                <a:lnTo>
                  <a:pt x="1728848" y="987604"/>
                </a:lnTo>
                <a:lnTo>
                  <a:pt x="0" y="9876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7" name="Freeform 37"/>
          <p:cNvSpPr/>
          <p:nvPr/>
        </p:nvSpPr>
        <p:spPr>
          <a:xfrm>
            <a:off x="8459261" y="2292999"/>
            <a:ext cx="1717512" cy="1242854"/>
          </a:xfrm>
          <a:custGeom>
            <a:avLst/>
            <a:gdLst/>
            <a:ahLst/>
            <a:cxnLst/>
            <a:rect l="l" t="t" r="r" b="b"/>
            <a:pathLst>
              <a:path w="1717512" h="1242854">
                <a:moveTo>
                  <a:pt x="0" y="0"/>
                </a:moveTo>
                <a:lnTo>
                  <a:pt x="1717512" y="0"/>
                </a:lnTo>
                <a:lnTo>
                  <a:pt x="1717512" y="1242855"/>
                </a:lnTo>
                <a:lnTo>
                  <a:pt x="0" y="12428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8" name="Freeform 38"/>
          <p:cNvSpPr/>
          <p:nvPr/>
        </p:nvSpPr>
        <p:spPr>
          <a:xfrm>
            <a:off x="14413246" y="2279661"/>
            <a:ext cx="1588290" cy="1256193"/>
          </a:xfrm>
          <a:custGeom>
            <a:avLst/>
            <a:gdLst/>
            <a:ahLst/>
            <a:cxnLst/>
            <a:rect l="l" t="t" r="r" b="b"/>
            <a:pathLst>
              <a:path w="1588290" h="1256193">
                <a:moveTo>
                  <a:pt x="0" y="0"/>
                </a:moveTo>
                <a:lnTo>
                  <a:pt x="1588290" y="0"/>
                </a:lnTo>
                <a:lnTo>
                  <a:pt x="1588290" y="1256193"/>
                </a:lnTo>
                <a:lnTo>
                  <a:pt x="0" y="12561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Personalizado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Aileron</vt:lpstr>
      <vt:lpstr>Aileron Ultra-Bold</vt:lpstr>
      <vt:lpstr>Arial</vt:lpstr>
      <vt:lpstr>Calibri</vt:lpstr>
      <vt:lpstr>Aileron Bold</vt:lpstr>
      <vt:lpstr>Open Sans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clases</dc:title>
  <cp:lastModifiedBy>Jhon Sebastian Lopez Tierradentro</cp:lastModifiedBy>
  <cp:revision>2</cp:revision>
  <dcterms:created xsi:type="dcterms:W3CDTF">2006-08-16T00:00:00Z</dcterms:created>
  <dcterms:modified xsi:type="dcterms:W3CDTF">2024-12-03T22:06:31Z</dcterms:modified>
  <dc:identifier>DAGQjTv17vw</dc:identifier>
</cp:coreProperties>
</file>