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39"/>
  </p:notesMasterIdLst>
  <p:handoutMasterIdLst>
    <p:handoutMasterId r:id="rId40"/>
  </p:handoutMasterIdLst>
  <p:sldIdLst>
    <p:sldId id="256" r:id="rId5"/>
    <p:sldId id="275" r:id="rId6"/>
    <p:sldId id="274" r:id="rId7"/>
    <p:sldId id="276" r:id="rId8"/>
    <p:sldId id="270" r:id="rId9"/>
    <p:sldId id="277" r:id="rId10"/>
    <p:sldId id="278" r:id="rId11"/>
    <p:sldId id="282" r:id="rId12"/>
    <p:sldId id="279" r:id="rId13"/>
    <p:sldId id="280" r:id="rId14"/>
    <p:sldId id="281" r:id="rId15"/>
    <p:sldId id="283" r:id="rId16"/>
    <p:sldId id="284" r:id="rId17"/>
    <p:sldId id="285" r:id="rId18"/>
    <p:sldId id="271" r:id="rId19"/>
    <p:sldId id="272" r:id="rId20"/>
    <p:sldId id="273" r:id="rId21"/>
    <p:sldId id="286" r:id="rId22"/>
    <p:sldId id="287" r:id="rId23"/>
    <p:sldId id="268" r:id="rId24"/>
    <p:sldId id="258" r:id="rId25"/>
    <p:sldId id="259" r:id="rId26"/>
    <p:sldId id="269" r:id="rId27"/>
    <p:sldId id="290" r:id="rId28"/>
    <p:sldId id="288" r:id="rId29"/>
    <p:sldId id="289" r:id="rId30"/>
    <p:sldId id="260" r:id="rId31"/>
    <p:sldId id="261" r:id="rId32"/>
    <p:sldId id="262" r:id="rId33"/>
    <p:sldId id="263" r:id="rId34"/>
    <p:sldId id="264" r:id="rId35"/>
    <p:sldId id="265" r:id="rId36"/>
    <p:sldId id="266" r:id="rId37"/>
    <p:sldId id="267" r:id="rId38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065" autoAdjust="0"/>
  </p:normalViewPr>
  <p:slideViewPr>
    <p:cSldViewPr snapToGrid="0" showGuides="1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75" d="100"/>
          <a:sy n="75" d="100"/>
        </p:scale>
        <p:origin x="4092" y="51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690DC06B-AB08-4449-BBF2-D264D52BB5AA}" type="datetime1">
              <a:rPr lang="es-ES" smtClean="0"/>
              <a:pPr algn="r" rtl="0"/>
              <a:t>05/07/2019</a:t>
            </a:fld>
            <a:r>
              <a:rPr lang="es-ES" dirty="0"/>
              <a:t>​</a:t>
            </a:r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06834459-7356-44BF-850D-8B30C4FB3B6B}" type="slidenum">
              <a:rPr lang="es-ES" smtClean="0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/>
            <a:fld id="{093B6963-495A-4FE1-8B7F-59E549A2EEB6}" type="datetime1">
              <a:rPr lang="es-ES" smtClean="0"/>
              <a:pPr algn="r"/>
              <a:t>05/07/2019</a:t>
            </a:fld>
            <a:endParaRPr lang="es-ES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Haga clic para modificar el estilo de texto del patrón</a:t>
            </a:r>
          </a:p>
          <a:p>
            <a:pPr lvl="1" rtl="0"/>
            <a:r>
              <a:t>Segundo nivel</a:t>
            </a:r>
          </a:p>
          <a:p>
            <a:pPr lvl="2" rtl="0"/>
            <a:r>
              <a:t>Tercer nivel</a:t>
            </a:r>
          </a:p>
          <a:p>
            <a:pPr lvl="3" rtl="0"/>
            <a:r>
              <a:t>Cuarto nivel</a:t>
            </a:r>
          </a:p>
          <a:p>
            <a:pPr lvl="4" rtl="0"/>
            <a:r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/>
            <a:fld id="{0A3C37BE-C303-496D-B5CD-85F2937540FC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299171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7870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79805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336694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617831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400868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352767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065842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20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419196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21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111299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22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32015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15428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515884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369984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25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501818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26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17716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6204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46259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03565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99142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37476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16781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0A3C37BE-C303-496D-B5CD-85F2937540FC}" type="slidenum">
              <a:rPr lang="es-ES" smtClean="0"/>
              <a:pPr algn="r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83461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8" name="Rectángulo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934A2FF8-4559-4149-8B79-D85ED6F0B853}" type="datetime1">
              <a:rPr lang="es-ES" smtClean="0"/>
              <a:pPr/>
              <a:t>05/07/2019</a:t>
            </a:fld>
            <a:r>
              <a:rPr lang="es-ES" dirty="0"/>
              <a:t>​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99FE88BC-BA9C-41DB-8175-8FC1D1B95355}" type="datetime1">
              <a:rPr lang="es-ES" smtClean="0"/>
              <a:pPr/>
              <a:t>05/07/2019</a:t>
            </a:fld>
            <a:r>
              <a:rPr lang="es-ES" dirty="0"/>
              <a:t>​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7776A268-E945-41BF-9F85-D7A3B8400346}" type="datetime1">
              <a:rPr lang="es-ES" smtClean="0"/>
              <a:pPr/>
              <a:t>05/07/2019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CEC05348-D021-422A-8D9F-89EEB8C0F442}" type="datetime1">
              <a:rPr lang="es-ES" smtClean="0"/>
              <a:pPr/>
              <a:t>05/07/2019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  <p:grpSp>
        <p:nvGrpSpPr>
          <p:cNvPr id="7" name="Grupo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Conector recto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74F43DC-6EDA-4D74-8B4D-EE036F982A34}" type="datetime1">
              <a:rPr lang="es-ES" smtClean="0"/>
              <a:pPr/>
              <a:t>05/07/2019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de título con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Conector recto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o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Conector recto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ángulo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/>
          </a:p>
        </p:txBody>
      </p:sp>
      <p:sp>
        <p:nvSpPr>
          <p:cNvPr id="8" name="Rectángulo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 rtl="0">
              <a:defRPr sz="4400" cap="all" baseline="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8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sp>
        <p:nvSpPr>
          <p:cNvPr id="11" name="Marcador de posición de imagen 10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19" name="Texto de instrucciones"/>
          <p:cNvSpPr/>
          <p:nvPr/>
        </p:nvSpPr>
        <p:spPr>
          <a:xfrm>
            <a:off x="12344400" y="0"/>
            <a:ext cx="1295400" cy="6858000"/>
          </a:xfrm>
          <a:prstGeom prst="roundRect">
            <a:avLst>
              <a:gd name="adj" fmla="val 9717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rtl="0"/>
            <a:r>
              <a:rPr lang="es-ES" sz="1200" b="1" i="1" noProof="0" dirty="0">
                <a:latin typeface="Arial" pitchFamily="34" charset="0"/>
                <a:cs typeface="Arial" pitchFamily="34" charset="0"/>
              </a:rPr>
              <a:t>NOTA:</a:t>
            </a:r>
          </a:p>
          <a:p>
            <a:pPr rtl="0"/>
            <a:r>
              <a:rPr lang="es-ES" sz="1200" i="1" noProof="0" dirty="0">
                <a:latin typeface="Arial" pitchFamily="34" charset="0"/>
                <a:cs typeface="Arial" pitchFamily="34" charset="0"/>
              </a:rPr>
              <a:t>Para cambiar la imagen de esta diapositiva, seleccione la imagen y elimínela. Después, haga clic en el icono Imágenes del marcador de posición para insertar su propia imagen.</a:t>
            </a:r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upo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Conector recto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recto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ángulo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grpSp>
          <p:nvGrpSpPr>
            <p:cNvPr id="11" name="Grupo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Conector recto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recto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 algn="l" rtl="0">
              <a:defRPr sz="44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385DCDB-4A77-4170-9E07-5F1D7C0A0A5B}" type="datetime1">
              <a:rPr lang="es-ES" smtClean="0"/>
              <a:pPr/>
              <a:t>05/07/2019</a:t>
            </a:fld>
            <a:endParaRPr lang="es-ES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3C6D8C4-ADF9-42A1-9ABC-C61A9E9D2D08}" type="datetime1">
              <a:rPr lang="es-ES" smtClean="0"/>
              <a:pPr/>
              <a:t>05/07/2019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5B79CF11-FD05-4F88-8EC3-5D4F176B79FC}" type="datetime1">
              <a:rPr lang="es-ES" smtClean="0"/>
              <a:pPr/>
              <a:t>05/07/2019</a:t>
            </a:fld>
            <a:endParaRPr lang="es-ES" dirty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FEAFC309-1B63-44A4-A9FC-29FA1501E26B}" type="datetime1">
              <a:rPr lang="es-ES" smtClean="0"/>
              <a:pPr/>
              <a:t>05/07/2019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7850802-155D-414A-A9FD-662B6F0E4656}" type="datetime1">
              <a:rPr lang="es-ES" smtClean="0"/>
              <a:pPr/>
              <a:t>05/07/2019</a:t>
            </a:fld>
            <a:r>
              <a:rPr lang="es-ES" dirty="0"/>
              <a:t>​</a:t>
            </a:r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 algn="l" rtl="0">
              <a:defRPr sz="3200"/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6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200"/>
              </a:spcBef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s-ES" dirty="0"/>
              <a:t>​</a:t>
            </a:r>
            <a:fld id="{5146D9C0-42AF-411F-B87E-5CF0AD6A3E2D}" type="datetime1">
              <a:rPr lang="es-ES" smtClean="0"/>
              <a:pPr/>
              <a:t>05/07/2019</a:t>
            </a:fld>
            <a:endParaRPr lang="es-ES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0FF54DE5-C571-48E8-A5BC-B369434E2F44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  <a:p>
            <a:pPr lvl="5" rtl="0"/>
            <a:r>
              <a:rPr lang="es-ES" noProof="0" dirty="0"/>
              <a:t>Sexto nivel</a:t>
            </a:r>
          </a:p>
          <a:p>
            <a:pPr lvl="6" rtl="0"/>
            <a:r>
              <a:rPr lang="es-ES" noProof="0" dirty="0"/>
              <a:t>Séptimo nivel</a:t>
            </a:r>
          </a:p>
          <a:p>
            <a:pPr lvl="7" rtl="0"/>
            <a:r>
              <a:rPr lang="es-ES" noProof="0" dirty="0"/>
              <a:t>Octavo nivel</a:t>
            </a:r>
          </a:p>
          <a:p>
            <a:pPr lvl="8" rtl="0"/>
            <a:r>
              <a:rPr lang="es-ES" noProof="0" dirty="0"/>
              <a:t>Noveno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EB0EBC17-0101-4DBA-89EA-55E7A4727CA3}" type="datetime1">
              <a:rPr lang="es-ES" noProof="0" smtClean="0"/>
              <a:pPr/>
              <a:t>05/07/2019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 rtl="0">
              <a:defRPr sz="120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pPr algn="r"/>
            <a:fld id="{0FF54DE5-C571-48E8-A5BC-B369434E2F44}" type="slidenum">
              <a:rPr lang="es-ES" noProof="0" smtClean="0"/>
              <a:pPr algn="r"/>
              <a:t>‹Nº›</a:t>
            </a:fld>
            <a:endParaRPr lang="es-ES" noProof="0" dirty="0"/>
          </a:p>
        </p:txBody>
      </p:sp>
      <p:grpSp>
        <p:nvGrpSpPr>
          <p:cNvPr id="15" name="Grupo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Conector recto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/>
          <a:lstStyle/>
          <a:p>
            <a:pPr rtl="0"/>
            <a:r>
              <a:rPr lang="es-ES" dirty="0"/>
              <a:t>Conocimientos previos</a:t>
            </a:r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pic>
        <p:nvPicPr>
          <p:cNvPr id="4" name="Marcador de posición de imagen 3" descr="Libro abierto en una mesa, con estanterías de libros borrosas en el fondo" title="Imagen de ejemplo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Campos </a:t>
            </a:r>
            <a:r>
              <a:rPr lang="es-ES" dirty="0" err="1"/>
              <a:t>Large</a:t>
            </a:r>
            <a:r>
              <a:rPr lang="es-ES" dirty="0"/>
              <a:t> </a:t>
            </a:r>
            <a:r>
              <a:rPr lang="es-ES" dirty="0" err="1"/>
              <a:t>Communities</a:t>
            </a:r>
            <a:endParaRPr lang="es-ES" dirty="0"/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1104900" y="2514600"/>
            <a:ext cx="9982200" cy="1828800"/>
          </a:xfrm>
        </p:spPr>
        <p:txBody>
          <a:bodyPr rtlCol="0"/>
          <a:lstStyle/>
          <a:p>
            <a:pPr marL="0" indent="0" algn="just" rtl="0">
              <a:buNone/>
            </a:pPr>
            <a:r>
              <a:rPr lang="es-ES" b="1" dirty="0">
                <a:solidFill>
                  <a:schemeClr val="tx2"/>
                </a:solidFill>
              </a:rPr>
              <a:t>Global </a:t>
            </a:r>
            <a:r>
              <a:rPr lang="es-ES" b="1" dirty="0" err="1">
                <a:solidFill>
                  <a:schemeClr val="tx2"/>
                </a:solidFill>
              </a:rPr>
              <a:t>Administrator</a:t>
            </a:r>
            <a:r>
              <a:rPr lang="es-ES" b="1" dirty="0">
                <a:solidFill>
                  <a:schemeClr val="tx2"/>
                </a:solidFill>
              </a:rPr>
              <a:t>: </a:t>
            </a:r>
            <a:r>
              <a:rPr lang="es-ES" dirty="0">
                <a:solidFill>
                  <a:schemeClr val="tx2"/>
                </a:solidFill>
              </a:rPr>
              <a:t>4 bytes utilizados para identificar el AS, sin importar que el AS sea de 2 bytes o de 4</a:t>
            </a:r>
          </a:p>
          <a:p>
            <a:pPr marL="0" indent="0" algn="just" rtl="0">
              <a:buNone/>
            </a:pPr>
            <a:r>
              <a:rPr lang="es-ES" b="1" dirty="0">
                <a:solidFill>
                  <a:schemeClr val="tx2"/>
                </a:solidFill>
              </a:rPr>
              <a:t>Local Data </a:t>
            </a:r>
            <a:r>
              <a:rPr lang="es-ES" b="1" dirty="0" err="1">
                <a:solidFill>
                  <a:schemeClr val="tx2"/>
                </a:solidFill>
              </a:rPr>
              <a:t>Part</a:t>
            </a:r>
            <a:r>
              <a:rPr lang="es-ES" b="1" dirty="0">
                <a:solidFill>
                  <a:schemeClr val="tx2"/>
                </a:solidFill>
              </a:rPr>
              <a:t> 1: </a:t>
            </a:r>
            <a:r>
              <a:rPr lang="es-ES" dirty="0">
                <a:solidFill>
                  <a:schemeClr val="tx2"/>
                </a:solidFill>
              </a:rPr>
              <a:t>Se especifica la acción que quiere que haga la comunidad.</a:t>
            </a:r>
          </a:p>
          <a:p>
            <a:pPr marL="0" indent="0" algn="just" rtl="0">
              <a:buNone/>
            </a:pPr>
            <a:r>
              <a:rPr lang="es-ES" b="1" dirty="0">
                <a:solidFill>
                  <a:schemeClr val="tx2"/>
                </a:solidFill>
              </a:rPr>
              <a:t>Local Data </a:t>
            </a:r>
            <a:r>
              <a:rPr lang="es-ES" b="1" dirty="0" err="1">
                <a:solidFill>
                  <a:schemeClr val="tx2"/>
                </a:solidFill>
              </a:rPr>
              <a:t>Part</a:t>
            </a:r>
            <a:r>
              <a:rPr lang="es-ES" b="1" dirty="0">
                <a:solidFill>
                  <a:schemeClr val="tx2"/>
                </a:solidFill>
              </a:rPr>
              <a:t> 2: </a:t>
            </a:r>
            <a:r>
              <a:rPr lang="es-ES" dirty="0">
                <a:solidFill>
                  <a:schemeClr val="tx2"/>
                </a:solidFill>
              </a:rPr>
              <a:t>Sobre quien será aplicada la acción definida previamente.</a:t>
            </a:r>
          </a:p>
        </p:txBody>
      </p:sp>
    </p:spTree>
    <p:extLst>
      <p:ext uri="{BB962C8B-B14F-4D97-AF65-F5344CB8AC3E}">
        <p14:creationId xmlns:p14="http://schemas.microsoft.com/office/powerpoint/2010/main" val="724319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/>
          <a:lstStyle/>
          <a:p>
            <a:pPr rtl="0"/>
            <a:r>
              <a:rPr lang="es-ES" dirty="0"/>
              <a:t>Uso de </a:t>
            </a:r>
            <a:r>
              <a:rPr lang="es-ES" dirty="0" err="1"/>
              <a:t>Large</a:t>
            </a:r>
            <a:r>
              <a:rPr lang="es-ES" dirty="0"/>
              <a:t> </a:t>
            </a:r>
            <a:r>
              <a:rPr lang="es-ES" dirty="0" err="1"/>
              <a:t>Communities</a:t>
            </a:r>
            <a:endParaRPr lang="es-ES" dirty="0"/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RFC 8195</a:t>
            </a:r>
          </a:p>
        </p:txBody>
      </p:sp>
      <p:pic>
        <p:nvPicPr>
          <p:cNvPr id="4" name="Marcador de posición de imagen 3" descr="Libro abierto en una mesa, con estanterías de libros borrosas en el fondo" title="Imagen de ejemplo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5601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Uso de </a:t>
            </a:r>
            <a:r>
              <a:rPr lang="es-ES" dirty="0" err="1"/>
              <a:t>Large</a:t>
            </a:r>
            <a:r>
              <a:rPr lang="es-ES" dirty="0"/>
              <a:t> </a:t>
            </a:r>
            <a:r>
              <a:rPr lang="es-ES" dirty="0" err="1"/>
              <a:t>Communities</a:t>
            </a:r>
            <a:endParaRPr lang="es-ES" dirty="0"/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1104900" y="2347291"/>
            <a:ext cx="9982200" cy="2163417"/>
          </a:xfrm>
        </p:spPr>
        <p:txBody>
          <a:bodyPr rtlCol="0"/>
          <a:lstStyle/>
          <a:p>
            <a:pPr marL="0" indent="0" algn="just" rtl="0">
              <a:buNone/>
            </a:pPr>
            <a:r>
              <a:rPr lang="es-ES" dirty="0" err="1">
                <a:solidFill>
                  <a:schemeClr val="tx2"/>
                </a:solidFill>
              </a:rPr>
              <a:t>Large</a:t>
            </a:r>
            <a:r>
              <a:rPr lang="es-ES" dirty="0">
                <a:solidFill>
                  <a:schemeClr val="tx2"/>
                </a:solidFill>
              </a:rPr>
              <a:t> </a:t>
            </a:r>
            <a:r>
              <a:rPr lang="es-ES" dirty="0" err="1">
                <a:solidFill>
                  <a:schemeClr val="tx2"/>
                </a:solidFill>
              </a:rPr>
              <a:t>Communities</a:t>
            </a:r>
            <a:r>
              <a:rPr lang="es-ES" dirty="0">
                <a:solidFill>
                  <a:schemeClr val="tx2"/>
                </a:solidFill>
              </a:rPr>
              <a:t> se dividen en:</a:t>
            </a:r>
          </a:p>
          <a:p>
            <a:pPr marL="0" indent="0" algn="just" rtl="0">
              <a:buNone/>
            </a:pPr>
            <a:r>
              <a:rPr lang="es-ES" b="1" dirty="0">
                <a:solidFill>
                  <a:schemeClr val="tx2"/>
                </a:solidFill>
              </a:rPr>
              <a:t>Comunidades Informativas: </a:t>
            </a:r>
            <a:r>
              <a:rPr lang="es-ES" dirty="0">
                <a:solidFill>
                  <a:schemeClr val="tx2"/>
                </a:solidFill>
              </a:rPr>
              <a:t>Etiquetas informativas para marcar rutas (Código de origen geográfico, Relación de propagación).</a:t>
            </a:r>
          </a:p>
          <a:p>
            <a:pPr marL="0" indent="0" algn="just" rtl="0">
              <a:buNone/>
            </a:pPr>
            <a:r>
              <a:rPr lang="es-ES" b="1" dirty="0">
                <a:solidFill>
                  <a:schemeClr val="tx2"/>
                </a:solidFill>
              </a:rPr>
              <a:t>Comunidades de Acción: </a:t>
            </a:r>
            <a:r>
              <a:rPr lang="es-ES" dirty="0">
                <a:solidFill>
                  <a:schemeClr val="tx2"/>
                </a:solidFill>
              </a:rPr>
              <a:t>Indica de que forma debe ser tratada una ruta (si se exporta, si no se exporta, local </a:t>
            </a:r>
            <a:r>
              <a:rPr lang="es-ES" dirty="0" err="1">
                <a:solidFill>
                  <a:schemeClr val="tx2"/>
                </a:solidFill>
              </a:rPr>
              <a:t>preference</a:t>
            </a:r>
            <a:r>
              <a:rPr lang="es-ES" dirty="0">
                <a:solidFill>
                  <a:schemeClr val="tx2"/>
                </a:solidFill>
              </a:rPr>
              <a:t>, </a:t>
            </a:r>
            <a:r>
              <a:rPr lang="es-ES" dirty="0" err="1">
                <a:solidFill>
                  <a:schemeClr val="tx2"/>
                </a:solidFill>
              </a:rPr>
              <a:t>etc</a:t>
            </a:r>
            <a:r>
              <a:rPr lang="es-ES" dirty="0">
                <a:solidFill>
                  <a:schemeClr val="tx2"/>
                </a:solidFill>
              </a:rPr>
              <a:t>).</a:t>
            </a:r>
          </a:p>
          <a:p>
            <a:pPr marL="0" indent="0" algn="just" rtl="0">
              <a:buNone/>
            </a:pPr>
            <a:endParaRPr lang="es-E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76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Ejemplos de </a:t>
            </a:r>
            <a:r>
              <a:rPr lang="es-ES" dirty="0" err="1"/>
              <a:t>communities</a:t>
            </a:r>
            <a:r>
              <a:rPr lang="es-ES" dirty="0"/>
              <a:t> informativas</a:t>
            </a:r>
          </a:p>
        </p:txBody>
      </p:sp>
      <p:pic>
        <p:nvPicPr>
          <p:cNvPr id="3" name="Marcador de contenido 2">
            <a:extLst>
              <a:ext uri="{FF2B5EF4-FFF2-40B4-BE49-F238E27FC236}">
                <a16:creationId xmlns:a16="http://schemas.microsoft.com/office/drawing/2014/main" id="{E2547824-BA0C-4C26-96BD-74BD1BEB54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019" y="1680854"/>
            <a:ext cx="9211961" cy="4410691"/>
          </a:xfrm>
        </p:spPr>
      </p:pic>
    </p:spTree>
    <p:extLst>
      <p:ext uri="{BB962C8B-B14F-4D97-AF65-F5344CB8AC3E}">
        <p14:creationId xmlns:p14="http://schemas.microsoft.com/office/powerpoint/2010/main" val="301845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>
                <a:solidFill>
                  <a:schemeClr val="tx2"/>
                </a:solidFill>
              </a:rPr>
              <a:t>Ejemplos de </a:t>
            </a:r>
            <a:r>
              <a:rPr lang="es-ES" dirty="0" err="1">
                <a:solidFill>
                  <a:schemeClr val="tx2"/>
                </a:solidFill>
              </a:rPr>
              <a:t>communities</a:t>
            </a:r>
            <a:r>
              <a:rPr lang="es-ES" dirty="0">
                <a:solidFill>
                  <a:schemeClr val="tx2"/>
                </a:solidFill>
              </a:rPr>
              <a:t> de acción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A572602-08D4-4009-BD81-14CCE62DD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NI" dirty="0">
                <a:solidFill>
                  <a:schemeClr val="tx2"/>
                </a:solidFill>
              </a:rPr>
              <a:t>Podemos basar el no-</a:t>
            </a:r>
            <a:r>
              <a:rPr lang="es-NI" dirty="0" err="1">
                <a:solidFill>
                  <a:schemeClr val="tx2"/>
                </a:solidFill>
              </a:rPr>
              <a:t>export</a:t>
            </a:r>
            <a:r>
              <a:rPr lang="es-NI" dirty="0">
                <a:solidFill>
                  <a:schemeClr val="tx2"/>
                </a:solidFill>
              </a:rPr>
              <a:t> en diferentes categorías:</a:t>
            </a:r>
          </a:p>
          <a:p>
            <a:pPr marL="0" indent="0">
              <a:buNone/>
            </a:pPr>
            <a:endParaRPr lang="es-NI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CB36E23-C83D-4872-AF49-92C2AEC080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809" y="2406315"/>
            <a:ext cx="7186863" cy="185128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05B0769-FAB8-46F3-B34C-B606834FA7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809" y="4127255"/>
            <a:ext cx="7186863" cy="217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94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511EF-BA94-4CB9-A9E3-DFA8E257A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/>
              <a:t>Comunidades BGP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EC995D-BF17-4E0C-9BAD-C13BCD75C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82" y="1944756"/>
            <a:ext cx="9982200" cy="3965713"/>
          </a:xfrm>
        </p:spPr>
        <p:txBody>
          <a:bodyPr>
            <a:normAutofit/>
          </a:bodyPr>
          <a:lstStyle/>
          <a:p>
            <a:r>
              <a:rPr lang="es-NI" sz="2400" dirty="0">
                <a:solidFill>
                  <a:schemeClr val="tx2"/>
                </a:solidFill>
              </a:rPr>
              <a:t>Los ISP de entrada son los que definen las comunidades.</a:t>
            </a:r>
          </a:p>
          <a:p>
            <a:r>
              <a:rPr lang="es-NI" sz="2400" dirty="0">
                <a:solidFill>
                  <a:schemeClr val="tx2"/>
                </a:solidFill>
              </a:rPr>
              <a:t>Sus clientes luego agregan las comunidades que quieren utilizar a los prefijos que están anunciando con dichas etiquetas.</a:t>
            </a:r>
          </a:p>
          <a:p>
            <a:r>
              <a:rPr lang="es-NI" sz="2400" dirty="0">
                <a:solidFill>
                  <a:schemeClr val="tx2"/>
                </a:solidFill>
              </a:rPr>
              <a:t>Por ejemplo</a:t>
            </a:r>
          </a:p>
          <a:p>
            <a:pPr lvl="1"/>
            <a:r>
              <a:rPr lang="es-NI" sz="2000" dirty="0">
                <a:solidFill>
                  <a:schemeClr val="tx2"/>
                </a:solidFill>
              </a:rPr>
              <a:t>Si el AS es 100</a:t>
            </a:r>
          </a:p>
          <a:p>
            <a:pPr lvl="1"/>
            <a:r>
              <a:rPr lang="es-NI" sz="2000" dirty="0">
                <a:solidFill>
                  <a:schemeClr val="tx2"/>
                </a:solidFill>
              </a:rPr>
              <a:t>Para designar una ruta específica como de respaldo, el cliente tendría que anunciar su prefijo con la comunidad 100:70 al AS100</a:t>
            </a:r>
          </a:p>
          <a:p>
            <a:pPr lvl="1"/>
            <a:r>
              <a:rPr lang="es-NI" sz="2000" dirty="0">
                <a:solidFill>
                  <a:schemeClr val="tx2"/>
                </a:solidFill>
              </a:rPr>
              <a:t>AS100 recibe el prefijo con la etiqueta de la comunidad 100:70. Después establece la preferencia local para ser 70</a:t>
            </a:r>
          </a:p>
        </p:txBody>
      </p:sp>
    </p:spTree>
    <p:extLst>
      <p:ext uri="{BB962C8B-B14F-4D97-AF65-F5344CB8AC3E}">
        <p14:creationId xmlns:p14="http://schemas.microsoft.com/office/powerpoint/2010/main" val="3259302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70BAFC-72A1-49C2-99F2-40516E5E0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>
                <a:solidFill>
                  <a:schemeClr val="tx2"/>
                </a:solidFill>
              </a:rPr>
              <a:t>Ejemplo de configuración en el cliente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51F455-910A-430F-BB03-DF670AD15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658178"/>
            <a:ext cx="9982200" cy="431027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NI" sz="2200" dirty="0" err="1">
                <a:solidFill>
                  <a:schemeClr val="tx2"/>
                </a:solidFill>
              </a:rPr>
              <a:t>Router</a:t>
            </a:r>
            <a:r>
              <a:rPr lang="es-NI" sz="2200" dirty="0">
                <a:solidFill>
                  <a:schemeClr val="tx2"/>
                </a:solidFill>
              </a:rPr>
              <a:t> </a:t>
            </a:r>
            <a:r>
              <a:rPr lang="es-NI" sz="2200" dirty="0" err="1">
                <a:solidFill>
                  <a:schemeClr val="tx2"/>
                </a:solidFill>
              </a:rPr>
              <a:t>bgp</a:t>
            </a:r>
            <a:r>
              <a:rPr lang="es-NI" sz="2200" dirty="0">
                <a:solidFill>
                  <a:schemeClr val="tx2"/>
                </a:solidFill>
              </a:rPr>
              <a:t> 130</a:t>
            </a:r>
          </a:p>
          <a:p>
            <a:pPr marL="0" indent="0">
              <a:buNone/>
            </a:pPr>
            <a:r>
              <a:rPr lang="es-NI" sz="2200" dirty="0">
                <a:solidFill>
                  <a:schemeClr val="tx2"/>
                </a:solidFill>
              </a:rPr>
              <a:t>	</a:t>
            </a:r>
            <a:r>
              <a:rPr lang="es-NI" sz="2200" dirty="0" err="1">
                <a:solidFill>
                  <a:schemeClr val="tx2"/>
                </a:solidFill>
              </a:rPr>
              <a:t>neighbor</a:t>
            </a:r>
            <a:r>
              <a:rPr lang="es-NI" sz="2200" dirty="0">
                <a:solidFill>
                  <a:schemeClr val="tx2"/>
                </a:solidFill>
              </a:rPr>
              <a:t> </a:t>
            </a:r>
            <a:r>
              <a:rPr lang="es-NI" sz="2200" dirty="0" err="1">
                <a:solidFill>
                  <a:schemeClr val="tx2"/>
                </a:solidFill>
              </a:rPr>
              <a:t>x.x.x.x</a:t>
            </a:r>
            <a:r>
              <a:rPr lang="es-NI" sz="2200" dirty="0">
                <a:solidFill>
                  <a:schemeClr val="tx2"/>
                </a:solidFill>
              </a:rPr>
              <a:t> </a:t>
            </a:r>
            <a:r>
              <a:rPr lang="es-NI" sz="2200" dirty="0" err="1">
                <a:solidFill>
                  <a:schemeClr val="tx2"/>
                </a:solidFill>
              </a:rPr>
              <a:t>remote</a:t>
            </a:r>
            <a:r>
              <a:rPr lang="es-NI" sz="2200" dirty="0">
                <a:solidFill>
                  <a:schemeClr val="tx2"/>
                </a:solidFill>
              </a:rPr>
              <a:t>-as 100</a:t>
            </a:r>
          </a:p>
          <a:p>
            <a:pPr marL="0" indent="0">
              <a:buNone/>
            </a:pPr>
            <a:r>
              <a:rPr lang="es-NI" sz="2200" dirty="0">
                <a:solidFill>
                  <a:schemeClr val="tx2"/>
                </a:solidFill>
              </a:rPr>
              <a:t>	</a:t>
            </a:r>
            <a:r>
              <a:rPr lang="es-NI" sz="2200" dirty="0" err="1">
                <a:solidFill>
                  <a:schemeClr val="tx2"/>
                </a:solidFill>
              </a:rPr>
              <a:t>neighbor</a:t>
            </a:r>
            <a:r>
              <a:rPr lang="es-NI" sz="2200" dirty="0">
                <a:solidFill>
                  <a:schemeClr val="tx2"/>
                </a:solidFill>
              </a:rPr>
              <a:t> </a:t>
            </a:r>
            <a:r>
              <a:rPr lang="es-NI" sz="2200" dirty="0" err="1">
                <a:solidFill>
                  <a:schemeClr val="tx2"/>
                </a:solidFill>
              </a:rPr>
              <a:t>x.x.x.x</a:t>
            </a:r>
            <a:r>
              <a:rPr lang="es-NI" sz="2200" dirty="0">
                <a:solidFill>
                  <a:schemeClr val="tx2"/>
                </a:solidFill>
              </a:rPr>
              <a:t> </a:t>
            </a:r>
            <a:r>
              <a:rPr lang="es-NI" sz="2200" dirty="0" err="1">
                <a:solidFill>
                  <a:schemeClr val="tx2"/>
                </a:solidFill>
              </a:rPr>
              <a:t>description</a:t>
            </a:r>
            <a:r>
              <a:rPr lang="es-NI" sz="2200" dirty="0">
                <a:solidFill>
                  <a:schemeClr val="tx2"/>
                </a:solidFill>
              </a:rPr>
              <a:t> </a:t>
            </a:r>
            <a:r>
              <a:rPr lang="es-NI" sz="2200" dirty="0" err="1">
                <a:solidFill>
                  <a:schemeClr val="tx2"/>
                </a:solidFill>
              </a:rPr>
              <a:t>Backup</a:t>
            </a:r>
            <a:r>
              <a:rPr lang="es-NI" sz="2200" dirty="0">
                <a:solidFill>
                  <a:schemeClr val="tx2"/>
                </a:solidFill>
              </a:rPr>
              <a:t> ISP</a:t>
            </a:r>
          </a:p>
          <a:p>
            <a:pPr marL="0" indent="0">
              <a:buNone/>
            </a:pPr>
            <a:r>
              <a:rPr lang="es-NI" sz="2200" dirty="0">
                <a:solidFill>
                  <a:schemeClr val="tx2"/>
                </a:solidFill>
              </a:rPr>
              <a:t>	</a:t>
            </a:r>
            <a:r>
              <a:rPr lang="es-NI" sz="2200" dirty="0" err="1">
                <a:solidFill>
                  <a:schemeClr val="tx2"/>
                </a:solidFill>
              </a:rPr>
              <a:t>neighbor</a:t>
            </a:r>
            <a:r>
              <a:rPr lang="es-NI" sz="2200" dirty="0">
                <a:solidFill>
                  <a:schemeClr val="tx2"/>
                </a:solidFill>
              </a:rPr>
              <a:t> </a:t>
            </a:r>
            <a:r>
              <a:rPr lang="es-NI" sz="2200" dirty="0" err="1">
                <a:solidFill>
                  <a:schemeClr val="tx2"/>
                </a:solidFill>
              </a:rPr>
              <a:t>x.x.x.x</a:t>
            </a:r>
            <a:r>
              <a:rPr lang="es-NI" sz="2200" dirty="0">
                <a:solidFill>
                  <a:schemeClr val="tx2"/>
                </a:solidFill>
              </a:rPr>
              <a:t> </a:t>
            </a:r>
            <a:r>
              <a:rPr lang="es-NI" sz="2200" dirty="0" err="1">
                <a:solidFill>
                  <a:schemeClr val="tx2"/>
                </a:solidFill>
              </a:rPr>
              <a:t>route-map</a:t>
            </a:r>
            <a:r>
              <a:rPr lang="es-NI" sz="2200" dirty="0">
                <a:solidFill>
                  <a:schemeClr val="tx2"/>
                </a:solidFill>
              </a:rPr>
              <a:t> as100-out </a:t>
            </a:r>
            <a:r>
              <a:rPr lang="es-NI" sz="2200" dirty="0" err="1">
                <a:solidFill>
                  <a:schemeClr val="tx2"/>
                </a:solidFill>
              </a:rPr>
              <a:t>out</a:t>
            </a:r>
            <a:endParaRPr lang="es-NI" sz="22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s-NI" sz="2200" dirty="0">
                <a:solidFill>
                  <a:schemeClr val="tx2"/>
                </a:solidFill>
              </a:rPr>
              <a:t>	</a:t>
            </a:r>
            <a:r>
              <a:rPr lang="es-NI" sz="2200" dirty="0" err="1">
                <a:solidFill>
                  <a:schemeClr val="tx2"/>
                </a:solidFill>
              </a:rPr>
              <a:t>neighbor</a:t>
            </a:r>
            <a:r>
              <a:rPr lang="es-NI" sz="2200" dirty="0">
                <a:solidFill>
                  <a:schemeClr val="tx2"/>
                </a:solidFill>
              </a:rPr>
              <a:t> </a:t>
            </a:r>
            <a:r>
              <a:rPr lang="es-NI" sz="2200" dirty="0" err="1">
                <a:solidFill>
                  <a:schemeClr val="tx2"/>
                </a:solidFill>
              </a:rPr>
              <a:t>x.x.x.x</a:t>
            </a:r>
            <a:r>
              <a:rPr lang="es-NI" sz="2200" dirty="0">
                <a:solidFill>
                  <a:schemeClr val="tx2"/>
                </a:solidFill>
              </a:rPr>
              <a:t> </a:t>
            </a:r>
            <a:r>
              <a:rPr lang="es-NI" sz="2200" dirty="0" err="1">
                <a:solidFill>
                  <a:schemeClr val="tx2"/>
                </a:solidFill>
              </a:rPr>
              <a:t>send-community</a:t>
            </a:r>
            <a:endParaRPr lang="es-NI" sz="22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s-NI" sz="2200" dirty="0" err="1">
                <a:solidFill>
                  <a:schemeClr val="tx2"/>
                </a:solidFill>
              </a:rPr>
              <a:t>Ip</a:t>
            </a:r>
            <a:r>
              <a:rPr lang="es-NI" sz="2200" dirty="0">
                <a:solidFill>
                  <a:schemeClr val="tx2"/>
                </a:solidFill>
              </a:rPr>
              <a:t> as-</a:t>
            </a:r>
            <a:r>
              <a:rPr lang="es-NI" sz="2200" dirty="0" err="1">
                <a:solidFill>
                  <a:schemeClr val="tx2"/>
                </a:solidFill>
              </a:rPr>
              <a:t>path</a:t>
            </a:r>
            <a:r>
              <a:rPr lang="es-NI" sz="2200" dirty="0">
                <a:solidFill>
                  <a:schemeClr val="tx2"/>
                </a:solidFill>
              </a:rPr>
              <a:t> Access-</a:t>
            </a:r>
            <a:r>
              <a:rPr lang="es-NI" sz="2200" dirty="0" err="1">
                <a:solidFill>
                  <a:schemeClr val="tx2"/>
                </a:solidFill>
              </a:rPr>
              <a:t>list</a:t>
            </a:r>
            <a:r>
              <a:rPr lang="es-NI" sz="2200" dirty="0">
                <a:solidFill>
                  <a:schemeClr val="tx2"/>
                </a:solidFill>
              </a:rPr>
              <a:t> 20 </a:t>
            </a:r>
            <a:r>
              <a:rPr lang="es-NI" sz="2200" dirty="0" err="1">
                <a:solidFill>
                  <a:schemeClr val="tx2"/>
                </a:solidFill>
              </a:rPr>
              <a:t>permit</a:t>
            </a:r>
            <a:r>
              <a:rPr lang="es-NI" sz="2200" dirty="0">
                <a:solidFill>
                  <a:schemeClr val="tx2"/>
                </a:solidFill>
              </a:rPr>
              <a:t> ^$ </a:t>
            </a:r>
          </a:p>
          <a:p>
            <a:pPr marL="0" indent="0">
              <a:buNone/>
            </a:pPr>
            <a:r>
              <a:rPr lang="es-NI" sz="2200" dirty="0" err="1">
                <a:solidFill>
                  <a:schemeClr val="tx2"/>
                </a:solidFill>
              </a:rPr>
              <a:t>Route-map</a:t>
            </a:r>
            <a:r>
              <a:rPr lang="es-NI" sz="2200" dirty="0">
                <a:solidFill>
                  <a:schemeClr val="tx2"/>
                </a:solidFill>
              </a:rPr>
              <a:t> as100-out </a:t>
            </a:r>
            <a:r>
              <a:rPr lang="es-NI" sz="2200" dirty="0" err="1">
                <a:solidFill>
                  <a:schemeClr val="tx2"/>
                </a:solidFill>
              </a:rPr>
              <a:t>permit</a:t>
            </a:r>
            <a:r>
              <a:rPr lang="es-NI" sz="2200" dirty="0">
                <a:solidFill>
                  <a:schemeClr val="tx2"/>
                </a:solidFill>
              </a:rPr>
              <a:t> 10</a:t>
            </a:r>
          </a:p>
          <a:p>
            <a:pPr marL="0" indent="0">
              <a:buNone/>
            </a:pPr>
            <a:r>
              <a:rPr lang="es-NI" sz="2200" dirty="0">
                <a:solidFill>
                  <a:schemeClr val="tx2"/>
                </a:solidFill>
              </a:rPr>
              <a:t>	match as-</a:t>
            </a:r>
            <a:r>
              <a:rPr lang="es-NI" sz="2200" dirty="0" err="1">
                <a:solidFill>
                  <a:schemeClr val="tx2"/>
                </a:solidFill>
              </a:rPr>
              <a:t>path</a:t>
            </a:r>
            <a:r>
              <a:rPr lang="es-NI" sz="2200" dirty="0">
                <a:solidFill>
                  <a:schemeClr val="tx2"/>
                </a:solidFill>
              </a:rPr>
              <a:t> 20</a:t>
            </a:r>
          </a:p>
          <a:p>
            <a:pPr marL="0" indent="0">
              <a:buNone/>
            </a:pPr>
            <a:r>
              <a:rPr lang="es-NI" sz="2200" dirty="0">
                <a:solidFill>
                  <a:schemeClr val="tx2"/>
                </a:solidFill>
              </a:rPr>
              <a:t>	set </a:t>
            </a:r>
            <a:r>
              <a:rPr lang="es-NI" sz="2200" dirty="0" err="1">
                <a:solidFill>
                  <a:schemeClr val="tx2"/>
                </a:solidFill>
              </a:rPr>
              <a:t>community</a:t>
            </a:r>
            <a:r>
              <a:rPr lang="es-NI" sz="2200" dirty="0">
                <a:solidFill>
                  <a:schemeClr val="tx2"/>
                </a:solidFill>
              </a:rPr>
              <a:t> 100:70</a:t>
            </a:r>
            <a:br>
              <a:rPr lang="es-NI" dirty="0"/>
            </a:br>
            <a:endParaRPr lang="es-NI" dirty="0"/>
          </a:p>
        </p:txBody>
      </p:sp>
    </p:spTree>
    <p:extLst>
      <p:ext uri="{BB962C8B-B14F-4D97-AF65-F5344CB8AC3E}">
        <p14:creationId xmlns:p14="http://schemas.microsoft.com/office/powerpoint/2010/main" val="348938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70BAFC-72A1-49C2-99F2-40516E5E0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>
                <a:solidFill>
                  <a:schemeClr val="tx2"/>
                </a:solidFill>
              </a:rPr>
              <a:t>Ejemplo de configuración en el ISP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51F455-910A-430F-BB03-DF670AD15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NI" sz="2200" dirty="0" err="1">
                <a:solidFill>
                  <a:schemeClr val="tx2"/>
                </a:solidFill>
              </a:rPr>
              <a:t>Router</a:t>
            </a:r>
            <a:r>
              <a:rPr lang="es-NI" sz="2200" dirty="0">
                <a:solidFill>
                  <a:schemeClr val="tx2"/>
                </a:solidFill>
              </a:rPr>
              <a:t> </a:t>
            </a:r>
            <a:r>
              <a:rPr lang="es-NI" sz="2200" dirty="0" err="1">
                <a:solidFill>
                  <a:schemeClr val="tx2"/>
                </a:solidFill>
              </a:rPr>
              <a:t>bgp</a:t>
            </a:r>
            <a:r>
              <a:rPr lang="es-NI" sz="2200" dirty="0">
                <a:solidFill>
                  <a:schemeClr val="tx2"/>
                </a:solidFill>
              </a:rPr>
              <a:t> 100</a:t>
            </a:r>
          </a:p>
          <a:p>
            <a:pPr marL="0" indent="0">
              <a:buNone/>
            </a:pPr>
            <a:r>
              <a:rPr lang="es-NI" sz="2200" dirty="0">
                <a:solidFill>
                  <a:schemeClr val="tx2"/>
                </a:solidFill>
              </a:rPr>
              <a:t>	</a:t>
            </a:r>
            <a:r>
              <a:rPr lang="es-NI" sz="2200" dirty="0" err="1">
                <a:solidFill>
                  <a:schemeClr val="tx2"/>
                </a:solidFill>
              </a:rPr>
              <a:t>neighbor</a:t>
            </a:r>
            <a:r>
              <a:rPr lang="es-NI" sz="2200" dirty="0">
                <a:solidFill>
                  <a:schemeClr val="tx2"/>
                </a:solidFill>
              </a:rPr>
              <a:t> </a:t>
            </a:r>
            <a:r>
              <a:rPr lang="es-NI" sz="2200" dirty="0" err="1">
                <a:solidFill>
                  <a:schemeClr val="tx2"/>
                </a:solidFill>
              </a:rPr>
              <a:t>y.y.y.y</a:t>
            </a:r>
            <a:r>
              <a:rPr lang="es-NI" sz="2200" dirty="0">
                <a:solidFill>
                  <a:schemeClr val="tx2"/>
                </a:solidFill>
              </a:rPr>
              <a:t> </a:t>
            </a:r>
            <a:r>
              <a:rPr lang="es-NI" sz="2200" dirty="0" err="1">
                <a:solidFill>
                  <a:schemeClr val="tx2"/>
                </a:solidFill>
              </a:rPr>
              <a:t>remote</a:t>
            </a:r>
            <a:r>
              <a:rPr lang="es-NI" sz="2200" dirty="0">
                <a:solidFill>
                  <a:schemeClr val="tx2"/>
                </a:solidFill>
              </a:rPr>
              <a:t>-as 130</a:t>
            </a:r>
          </a:p>
          <a:p>
            <a:pPr marL="0" indent="0">
              <a:buNone/>
            </a:pPr>
            <a:r>
              <a:rPr lang="es-NI" sz="2200" dirty="0">
                <a:solidFill>
                  <a:schemeClr val="tx2"/>
                </a:solidFill>
              </a:rPr>
              <a:t>	</a:t>
            </a:r>
            <a:r>
              <a:rPr lang="es-NI" sz="2200" dirty="0" err="1">
                <a:solidFill>
                  <a:schemeClr val="tx2"/>
                </a:solidFill>
              </a:rPr>
              <a:t>neighbor</a:t>
            </a:r>
            <a:r>
              <a:rPr lang="es-NI" sz="2200" dirty="0">
                <a:solidFill>
                  <a:schemeClr val="tx2"/>
                </a:solidFill>
              </a:rPr>
              <a:t> </a:t>
            </a:r>
            <a:r>
              <a:rPr lang="es-NI" sz="2200" dirty="0" err="1">
                <a:solidFill>
                  <a:schemeClr val="tx2"/>
                </a:solidFill>
              </a:rPr>
              <a:t>y.y.y.y</a:t>
            </a:r>
            <a:r>
              <a:rPr lang="es-NI" sz="2200" dirty="0">
                <a:solidFill>
                  <a:schemeClr val="tx2"/>
                </a:solidFill>
              </a:rPr>
              <a:t> </a:t>
            </a:r>
            <a:r>
              <a:rPr lang="es-NI" sz="2200" dirty="0" err="1">
                <a:solidFill>
                  <a:schemeClr val="tx2"/>
                </a:solidFill>
              </a:rPr>
              <a:t>route-map</a:t>
            </a:r>
            <a:r>
              <a:rPr lang="es-NI" sz="2200" dirty="0">
                <a:solidFill>
                  <a:schemeClr val="tx2"/>
                </a:solidFill>
              </a:rPr>
              <a:t> </a:t>
            </a:r>
            <a:r>
              <a:rPr lang="es-NI" sz="2200" dirty="0" err="1">
                <a:solidFill>
                  <a:schemeClr val="tx2"/>
                </a:solidFill>
              </a:rPr>
              <a:t>customer</a:t>
            </a:r>
            <a:r>
              <a:rPr lang="es-NI" sz="2200" dirty="0">
                <a:solidFill>
                  <a:schemeClr val="tx2"/>
                </a:solidFill>
              </a:rPr>
              <a:t>-</a:t>
            </a:r>
            <a:r>
              <a:rPr lang="es-NI" sz="2200" dirty="0" err="1">
                <a:solidFill>
                  <a:schemeClr val="tx2"/>
                </a:solidFill>
              </a:rPr>
              <a:t>policy</a:t>
            </a:r>
            <a:r>
              <a:rPr lang="es-NI" sz="2200" dirty="0">
                <a:solidFill>
                  <a:schemeClr val="tx2"/>
                </a:solidFill>
              </a:rPr>
              <a:t>-in </a:t>
            </a:r>
            <a:r>
              <a:rPr lang="es-NI" sz="2200" dirty="0" err="1">
                <a:solidFill>
                  <a:schemeClr val="tx2"/>
                </a:solidFill>
              </a:rPr>
              <a:t>in</a:t>
            </a:r>
            <a:endParaRPr lang="es-NI" sz="22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s-NI" sz="2200" dirty="0">
                <a:solidFill>
                  <a:schemeClr val="tx2"/>
                </a:solidFill>
              </a:rPr>
              <a:t>	</a:t>
            </a:r>
          </a:p>
          <a:p>
            <a:pPr marL="0" indent="0">
              <a:buNone/>
            </a:pPr>
            <a:r>
              <a:rPr lang="es-NI" sz="2200" dirty="0" err="1">
                <a:solidFill>
                  <a:schemeClr val="tx2"/>
                </a:solidFill>
              </a:rPr>
              <a:t>Ip</a:t>
            </a:r>
            <a:r>
              <a:rPr lang="es-NI" sz="2200" dirty="0">
                <a:solidFill>
                  <a:schemeClr val="tx2"/>
                </a:solidFill>
              </a:rPr>
              <a:t> </a:t>
            </a:r>
            <a:r>
              <a:rPr lang="es-NI" sz="2200" dirty="0" err="1">
                <a:solidFill>
                  <a:schemeClr val="tx2"/>
                </a:solidFill>
              </a:rPr>
              <a:t>community-list</a:t>
            </a:r>
            <a:r>
              <a:rPr lang="es-NI" sz="2200" dirty="0">
                <a:solidFill>
                  <a:schemeClr val="tx2"/>
                </a:solidFill>
              </a:rPr>
              <a:t> 7 </a:t>
            </a:r>
            <a:r>
              <a:rPr lang="es-NI" sz="2200" dirty="0" err="1">
                <a:solidFill>
                  <a:schemeClr val="tx2"/>
                </a:solidFill>
              </a:rPr>
              <a:t>permit</a:t>
            </a:r>
            <a:r>
              <a:rPr lang="es-NI" sz="2200" dirty="0">
                <a:solidFill>
                  <a:schemeClr val="tx2"/>
                </a:solidFill>
              </a:rPr>
              <a:t> 100:70</a:t>
            </a:r>
          </a:p>
          <a:p>
            <a:pPr marL="0" indent="0">
              <a:buNone/>
            </a:pPr>
            <a:endParaRPr lang="es-NI" sz="22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s-NI" sz="2200" dirty="0" err="1">
                <a:solidFill>
                  <a:schemeClr val="tx2"/>
                </a:solidFill>
              </a:rPr>
              <a:t>Ip</a:t>
            </a:r>
            <a:r>
              <a:rPr lang="es-NI" sz="2200" dirty="0">
                <a:solidFill>
                  <a:schemeClr val="tx2"/>
                </a:solidFill>
              </a:rPr>
              <a:t> </a:t>
            </a:r>
            <a:r>
              <a:rPr lang="es-NI" sz="2200" dirty="0" err="1">
                <a:solidFill>
                  <a:schemeClr val="tx2"/>
                </a:solidFill>
              </a:rPr>
              <a:t>community-list</a:t>
            </a:r>
            <a:r>
              <a:rPr lang="es-NI" sz="2200" dirty="0">
                <a:solidFill>
                  <a:schemeClr val="tx2"/>
                </a:solidFill>
              </a:rPr>
              <a:t> 8 </a:t>
            </a:r>
            <a:r>
              <a:rPr lang="es-NI" sz="2200" dirty="0" err="1">
                <a:solidFill>
                  <a:schemeClr val="tx2"/>
                </a:solidFill>
              </a:rPr>
              <a:t>permit</a:t>
            </a:r>
            <a:r>
              <a:rPr lang="es-NI" sz="2200" dirty="0">
                <a:solidFill>
                  <a:schemeClr val="tx2"/>
                </a:solidFill>
              </a:rPr>
              <a:t> 100:80</a:t>
            </a:r>
          </a:p>
          <a:p>
            <a:pPr marL="0" indent="0">
              <a:buNone/>
            </a:pPr>
            <a:endParaRPr lang="es-NI" sz="26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s-NI" sz="2200" dirty="0" err="1">
                <a:solidFill>
                  <a:schemeClr val="tx2"/>
                </a:solidFill>
              </a:rPr>
              <a:t>Ip</a:t>
            </a:r>
            <a:r>
              <a:rPr lang="es-NI" sz="2200" dirty="0">
                <a:solidFill>
                  <a:schemeClr val="tx2"/>
                </a:solidFill>
              </a:rPr>
              <a:t> </a:t>
            </a:r>
            <a:r>
              <a:rPr lang="es-NI" sz="2200" dirty="0" err="1">
                <a:solidFill>
                  <a:schemeClr val="tx2"/>
                </a:solidFill>
              </a:rPr>
              <a:t>community-list</a:t>
            </a:r>
            <a:r>
              <a:rPr lang="es-NI" sz="2200" dirty="0">
                <a:solidFill>
                  <a:schemeClr val="tx2"/>
                </a:solidFill>
              </a:rPr>
              <a:t> 9 </a:t>
            </a:r>
            <a:r>
              <a:rPr lang="es-NI" sz="2200" dirty="0" err="1">
                <a:solidFill>
                  <a:schemeClr val="tx2"/>
                </a:solidFill>
              </a:rPr>
              <a:t>permit</a:t>
            </a:r>
            <a:r>
              <a:rPr lang="es-NI" sz="2200" dirty="0">
                <a:solidFill>
                  <a:schemeClr val="tx2"/>
                </a:solidFill>
              </a:rPr>
              <a:t> 100:90</a:t>
            </a:r>
            <a:br>
              <a:rPr lang="es-NI" dirty="0"/>
            </a:br>
            <a:endParaRPr lang="es-NI" dirty="0"/>
          </a:p>
        </p:txBody>
      </p:sp>
    </p:spTree>
    <p:extLst>
      <p:ext uri="{BB962C8B-B14F-4D97-AF65-F5344CB8AC3E}">
        <p14:creationId xmlns:p14="http://schemas.microsoft.com/office/powerpoint/2010/main" val="156617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/>
          <a:lstStyle/>
          <a:p>
            <a:pPr rtl="0"/>
            <a:r>
              <a:rPr lang="es-ES" dirty="0"/>
              <a:t>Filtros </a:t>
            </a:r>
            <a:r>
              <a:rPr lang="es-ES" dirty="0" err="1"/>
              <a:t>bgp</a:t>
            </a:r>
            <a:endParaRPr lang="es-ES" dirty="0"/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/>
          <a:lstStyle/>
          <a:p>
            <a:pPr rtl="0"/>
            <a:r>
              <a:rPr lang="es-ES" dirty="0"/>
              <a:t>RFC 7454</a:t>
            </a:r>
          </a:p>
        </p:txBody>
      </p:sp>
      <p:pic>
        <p:nvPicPr>
          <p:cNvPr id="4" name="Marcador de posición de imagen 3" descr="Libro abierto en una mesa, con estanterías de libros borrosas en el fondo" title="Imagen de ejemplo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4272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err="1"/>
              <a:t>Prefix</a:t>
            </a:r>
            <a:r>
              <a:rPr lang="es-ES" dirty="0"/>
              <a:t> </a:t>
            </a:r>
            <a:r>
              <a:rPr lang="es-ES" dirty="0" err="1"/>
              <a:t>Filtering</a:t>
            </a:r>
            <a:endParaRPr lang="es-ES" dirty="0"/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1103382" y="2797865"/>
            <a:ext cx="9982200" cy="1262270"/>
          </a:xfrm>
        </p:spPr>
        <p:txBody>
          <a:bodyPr rtlCol="0"/>
          <a:lstStyle/>
          <a:p>
            <a:pPr marL="0" indent="0" algn="just">
              <a:buNone/>
            </a:pPr>
            <a:r>
              <a:rPr lang="es-ES" dirty="0">
                <a:solidFill>
                  <a:schemeClr val="tx2"/>
                </a:solidFill>
              </a:rPr>
              <a:t>El principal aspecto de seguridad en BGP se basa en controlar los prefijos que son enviados y recibidos entre </a:t>
            </a:r>
            <a:r>
              <a:rPr lang="es-ES" dirty="0" err="1">
                <a:solidFill>
                  <a:schemeClr val="tx2"/>
                </a:solidFill>
              </a:rPr>
              <a:t>peerings</a:t>
            </a:r>
            <a:r>
              <a:rPr lang="es-ES" dirty="0">
                <a:solidFill>
                  <a:schemeClr val="tx2"/>
                </a:solidFill>
              </a:rPr>
              <a:t> BGP. Los prefijos intercambiados entre </a:t>
            </a:r>
            <a:r>
              <a:rPr lang="es-ES" dirty="0" err="1">
                <a:solidFill>
                  <a:schemeClr val="tx2"/>
                </a:solidFill>
              </a:rPr>
              <a:t>peers</a:t>
            </a:r>
            <a:r>
              <a:rPr lang="es-ES" dirty="0">
                <a:solidFill>
                  <a:schemeClr val="tx2"/>
                </a:solidFill>
              </a:rPr>
              <a:t> BGP son controlados por filtros de entrada y salida</a:t>
            </a:r>
          </a:p>
        </p:txBody>
      </p:sp>
    </p:spTree>
    <p:extLst>
      <p:ext uri="{BB962C8B-B14F-4D97-AF65-F5344CB8AC3E}">
        <p14:creationId xmlns:p14="http://schemas.microsoft.com/office/powerpoint/2010/main" val="380802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Conocimientos previos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algn="just" rtl="0">
              <a:buNone/>
            </a:pPr>
            <a:r>
              <a:rPr lang="es-ES" dirty="0">
                <a:solidFill>
                  <a:schemeClr val="tx2"/>
                </a:solidFill>
              </a:rPr>
              <a:t>Para la correcta comprensión de este tema es necesario que los oyentes entiendan los siguientes conceptos:</a:t>
            </a:r>
          </a:p>
          <a:p>
            <a:pPr marL="0" indent="0" algn="just" rtl="0">
              <a:buNone/>
            </a:pPr>
            <a:r>
              <a:rPr lang="es-ES" dirty="0">
                <a:solidFill>
                  <a:schemeClr val="tx2"/>
                </a:solidFill>
              </a:rPr>
              <a:t>AS-PATH: Almacena una secuencia de números de AS que identifican la ruta de los AS por los que ha pasado el anuncio. Cada vez que un </a:t>
            </a:r>
            <a:r>
              <a:rPr lang="es-ES" dirty="0" err="1">
                <a:solidFill>
                  <a:schemeClr val="tx2"/>
                </a:solidFill>
              </a:rPr>
              <a:t>router</a:t>
            </a:r>
            <a:r>
              <a:rPr lang="es-ES" dirty="0">
                <a:solidFill>
                  <a:schemeClr val="tx2"/>
                </a:solidFill>
              </a:rPr>
              <a:t> de borde propaga una ruta hacia otro lado, añade a este atributo su número de AS. Si se quisiera utilizar el AS-PATH como método de selección de rutas, se escogiera el que tuviera la lista AS-PATH más pequeña.</a:t>
            </a:r>
          </a:p>
          <a:p>
            <a:pPr marL="0" indent="0" algn="just" rtl="0">
              <a:buNone/>
            </a:pPr>
            <a:r>
              <a:rPr lang="es-ES" dirty="0">
                <a:solidFill>
                  <a:schemeClr val="tx2"/>
                </a:solidFill>
              </a:rPr>
              <a:t>Local </a:t>
            </a:r>
            <a:r>
              <a:rPr lang="es-ES" dirty="0" err="1">
                <a:solidFill>
                  <a:schemeClr val="tx2"/>
                </a:solidFill>
              </a:rPr>
              <a:t>Preference</a:t>
            </a:r>
            <a:r>
              <a:rPr lang="es-ES" dirty="0">
                <a:solidFill>
                  <a:schemeClr val="tx2"/>
                </a:solidFill>
              </a:rPr>
              <a:t>: Cuando un AS tiene conectividad con múltiples AS, es posible que hayan múltiples rutas hacia un destino. Este atributo dará preferencia al envío de tráfico por un enlace concreto.</a:t>
            </a:r>
          </a:p>
        </p:txBody>
      </p:sp>
    </p:spTree>
    <p:extLst>
      <p:ext uri="{BB962C8B-B14F-4D97-AF65-F5344CB8AC3E}">
        <p14:creationId xmlns:p14="http://schemas.microsoft.com/office/powerpoint/2010/main" val="325489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Filtros BGP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1103382" y="2247900"/>
            <a:ext cx="9982200" cy="2362200"/>
          </a:xfrm>
        </p:spPr>
        <p:txBody>
          <a:bodyPr rtlCol="0"/>
          <a:lstStyle/>
          <a:p>
            <a:pPr marL="0" indent="0" algn="just">
              <a:buNone/>
            </a:pPr>
            <a:r>
              <a:rPr lang="es-ES" dirty="0">
                <a:solidFill>
                  <a:schemeClr val="tx2"/>
                </a:solidFill>
              </a:rPr>
              <a:t>El filtrado de rutas es el proceso por el cuál ciertas rutas no son consideradas para su inclusión en la base de datos de rutas locales, o no se anuncia a los vecinos.</a:t>
            </a:r>
          </a:p>
          <a:p>
            <a:pPr marL="0" indent="0" algn="just">
              <a:buNone/>
            </a:pPr>
            <a:r>
              <a:rPr lang="es-ES" dirty="0">
                <a:solidFill>
                  <a:schemeClr val="tx2"/>
                </a:solidFill>
              </a:rPr>
              <a:t>Filtrado de entradas: Se aplica un filtro a las rutas que son aprendidas de los vecinos. Una ruta que se filtra se descarta de inmediato.</a:t>
            </a:r>
          </a:p>
          <a:p>
            <a:pPr marL="0" indent="0" algn="just">
              <a:buNone/>
            </a:pPr>
            <a:r>
              <a:rPr lang="es-ES" dirty="0">
                <a:solidFill>
                  <a:schemeClr val="tx2"/>
                </a:solidFill>
              </a:rPr>
              <a:t>Filtrado de salida: Se aplica un filtro a las rutas antes de que se anuncien a un vecino.</a:t>
            </a:r>
          </a:p>
        </p:txBody>
      </p:sp>
    </p:spTree>
    <p:extLst>
      <p:ext uri="{BB962C8B-B14F-4D97-AF65-F5344CB8AC3E}">
        <p14:creationId xmlns:p14="http://schemas.microsoft.com/office/powerpoint/2010/main" val="257594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Filtros BGP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algn="just" rtl="0">
              <a:buNone/>
            </a:pPr>
            <a:r>
              <a:rPr lang="es-ES" b="1" dirty="0">
                <a:solidFill>
                  <a:schemeClr val="tx2"/>
                </a:solidFill>
              </a:rPr>
              <a:t>¿Para qué necesito filtrar rutas?</a:t>
            </a:r>
          </a:p>
          <a:p>
            <a:pPr algn="just"/>
            <a:r>
              <a:rPr lang="es-ES" dirty="0">
                <a:solidFill>
                  <a:schemeClr val="tx2"/>
                </a:solidFill>
              </a:rPr>
              <a:t>Para evitar que mi sistemas autónomo sea utilizado como tránsito para internet.</a:t>
            </a:r>
          </a:p>
          <a:p>
            <a:pPr algn="just"/>
            <a:endParaRPr lang="es-ES" dirty="0">
              <a:solidFill>
                <a:schemeClr val="tx2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7C733DC-5CDA-43FA-B8C6-FF5AF2A460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999" y="2664864"/>
            <a:ext cx="6868484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45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Filtros BGP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algn="just" rtl="0">
              <a:buNone/>
            </a:pPr>
            <a:r>
              <a:rPr lang="es-ES" dirty="0">
                <a:solidFill>
                  <a:schemeClr val="tx2"/>
                </a:solidFill>
              </a:rPr>
              <a:t>¿Para qué necesito filtrar rutas?</a:t>
            </a:r>
          </a:p>
          <a:p>
            <a:pPr algn="just"/>
            <a:r>
              <a:rPr lang="es-ES" dirty="0">
                <a:solidFill>
                  <a:schemeClr val="tx2"/>
                </a:solidFill>
              </a:rPr>
              <a:t>Para prevenir mandar información de rutas privadas.</a:t>
            </a:r>
          </a:p>
          <a:p>
            <a:pPr algn="just"/>
            <a:endParaRPr lang="es-ES" dirty="0">
              <a:solidFill>
                <a:schemeClr val="tx2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F202FC4-F713-4FE8-AEA4-7DB061E9D7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036" y="3001648"/>
            <a:ext cx="7450410" cy="289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16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Razones para filtrar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algn="just">
              <a:buNone/>
            </a:pPr>
            <a:r>
              <a:rPr lang="es-ES" b="1" dirty="0">
                <a:solidFill>
                  <a:schemeClr val="tx2"/>
                </a:solidFill>
              </a:rPr>
              <a:t>Razones económicas: </a:t>
            </a:r>
            <a:r>
              <a:rPr lang="es-ES" dirty="0">
                <a:solidFill>
                  <a:schemeClr val="tx2"/>
                </a:solidFill>
              </a:rPr>
              <a:t>Cuando un sitio está conectado a más de un proveedor, anunciar rutas no locales a un vecino diferente del cual fueron obtenidas, anuncia la voluntad de servir para tránsito de tráfico, lo cual es indeseable a menos que se cuente con acuerdos apropiados. La aplicación de filtrado de salida en estas rutas evita este problema.</a:t>
            </a:r>
          </a:p>
          <a:p>
            <a:pPr marL="0" indent="0" algn="just">
              <a:buNone/>
            </a:pPr>
            <a:r>
              <a:rPr lang="es-ES" b="1" dirty="0">
                <a:solidFill>
                  <a:schemeClr val="tx2"/>
                </a:solidFill>
              </a:rPr>
              <a:t>Razones técnicas: </a:t>
            </a:r>
            <a:r>
              <a:rPr lang="es-ES" dirty="0">
                <a:solidFill>
                  <a:schemeClr val="tx2"/>
                </a:solidFill>
              </a:rPr>
              <a:t>En algunos casos, los </a:t>
            </a:r>
            <a:r>
              <a:rPr lang="es-ES" dirty="0" err="1">
                <a:solidFill>
                  <a:schemeClr val="tx2"/>
                </a:solidFill>
              </a:rPr>
              <a:t>routers</a:t>
            </a:r>
            <a:r>
              <a:rPr lang="es-ES" dirty="0">
                <a:solidFill>
                  <a:schemeClr val="tx2"/>
                </a:solidFill>
              </a:rPr>
              <a:t> tienen cantidades insuficiente de memoria principal para mantener la tabla global completa. Una forma simple de evitar esto es aplicar un filtro de entrada en el </a:t>
            </a:r>
            <a:r>
              <a:rPr lang="es-ES" dirty="0" err="1">
                <a:solidFill>
                  <a:schemeClr val="tx2"/>
                </a:solidFill>
              </a:rPr>
              <a:t>router</a:t>
            </a:r>
            <a:r>
              <a:rPr lang="es-ES" dirty="0">
                <a:solidFill>
                  <a:schemeClr val="tx2"/>
                </a:solidFill>
              </a:rPr>
              <a:t> de borde de la empresa.</a:t>
            </a:r>
          </a:p>
          <a:p>
            <a:pPr marL="0" indent="0" algn="just">
              <a:buNone/>
            </a:pPr>
            <a:r>
              <a:rPr lang="es-ES" b="1" dirty="0">
                <a:solidFill>
                  <a:schemeClr val="tx2"/>
                </a:solidFill>
              </a:rPr>
              <a:t>Protección de direcciones privadas: </a:t>
            </a:r>
            <a:r>
              <a:rPr lang="es-ES" dirty="0">
                <a:solidFill>
                  <a:schemeClr val="tx2"/>
                </a:solidFill>
              </a:rPr>
              <a:t>Es necesario que las redes con direccionamiento privado sean filtradas y no lleguen a internet. El filtrado de rutas permite impedir que este tráfico llegue ahí.</a:t>
            </a:r>
          </a:p>
          <a:p>
            <a:pPr marL="0" indent="0" algn="just">
              <a:buNone/>
            </a:pPr>
            <a:endParaRPr lang="es-E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38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Recomendaciones de Filtrado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1103382" y="2141882"/>
            <a:ext cx="9982200" cy="2574235"/>
          </a:xfrm>
        </p:spPr>
        <p:txBody>
          <a:bodyPr rtlCol="0"/>
          <a:lstStyle/>
          <a:p>
            <a:pPr marL="0" indent="0" algn="just">
              <a:buNone/>
            </a:pPr>
            <a:r>
              <a:rPr lang="es-ES" dirty="0">
                <a:solidFill>
                  <a:schemeClr val="tx2"/>
                </a:solidFill>
              </a:rPr>
              <a:t>Filtrado con Internet </a:t>
            </a:r>
            <a:r>
              <a:rPr lang="es-ES" dirty="0" err="1">
                <a:solidFill>
                  <a:schemeClr val="tx2"/>
                </a:solidFill>
              </a:rPr>
              <a:t>Peers</a:t>
            </a:r>
            <a:r>
              <a:rPr lang="es-ES" dirty="0">
                <a:solidFill>
                  <a:schemeClr val="tx2"/>
                </a:solidFill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tx2"/>
                </a:solidFill>
              </a:rPr>
              <a:t>Filtrado de entrada: </a:t>
            </a:r>
            <a:r>
              <a:rPr lang="es-ES" dirty="0">
                <a:solidFill>
                  <a:schemeClr val="tx2"/>
                </a:solidFill>
              </a:rPr>
              <a:t>Solamente los prefijos del cliente deben ser aceptados, todos los demás deben ser descartados. La lista de prefijos aceptados puede ser configurado manualmente, luego de verificar de que sean válidos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tx2"/>
                </a:solidFill>
              </a:rPr>
              <a:t>Filtrado de salida: </a:t>
            </a:r>
            <a:r>
              <a:rPr lang="es-ES" dirty="0">
                <a:solidFill>
                  <a:schemeClr val="tx2"/>
                </a:solidFill>
              </a:rPr>
              <a:t>El filtrado de salida va a variar dependiendo de lo que el cliente quiera recibir, en el más sencillo de los casos, el cliente querrá recibir únicamente la ruta por defecto.</a:t>
            </a:r>
          </a:p>
        </p:txBody>
      </p:sp>
    </p:spTree>
    <p:extLst>
      <p:ext uri="{BB962C8B-B14F-4D97-AF65-F5344CB8AC3E}">
        <p14:creationId xmlns:p14="http://schemas.microsoft.com/office/powerpoint/2010/main" val="186329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Recomendaciones de Filtrado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1103382" y="2108752"/>
            <a:ext cx="9982200" cy="2640496"/>
          </a:xfrm>
        </p:spPr>
        <p:txBody>
          <a:bodyPr rtlCol="0"/>
          <a:lstStyle/>
          <a:p>
            <a:pPr marL="0" indent="0" algn="just">
              <a:buNone/>
            </a:pPr>
            <a:r>
              <a:rPr lang="es-ES" dirty="0">
                <a:solidFill>
                  <a:schemeClr val="tx2"/>
                </a:solidFill>
              </a:rPr>
              <a:t>Filtrado con clientes.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tx2"/>
                </a:solidFill>
              </a:rPr>
              <a:t>Filtrado de entrada: </a:t>
            </a:r>
            <a:r>
              <a:rPr lang="es-ES" dirty="0">
                <a:solidFill>
                  <a:schemeClr val="tx2"/>
                </a:solidFill>
              </a:rPr>
              <a:t>Solamente los prefijos del cliente deben ser aceptados, todos los demás deben ser descartados. La lista de prefijos aceptados puede ser configurado manualmente, luego de verificar de que sean válidos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tx2"/>
                </a:solidFill>
              </a:rPr>
              <a:t>Filtrado de salida: </a:t>
            </a:r>
            <a:r>
              <a:rPr lang="es-ES" dirty="0">
                <a:solidFill>
                  <a:schemeClr val="tx2"/>
                </a:solidFill>
              </a:rPr>
              <a:t>El filtrado de salida va a variar dependiendo de lo que el cliente quiera recibir, en el más sencillo de los casos, el cliente querrá recibir únicamente la ruta por defecto.</a:t>
            </a:r>
          </a:p>
        </p:txBody>
      </p:sp>
    </p:spTree>
    <p:extLst>
      <p:ext uri="{BB962C8B-B14F-4D97-AF65-F5344CB8AC3E}">
        <p14:creationId xmlns:p14="http://schemas.microsoft.com/office/powerpoint/2010/main" val="1060063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Recomendaciones de Filtrado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1103382" y="2122004"/>
            <a:ext cx="9982200" cy="2613991"/>
          </a:xfrm>
        </p:spPr>
        <p:txBody>
          <a:bodyPr rtlCol="0"/>
          <a:lstStyle/>
          <a:p>
            <a:pPr marL="0" indent="0" algn="just">
              <a:buNone/>
            </a:pPr>
            <a:r>
              <a:rPr lang="es-ES" dirty="0">
                <a:solidFill>
                  <a:schemeClr val="tx2"/>
                </a:solidFill>
              </a:rPr>
              <a:t>Filtrado con </a:t>
            </a:r>
            <a:r>
              <a:rPr lang="es-ES" dirty="0" err="1">
                <a:solidFill>
                  <a:schemeClr val="tx2"/>
                </a:solidFill>
              </a:rPr>
              <a:t>Upstream</a:t>
            </a:r>
            <a:r>
              <a:rPr lang="es-ES" dirty="0">
                <a:solidFill>
                  <a:schemeClr val="tx2"/>
                </a:solidFill>
              </a:rPr>
              <a:t> </a:t>
            </a:r>
            <a:r>
              <a:rPr lang="es-ES" dirty="0" err="1">
                <a:solidFill>
                  <a:schemeClr val="tx2"/>
                </a:solidFill>
              </a:rPr>
              <a:t>Providers</a:t>
            </a:r>
            <a:r>
              <a:rPr lang="es-ES" dirty="0">
                <a:solidFill>
                  <a:schemeClr val="tx2"/>
                </a:solidFill>
              </a:rPr>
              <a:t>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tx2"/>
                </a:solidFill>
              </a:rPr>
              <a:t>Filtrado de entrada: </a:t>
            </a:r>
            <a:r>
              <a:rPr lang="es-ES" dirty="0">
                <a:solidFill>
                  <a:schemeClr val="tx2"/>
                </a:solidFill>
              </a:rPr>
              <a:t>Solamente los prefijos del cliente deben ser aceptados, todos los demás deben ser descartados. La lista de prefijos aceptados puede ser configurado manualmente, luego de verificar de que sean válidos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s-ES" b="1" dirty="0">
                <a:solidFill>
                  <a:schemeClr val="tx2"/>
                </a:solidFill>
              </a:rPr>
              <a:t>Filtrado de salida: </a:t>
            </a:r>
            <a:r>
              <a:rPr lang="es-ES" dirty="0">
                <a:solidFill>
                  <a:schemeClr val="tx2"/>
                </a:solidFill>
              </a:rPr>
              <a:t>El filtrado de salida va a variar dependiendo de lo que el cliente quiera recibir, en el más sencillo de los casos, el cliente querrá recibir únicamente la ruta por defecto.</a:t>
            </a:r>
          </a:p>
        </p:txBody>
      </p:sp>
    </p:spTree>
    <p:extLst>
      <p:ext uri="{BB962C8B-B14F-4D97-AF65-F5344CB8AC3E}">
        <p14:creationId xmlns:p14="http://schemas.microsoft.com/office/powerpoint/2010/main" val="65531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413C59-9FFE-43F3-85D4-4C10901D1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/>
              <a:t>Filtrado AS-PATH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A115752-13A6-48F4-B935-EC0DB7C21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840" y="1400908"/>
            <a:ext cx="8430802" cy="538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2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D69612-3C33-4175-9D34-1D85D6E8C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/>
              <a:t>Expresiones Regulares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251FC62-CFAF-498C-A591-EDEAF54AB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355" y="1463040"/>
            <a:ext cx="9369772" cy="531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081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5CF916-8EB7-4390-8A72-56763CD48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/>
              <a:t>Ejemplos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71DC121-8D7B-4AE1-BBEF-A4962CF72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737" y="1538128"/>
            <a:ext cx="9418525" cy="49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36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/>
          <a:lstStyle/>
          <a:p>
            <a:pPr rtl="0"/>
            <a:r>
              <a:rPr lang="es-ES" dirty="0"/>
              <a:t>Comunidades </a:t>
            </a:r>
            <a:r>
              <a:rPr lang="es-ES" dirty="0" err="1"/>
              <a:t>bgp</a:t>
            </a:r>
            <a:endParaRPr lang="es-ES" dirty="0"/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RFC 1997</a:t>
            </a:r>
          </a:p>
        </p:txBody>
      </p:sp>
      <p:pic>
        <p:nvPicPr>
          <p:cNvPr id="4" name="Marcador de posición de imagen 3" descr="Libro abierto en una mesa, con estanterías de libros borrosas en el fondo" title="Imagen de ejemplo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3237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A9FDF-B809-4928-A3C5-4373F0A5D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/>
              <a:t>Ejemplo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6DA3E6A-C59A-46E8-88AA-1E5B1F82D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472" y="2127874"/>
            <a:ext cx="7973538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06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81F48-00FB-4FD3-BAD3-34FA38191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/>
              <a:t>Filtrado con </a:t>
            </a:r>
            <a:r>
              <a:rPr lang="es-NI" dirty="0" err="1"/>
              <a:t>Prefix-List</a:t>
            </a:r>
            <a:endParaRPr lang="es-NI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C483FD-6F3D-4B69-B2CA-250AD049D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82" y="2514600"/>
            <a:ext cx="9982200" cy="1828800"/>
          </a:xfrm>
        </p:spPr>
        <p:txBody>
          <a:bodyPr/>
          <a:lstStyle/>
          <a:p>
            <a:r>
              <a:rPr lang="es-NI" dirty="0">
                <a:solidFill>
                  <a:schemeClr val="tx2"/>
                </a:solidFill>
              </a:rPr>
              <a:t>Es mas flexible que una lista de acceso ya que puede hacer una revisión sobre la máscara de subred.</a:t>
            </a:r>
          </a:p>
          <a:p>
            <a:r>
              <a:rPr lang="es-NI" dirty="0">
                <a:solidFill>
                  <a:schemeClr val="tx2"/>
                </a:solidFill>
              </a:rPr>
              <a:t>Entradas individuales en la lista pueden ser agregadas o borradas.</a:t>
            </a:r>
          </a:p>
          <a:p>
            <a:r>
              <a:rPr lang="es-NI" dirty="0">
                <a:solidFill>
                  <a:schemeClr val="tx2"/>
                </a:solidFill>
              </a:rPr>
              <a:t>La configuración es más sencilla que la de las listas de acceso.</a:t>
            </a:r>
          </a:p>
          <a:p>
            <a:endParaRPr lang="es-NI" dirty="0"/>
          </a:p>
        </p:txBody>
      </p:sp>
    </p:spTree>
    <p:extLst>
      <p:ext uri="{BB962C8B-B14F-4D97-AF65-F5344CB8AC3E}">
        <p14:creationId xmlns:p14="http://schemas.microsoft.com/office/powerpoint/2010/main" val="2353174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A42336-E586-4D28-B51E-A8569063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/>
              <a:t>Configuración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E5E381-5D1E-45C8-8CDF-4943EE445C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82" y="2287656"/>
            <a:ext cx="9982200" cy="2282687"/>
          </a:xfrm>
        </p:spPr>
        <p:txBody>
          <a:bodyPr/>
          <a:lstStyle/>
          <a:p>
            <a:pPr marL="0" indent="0">
              <a:buNone/>
            </a:pPr>
            <a:r>
              <a:rPr lang="es-NI" dirty="0" err="1">
                <a:solidFill>
                  <a:schemeClr val="tx2"/>
                </a:solidFill>
              </a:rPr>
              <a:t>Ip</a:t>
            </a:r>
            <a:r>
              <a:rPr lang="es-NI" dirty="0">
                <a:solidFill>
                  <a:schemeClr val="tx2"/>
                </a:solidFill>
              </a:rPr>
              <a:t> </a:t>
            </a:r>
            <a:r>
              <a:rPr lang="es-NI" dirty="0" err="1">
                <a:solidFill>
                  <a:schemeClr val="tx2"/>
                </a:solidFill>
              </a:rPr>
              <a:t>prefix-list</a:t>
            </a:r>
            <a:r>
              <a:rPr lang="es-NI" dirty="0">
                <a:solidFill>
                  <a:schemeClr val="tx2"/>
                </a:solidFill>
              </a:rPr>
              <a:t> &lt;nombre&gt; [</a:t>
            </a:r>
            <a:r>
              <a:rPr lang="es-NI" dirty="0" err="1">
                <a:solidFill>
                  <a:schemeClr val="tx2"/>
                </a:solidFill>
              </a:rPr>
              <a:t>seq</a:t>
            </a:r>
            <a:r>
              <a:rPr lang="es-NI" dirty="0">
                <a:solidFill>
                  <a:schemeClr val="tx2"/>
                </a:solidFill>
              </a:rPr>
              <a:t> #] {</a:t>
            </a:r>
            <a:r>
              <a:rPr lang="es-NI" dirty="0" err="1">
                <a:solidFill>
                  <a:schemeClr val="tx2"/>
                </a:solidFill>
              </a:rPr>
              <a:t>permit|deny</a:t>
            </a:r>
            <a:r>
              <a:rPr lang="es-NI" dirty="0">
                <a:solidFill>
                  <a:schemeClr val="tx2"/>
                </a:solidFill>
              </a:rPr>
              <a:t>} &lt;</a:t>
            </a:r>
            <a:r>
              <a:rPr lang="es-NI" dirty="0" err="1">
                <a:solidFill>
                  <a:schemeClr val="tx2"/>
                </a:solidFill>
              </a:rPr>
              <a:t>network</a:t>
            </a:r>
            <a:r>
              <a:rPr lang="es-NI" dirty="0">
                <a:solidFill>
                  <a:schemeClr val="tx2"/>
                </a:solidFill>
              </a:rPr>
              <a:t>/</a:t>
            </a:r>
            <a:r>
              <a:rPr lang="es-NI" dirty="0" err="1">
                <a:solidFill>
                  <a:schemeClr val="tx2"/>
                </a:solidFill>
              </a:rPr>
              <a:t>len</a:t>
            </a:r>
            <a:r>
              <a:rPr lang="es-NI" dirty="0">
                <a:solidFill>
                  <a:schemeClr val="tx2"/>
                </a:solidFill>
              </a:rPr>
              <a:t>&gt; [ge #] [le #]</a:t>
            </a:r>
          </a:p>
          <a:p>
            <a:pPr marL="0" indent="0">
              <a:buNone/>
            </a:pPr>
            <a:r>
              <a:rPr lang="es-NI" dirty="0" err="1">
                <a:solidFill>
                  <a:schemeClr val="tx2"/>
                </a:solidFill>
              </a:rPr>
              <a:t>Neighbor</a:t>
            </a:r>
            <a:r>
              <a:rPr lang="es-NI" dirty="0">
                <a:solidFill>
                  <a:schemeClr val="tx2"/>
                </a:solidFill>
              </a:rPr>
              <a:t> &lt;IP </a:t>
            </a:r>
            <a:r>
              <a:rPr lang="es-NI" dirty="0" err="1">
                <a:solidFill>
                  <a:schemeClr val="tx2"/>
                </a:solidFill>
              </a:rPr>
              <a:t>address</a:t>
            </a:r>
            <a:r>
              <a:rPr lang="es-NI" dirty="0">
                <a:solidFill>
                  <a:schemeClr val="tx2"/>
                </a:solidFill>
              </a:rPr>
              <a:t>&gt; </a:t>
            </a:r>
            <a:r>
              <a:rPr lang="es-NI" dirty="0" err="1">
                <a:solidFill>
                  <a:schemeClr val="tx2"/>
                </a:solidFill>
              </a:rPr>
              <a:t>prefix-list</a:t>
            </a:r>
            <a:r>
              <a:rPr lang="es-NI" dirty="0">
                <a:solidFill>
                  <a:schemeClr val="tx2"/>
                </a:solidFill>
              </a:rPr>
              <a:t> &lt;nombre&gt; {</a:t>
            </a:r>
            <a:r>
              <a:rPr lang="es-NI" dirty="0" err="1">
                <a:solidFill>
                  <a:schemeClr val="tx2"/>
                </a:solidFill>
              </a:rPr>
              <a:t>in|out</a:t>
            </a:r>
            <a:r>
              <a:rPr lang="es-NI" dirty="0">
                <a:solidFill>
                  <a:schemeClr val="tx2"/>
                </a:solidFill>
              </a:rPr>
              <a:t>}</a:t>
            </a:r>
          </a:p>
          <a:p>
            <a:r>
              <a:rPr lang="es-NI" dirty="0">
                <a:solidFill>
                  <a:schemeClr val="tx2"/>
                </a:solidFill>
              </a:rPr>
              <a:t>Utilizan nombres y número de secuencia.</a:t>
            </a:r>
          </a:p>
          <a:p>
            <a:r>
              <a:rPr lang="es-NI" dirty="0">
                <a:solidFill>
                  <a:schemeClr val="tx2"/>
                </a:solidFill>
              </a:rPr>
              <a:t>La lista permite revisar las máscaras de red a través de los modificadores ge (mayor o igual) y le (menor o igual).</a:t>
            </a:r>
          </a:p>
        </p:txBody>
      </p:sp>
    </p:spTree>
    <p:extLst>
      <p:ext uri="{BB962C8B-B14F-4D97-AF65-F5344CB8AC3E}">
        <p14:creationId xmlns:p14="http://schemas.microsoft.com/office/powerpoint/2010/main" val="3392127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304CC0-D2C6-4EDB-9113-1E513D917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/>
              <a:t>Ejemplos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34D8F6E-CDC2-44F3-AA0A-ADBD5F435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478" y="1608467"/>
            <a:ext cx="9105043" cy="467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455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7451C5-D000-4FF8-9A72-DB3D0F6EF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/>
              <a:t>Ejemplos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BA76FD-087B-4F3E-80D4-1C551BA44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NI" dirty="0">
                <a:solidFill>
                  <a:schemeClr val="tx2"/>
                </a:solidFill>
              </a:rPr>
              <a:t>Prevenir recibir redes privadas clase C desde el vecino BGP y permitir cualquier otra red:</a:t>
            </a:r>
          </a:p>
          <a:p>
            <a:pPr marL="0" indent="0">
              <a:buNone/>
            </a:pPr>
            <a:r>
              <a:rPr lang="es-NI" dirty="0" err="1">
                <a:solidFill>
                  <a:schemeClr val="tx2"/>
                </a:solidFill>
              </a:rPr>
              <a:t>Ip</a:t>
            </a:r>
            <a:r>
              <a:rPr lang="es-NI" dirty="0">
                <a:solidFill>
                  <a:schemeClr val="tx2"/>
                </a:solidFill>
              </a:rPr>
              <a:t> </a:t>
            </a:r>
            <a:r>
              <a:rPr lang="es-NI" dirty="0" err="1">
                <a:solidFill>
                  <a:schemeClr val="tx2"/>
                </a:solidFill>
              </a:rPr>
              <a:t>prefix-list</a:t>
            </a:r>
            <a:r>
              <a:rPr lang="es-NI" dirty="0">
                <a:solidFill>
                  <a:schemeClr val="tx2"/>
                </a:solidFill>
              </a:rPr>
              <a:t> FILTRO </a:t>
            </a:r>
            <a:r>
              <a:rPr lang="es-NI" dirty="0" err="1">
                <a:solidFill>
                  <a:schemeClr val="tx2"/>
                </a:solidFill>
              </a:rPr>
              <a:t>seq</a:t>
            </a:r>
            <a:r>
              <a:rPr lang="es-NI" dirty="0">
                <a:solidFill>
                  <a:schemeClr val="tx2"/>
                </a:solidFill>
              </a:rPr>
              <a:t> 5 </a:t>
            </a:r>
            <a:r>
              <a:rPr lang="es-NI" dirty="0" err="1">
                <a:solidFill>
                  <a:schemeClr val="tx2"/>
                </a:solidFill>
              </a:rPr>
              <a:t>deny</a:t>
            </a:r>
            <a:r>
              <a:rPr lang="es-NI" dirty="0">
                <a:solidFill>
                  <a:schemeClr val="tx2"/>
                </a:solidFill>
              </a:rPr>
              <a:t> 192.168.0.0/16</a:t>
            </a:r>
          </a:p>
          <a:p>
            <a:pPr marL="0" indent="0">
              <a:buNone/>
            </a:pPr>
            <a:r>
              <a:rPr lang="es-NI" dirty="0" err="1">
                <a:solidFill>
                  <a:schemeClr val="tx2"/>
                </a:solidFill>
              </a:rPr>
              <a:t>Ip</a:t>
            </a:r>
            <a:r>
              <a:rPr lang="es-NI" dirty="0">
                <a:solidFill>
                  <a:schemeClr val="tx2"/>
                </a:solidFill>
              </a:rPr>
              <a:t> </a:t>
            </a:r>
            <a:r>
              <a:rPr lang="es-NI" dirty="0" err="1">
                <a:solidFill>
                  <a:schemeClr val="tx2"/>
                </a:solidFill>
              </a:rPr>
              <a:t>prefix-list</a:t>
            </a:r>
            <a:r>
              <a:rPr lang="es-NI" dirty="0">
                <a:solidFill>
                  <a:schemeClr val="tx2"/>
                </a:solidFill>
              </a:rPr>
              <a:t> FILTRO </a:t>
            </a:r>
            <a:r>
              <a:rPr lang="es-NI" dirty="0" err="1">
                <a:solidFill>
                  <a:schemeClr val="tx2"/>
                </a:solidFill>
              </a:rPr>
              <a:t>seq</a:t>
            </a:r>
            <a:r>
              <a:rPr lang="es-NI" dirty="0">
                <a:solidFill>
                  <a:schemeClr val="tx2"/>
                </a:solidFill>
              </a:rPr>
              <a:t> 6 </a:t>
            </a:r>
            <a:r>
              <a:rPr lang="es-NI" dirty="0" err="1">
                <a:solidFill>
                  <a:schemeClr val="tx2"/>
                </a:solidFill>
              </a:rPr>
              <a:t>permit</a:t>
            </a:r>
            <a:r>
              <a:rPr lang="es-NI" dirty="0">
                <a:solidFill>
                  <a:schemeClr val="tx2"/>
                </a:solidFill>
              </a:rPr>
              <a:t> 0.0.0.0/0 le 32</a:t>
            </a:r>
          </a:p>
          <a:p>
            <a:pPr marL="0" indent="0">
              <a:buNone/>
            </a:pPr>
            <a:r>
              <a:rPr lang="es-NI" dirty="0" err="1">
                <a:solidFill>
                  <a:schemeClr val="tx2"/>
                </a:solidFill>
              </a:rPr>
              <a:t>Router</a:t>
            </a:r>
            <a:r>
              <a:rPr lang="es-NI" dirty="0">
                <a:solidFill>
                  <a:schemeClr val="tx2"/>
                </a:solidFill>
              </a:rPr>
              <a:t> </a:t>
            </a:r>
            <a:r>
              <a:rPr lang="es-NI" dirty="0" err="1">
                <a:solidFill>
                  <a:schemeClr val="tx2"/>
                </a:solidFill>
              </a:rPr>
              <a:t>bgp</a:t>
            </a:r>
            <a:r>
              <a:rPr lang="es-NI" dirty="0">
                <a:solidFill>
                  <a:schemeClr val="tx2"/>
                </a:solidFill>
              </a:rPr>
              <a:t> 1</a:t>
            </a:r>
          </a:p>
          <a:p>
            <a:pPr marL="0" indent="0">
              <a:buNone/>
            </a:pPr>
            <a:r>
              <a:rPr lang="es-NI" dirty="0" err="1">
                <a:solidFill>
                  <a:schemeClr val="tx2"/>
                </a:solidFill>
              </a:rPr>
              <a:t>Neighbor</a:t>
            </a:r>
            <a:r>
              <a:rPr lang="es-NI" dirty="0">
                <a:solidFill>
                  <a:schemeClr val="tx2"/>
                </a:solidFill>
              </a:rPr>
              <a:t> 24.24.24.24 </a:t>
            </a:r>
            <a:r>
              <a:rPr lang="es-NI" dirty="0" err="1">
                <a:solidFill>
                  <a:schemeClr val="tx2"/>
                </a:solidFill>
              </a:rPr>
              <a:t>prefix-list</a:t>
            </a:r>
            <a:r>
              <a:rPr lang="es-NI" dirty="0">
                <a:solidFill>
                  <a:schemeClr val="tx2"/>
                </a:solidFill>
              </a:rPr>
              <a:t> FILTRO </a:t>
            </a:r>
            <a:r>
              <a:rPr lang="es-NI" dirty="0" err="1">
                <a:solidFill>
                  <a:schemeClr val="tx2"/>
                </a:solidFill>
              </a:rPr>
              <a:t>out</a:t>
            </a:r>
            <a:endParaRPr lang="es-NI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s-NI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s-NI" b="1" dirty="0">
                <a:solidFill>
                  <a:schemeClr val="tx2"/>
                </a:solidFill>
              </a:rPr>
              <a:t>Nota: Un </a:t>
            </a:r>
            <a:r>
              <a:rPr lang="es-NI" b="1" dirty="0" err="1">
                <a:solidFill>
                  <a:schemeClr val="tx2"/>
                </a:solidFill>
              </a:rPr>
              <a:t>prefix-list</a:t>
            </a:r>
            <a:r>
              <a:rPr lang="es-NI" b="1" dirty="0">
                <a:solidFill>
                  <a:schemeClr val="tx2"/>
                </a:solidFill>
              </a:rPr>
              <a:t> siempre contiene un </a:t>
            </a:r>
            <a:r>
              <a:rPr lang="es-NI" b="1" dirty="0" err="1">
                <a:solidFill>
                  <a:schemeClr val="tx2"/>
                </a:solidFill>
              </a:rPr>
              <a:t>deny</a:t>
            </a:r>
            <a:r>
              <a:rPr lang="es-NI" b="1" dirty="0">
                <a:solidFill>
                  <a:schemeClr val="tx2"/>
                </a:solidFill>
              </a:rPr>
              <a:t> </a:t>
            </a:r>
            <a:r>
              <a:rPr lang="es-NI" b="1" dirty="0" err="1">
                <a:solidFill>
                  <a:schemeClr val="tx2"/>
                </a:solidFill>
              </a:rPr>
              <a:t>any</a:t>
            </a:r>
            <a:r>
              <a:rPr lang="es-NI" b="1" dirty="0">
                <a:solidFill>
                  <a:schemeClr val="tx2"/>
                </a:solidFill>
              </a:rPr>
              <a:t> al final aunque no esté indicado en la configuración.</a:t>
            </a:r>
          </a:p>
        </p:txBody>
      </p:sp>
    </p:spTree>
    <p:extLst>
      <p:ext uri="{BB962C8B-B14F-4D97-AF65-F5344CB8AC3E}">
        <p14:creationId xmlns:p14="http://schemas.microsoft.com/office/powerpoint/2010/main" val="3894984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Comunidades BGP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1104900" y="2022613"/>
            <a:ext cx="9982200" cy="2628900"/>
          </a:xfrm>
        </p:spPr>
        <p:txBody>
          <a:bodyPr rtlCol="0"/>
          <a:lstStyle/>
          <a:p>
            <a:pPr marL="0" indent="0" algn="just" rtl="0">
              <a:buNone/>
            </a:pPr>
            <a:r>
              <a:rPr lang="es-ES" dirty="0">
                <a:solidFill>
                  <a:schemeClr val="tx2"/>
                </a:solidFill>
              </a:rPr>
              <a:t>La comunidad (</a:t>
            </a:r>
            <a:r>
              <a:rPr lang="es-ES" dirty="0" err="1">
                <a:solidFill>
                  <a:schemeClr val="tx2"/>
                </a:solidFill>
              </a:rPr>
              <a:t>Community</a:t>
            </a:r>
            <a:r>
              <a:rPr lang="es-ES" dirty="0">
                <a:solidFill>
                  <a:schemeClr val="tx2"/>
                </a:solidFill>
              </a:rPr>
              <a:t>) es un atributo que permite gestionar la información de encaminamiento a un grupo determinado de destinatarios que forman parte de una comunidad. La idea es que una vez subscrito a una comunidad (grupo de destinatarios) se les pueda aplicar una política de encaminamiento concreta, proporcionando una herramienta para tener un entorno más vigilado en la red.</a:t>
            </a:r>
          </a:p>
          <a:p>
            <a:pPr marL="0" indent="0" algn="just" rtl="0">
              <a:buNone/>
            </a:pPr>
            <a:r>
              <a:rPr lang="es-ES" dirty="0">
                <a:solidFill>
                  <a:schemeClr val="tx2"/>
                </a:solidFill>
              </a:rPr>
              <a:t>Cada administrador de un AS puede definir quienes serán los AS pertenecientes a su comunidad. Por defecto, todos los </a:t>
            </a:r>
            <a:r>
              <a:rPr lang="es-ES" dirty="0" err="1">
                <a:solidFill>
                  <a:schemeClr val="tx2"/>
                </a:solidFill>
              </a:rPr>
              <a:t>ASs</a:t>
            </a:r>
            <a:r>
              <a:rPr lang="es-ES" dirty="0">
                <a:solidFill>
                  <a:schemeClr val="tx2"/>
                </a:solidFill>
              </a:rPr>
              <a:t> pertenecen a la comunidad INTERNET.</a:t>
            </a:r>
          </a:p>
        </p:txBody>
      </p:sp>
    </p:spTree>
    <p:extLst>
      <p:ext uri="{BB962C8B-B14F-4D97-AF65-F5344CB8AC3E}">
        <p14:creationId xmlns:p14="http://schemas.microsoft.com/office/powerpoint/2010/main" val="131255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Comunidades BGP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1104900" y="2009360"/>
            <a:ext cx="9982200" cy="2839279"/>
          </a:xfrm>
        </p:spPr>
        <p:txBody>
          <a:bodyPr rtlCol="0">
            <a:normAutofit/>
          </a:bodyPr>
          <a:lstStyle/>
          <a:p>
            <a:pPr marL="0" indent="0" algn="just" rtl="0">
              <a:buNone/>
            </a:pPr>
            <a:r>
              <a:rPr lang="es-ES" dirty="0">
                <a:solidFill>
                  <a:schemeClr val="tx2"/>
                </a:solidFill>
              </a:rPr>
              <a:t>Algunas de las comunidades más conocidas son:</a:t>
            </a:r>
          </a:p>
          <a:p>
            <a:pPr marL="0" indent="0" algn="just" rtl="0">
              <a:buNone/>
            </a:pPr>
            <a:r>
              <a:rPr lang="es-ES" b="1" dirty="0">
                <a:solidFill>
                  <a:schemeClr val="tx2"/>
                </a:solidFill>
              </a:rPr>
              <a:t>NO_EXPORT: </a:t>
            </a:r>
            <a:r>
              <a:rPr lang="es-ES" dirty="0">
                <a:solidFill>
                  <a:schemeClr val="tx2"/>
                </a:solidFill>
              </a:rPr>
              <a:t>Le dice a un </a:t>
            </a:r>
            <a:r>
              <a:rPr lang="es-ES" dirty="0" err="1">
                <a:solidFill>
                  <a:schemeClr val="tx2"/>
                </a:solidFill>
              </a:rPr>
              <a:t>router</a:t>
            </a:r>
            <a:r>
              <a:rPr lang="es-ES" dirty="0">
                <a:solidFill>
                  <a:schemeClr val="tx2"/>
                </a:solidFill>
              </a:rPr>
              <a:t> que solo debe propagar los prefijos a los que está conectada esta comunidad a través de </a:t>
            </a:r>
            <a:r>
              <a:rPr lang="es-ES" dirty="0" err="1">
                <a:solidFill>
                  <a:schemeClr val="tx2"/>
                </a:solidFill>
              </a:rPr>
              <a:t>iBGP</a:t>
            </a:r>
            <a:r>
              <a:rPr lang="es-ES" dirty="0">
                <a:solidFill>
                  <a:schemeClr val="tx2"/>
                </a:solidFill>
              </a:rPr>
              <a:t>.</a:t>
            </a:r>
          </a:p>
          <a:p>
            <a:pPr marL="0" indent="0" algn="just" rtl="0">
              <a:buNone/>
            </a:pPr>
            <a:r>
              <a:rPr lang="es-ES" b="1" dirty="0">
                <a:solidFill>
                  <a:schemeClr val="tx2"/>
                </a:solidFill>
              </a:rPr>
              <a:t>NO_ADVERTISE: </a:t>
            </a:r>
            <a:r>
              <a:rPr lang="es-ES" dirty="0">
                <a:solidFill>
                  <a:schemeClr val="tx2"/>
                </a:solidFill>
              </a:rPr>
              <a:t>Le dice a un enrutador que no anuncie el prefijo sobre BGP en absoluto.</a:t>
            </a:r>
          </a:p>
          <a:p>
            <a:pPr marL="0" indent="0" algn="just" rtl="0">
              <a:buNone/>
            </a:pPr>
            <a:r>
              <a:rPr lang="es-ES" b="1" dirty="0">
                <a:solidFill>
                  <a:schemeClr val="tx2"/>
                </a:solidFill>
              </a:rPr>
              <a:t>NOPEER: </a:t>
            </a:r>
            <a:r>
              <a:rPr lang="es-ES" dirty="0">
                <a:solidFill>
                  <a:schemeClr val="tx2"/>
                </a:solidFill>
              </a:rPr>
              <a:t>Indica que un prefijo no es necesario que se anuncie sobre las relaciones </a:t>
            </a:r>
            <a:r>
              <a:rPr lang="es-ES" dirty="0" err="1">
                <a:solidFill>
                  <a:schemeClr val="tx2"/>
                </a:solidFill>
              </a:rPr>
              <a:t>peering</a:t>
            </a:r>
            <a:r>
              <a:rPr lang="es-ES" dirty="0">
                <a:solidFill>
                  <a:schemeClr val="tx2"/>
                </a:solidFill>
              </a:rPr>
              <a:t>.</a:t>
            </a:r>
          </a:p>
          <a:p>
            <a:pPr marL="0" indent="0" algn="just" rtl="0">
              <a:buNone/>
            </a:pPr>
            <a:endParaRPr lang="es-E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66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Comunidades BGP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1104900" y="1800398"/>
            <a:ext cx="9982200" cy="3806687"/>
          </a:xfrm>
        </p:spPr>
        <p:txBody>
          <a:bodyPr rtlCol="0"/>
          <a:lstStyle/>
          <a:p>
            <a:pPr marL="0" indent="0" algn="just" rtl="0">
              <a:buNone/>
            </a:pPr>
            <a:r>
              <a:rPr lang="es-ES" dirty="0">
                <a:solidFill>
                  <a:schemeClr val="tx2"/>
                </a:solidFill>
              </a:rPr>
              <a:t>Las comunidades se tratan como valores de 32 bits (4 bytes), en donde los primeros 2 bytes son utilizados para identificar el número del AS y los últimos 2 bytes son utilizados para asignar valores (identificación) a las comunidades.</a:t>
            </a:r>
          </a:p>
          <a:p>
            <a:pPr marL="0" indent="0" algn="just" rtl="0">
              <a:buNone/>
            </a:pPr>
            <a:endParaRPr lang="es-ES" dirty="0">
              <a:solidFill>
                <a:schemeClr val="tx2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3279177-D83C-48F9-B1C9-12E40C865C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1" y="2652604"/>
            <a:ext cx="9311290" cy="210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73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Problemas con las comunidades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1104900" y="2038350"/>
            <a:ext cx="9982200" cy="2781300"/>
          </a:xfrm>
        </p:spPr>
        <p:txBody>
          <a:bodyPr rtlCol="0"/>
          <a:lstStyle/>
          <a:p>
            <a:pPr marL="0" indent="0" algn="just" rtl="0">
              <a:buNone/>
            </a:pPr>
            <a:r>
              <a:rPr lang="es-ES" dirty="0">
                <a:solidFill>
                  <a:schemeClr val="tx2"/>
                </a:solidFill>
              </a:rPr>
              <a:t>Esto funcionaba bien porque todos los AS se identificaban con 2 bytes, pero en 2007 se dan cuenta de que con 2 bytes para identificar el AS no es suficiente para poder crear nuevos AS, por lo tanto empiezan a asignar AS de 4 bytes.</a:t>
            </a:r>
          </a:p>
          <a:p>
            <a:pPr marL="0" indent="0" algn="just" rtl="0">
              <a:buNone/>
            </a:pPr>
            <a:r>
              <a:rPr lang="es-ES" dirty="0">
                <a:solidFill>
                  <a:schemeClr val="tx2"/>
                </a:solidFill>
              </a:rPr>
              <a:t>Esto genera problemas con las comunidades BGP, ya que las comunidades utilizan 4 bytes, y ahora los AS se identifican con 4 bytes, por lo tanto no hay espacio para agregar acciones a las comunidades.</a:t>
            </a:r>
          </a:p>
          <a:p>
            <a:pPr marL="0" indent="0" algn="just" rtl="0">
              <a:buNone/>
            </a:pPr>
            <a:r>
              <a:rPr lang="es-ES" dirty="0">
                <a:solidFill>
                  <a:schemeClr val="tx2"/>
                </a:solidFill>
              </a:rPr>
              <a:t>¿Solución? </a:t>
            </a:r>
            <a:r>
              <a:rPr lang="es-ES" b="1" dirty="0" err="1">
                <a:solidFill>
                  <a:schemeClr val="tx2"/>
                </a:solidFill>
              </a:rPr>
              <a:t>Large</a:t>
            </a:r>
            <a:r>
              <a:rPr lang="es-ES" b="1" dirty="0">
                <a:solidFill>
                  <a:schemeClr val="tx2"/>
                </a:solidFill>
              </a:rPr>
              <a:t> </a:t>
            </a:r>
            <a:r>
              <a:rPr lang="es-ES" b="1" dirty="0" err="1">
                <a:solidFill>
                  <a:schemeClr val="tx2"/>
                </a:solidFill>
              </a:rPr>
              <a:t>Community</a:t>
            </a:r>
            <a:r>
              <a:rPr lang="es-ES" b="1" dirty="0">
                <a:solidFill>
                  <a:schemeClr val="tx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9952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/>
          <a:lstStyle/>
          <a:p>
            <a:pPr rtl="0"/>
            <a:r>
              <a:rPr lang="es-ES" dirty="0" err="1"/>
              <a:t>Large</a:t>
            </a:r>
            <a:r>
              <a:rPr lang="es-ES" dirty="0"/>
              <a:t> </a:t>
            </a:r>
            <a:r>
              <a:rPr lang="es-ES" dirty="0" err="1"/>
              <a:t>communities</a:t>
            </a:r>
            <a:endParaRPr lang="es-ES" dirty="0"/>
          </a:p>
        </p:txBody>
      </p:sp>
      <p:sp>
        <p:nvSpPr>
          <p:cNvPr id="7" name="Subtítulo 6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RFC 8092</a:t>
            </a:r>
          </a:p>
        </p:txBody>
      </p:sp>
      <p:pic>
        <p:nvPicPr>
          <p:cNvPr id="4" name="Marcador de posición de imagen 3" descr="Libro abierto en una mesa, con estanterías de libros borrosas en el fondo" title="Imagen de ejemplo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4634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 err="1"/>
              <a:t>Large</a:t>
            </a:r>
            <a:r>
              <a:rPr lang="es-ES" dirty="0"/>
              <a:t> </a:t>
            </a:r>
            <a:r>
              <a:rPr lang="es-ES" dirty="0" err="1"/>
              <a:t>Communities</a:t>
            </a:r>
            <a:endParaRPr lang="es-ES" dirty="0"/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1104900" y="2068995"/>
            <a:ext cx="9982200" cy="3621157"/>
          </a:xfrm>
        </p:spPr>
        <p:txBody>
          <a:bodyPr rtlCol="0"/>
          <a:lstStyle/>
          <a:p>
            <a:pPr marL="0" indent="0" algn="just" rtl="0">
              <a:buNone/>
            </a:pPr>
            <a:r>
              <a:rPr lang="es-ES" dirty="0" err="1">
                <a:solidFill>
                  <a:schemeClr val="tx2"/>
                </a:solidFill>
              </a:rPr>
              <a:t>Large</a:t>
            </a:r>
            <a:r>
              <a:rPr lang="es-ES" dirty="0">
                <a:solidFill>
                  <a:schemeClr val="tx2"/>
                </a:solidFill>
              </a:rPr>
              <a:t> </a:t>
            </a:r>
            <a:r>
              <a:rPr lang="es-ES" dirty="0" err="1">
                <a:solidFill>
                  <a:schemeClr val="tx2"/>
                </a:solidFill>
              </a:rPr>
              <a:t>Community</a:t>
            </a:r>
            <a:r>
              <a:rPr lang="es-ES" dirty="0">
                <a:solidFill>
                  <a:schemeClr val="tx2"/>
                </a:solidFill>
              </a:rPr>
              <a:t> es lo mismo que </a:t>
            </a:r>
            <a:r>
              <a:rPr lang="es-ES" dirty="0" err="1">
                <a:solidFill>
                  <a:schemeClr val="tx2"/>
                </a:solidFill>
              </a:rPr>
              <a:t>Community</a:t>
            </a:r>
            <a:r>
              <a:rPr lang="es-ES" dirty="0">
                <a:solidFill>
                  <a:schemeClr val="tx2"/>
                </a:solidFill>
              </a:rPr>
              <a:t>, pero con más bits.</a:t>
            </a:r>
          </a:p>
          <a:p>
            <a:pPr marL="0" indent="0" algn="just" rtl="0">
              <a:buNone/>
            </a:pPr>
            <a:r>
              <a:rPr lang="es-ES" dirty="0">
                <a:solidFill>
                  <a:schemeClr val="tx2"/>
                </a:solidFill>
              </a:rPr>
              <a:t>¿Cómo funciona?</a:t>
            </a:r>
          </a:p>
          <a:p>
            <a:pPr marL="0" indent="0" algn="just" rtl="0">
              <a:buNone/>
            </a:pPr>
            <a:r>
              <a:rPr lang="es-ES" dirty="0">
                <a:solidFill>
                  <a:schemeClr val="tx2"/>
                </a:solidFill>
              </a:rPr>
              <a:t>En lugar de tener 4 bytes, se tiene 3 grupos de 4 bytes:</a:t>
            </a:r>
          </a:p>
          <a:p>
            <a:pPr marL="0" indent="0" algn="just" rtl="0">
              <a:buNone/>
            </a:pPr>
            <a:endParaRPr lang="es-ES" dirty="0">
              <a:solidFill>
                <a:schemeClr val="tx2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9485702-FA6C-44E4-B460-16F6B9130A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559" y="3879573"/>
            <a:ext cx="7981364" cy="200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38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iteratura académica 16 × 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9411674_TF03431380_TF03431380.potx" id="{9C759DF4-5D22-4947-AC84-0622EEA47A41}" vid="{3C637098-65C7-40E1-B206-DD97FD8DB6F6}"/>
    </a:ext>
  </a:extLst>
</a:theme>
</file>

<file path=ppt/theme/theme2.xml><?xml version="1.0" encoding="utf-8"?>
<a:theme xmlns:a="http://schemas.openxmlformats.org/drawingml/2006/main" name="Tema de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DDBB83-77C1-4099-A0AA-289882E745E2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3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académica, diseño de cinta y raya diplomática (panorámica)</Template>
  <TotalTime>0</TotalTime>
  <Words>1480</Words>
  <Application>Microsoft Office PowerPoint</Application>
  <PresentationFormat>Panorámica</PresentationFormat>
  <Paragraphs>142</Paragraphs>
  <Slides>34</Slides>
  <Notes>23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9" baseType="lpstr">
      <vt:lpstr>Arial</vt:lpstr>
      <vt:lpstr>Euphemia</vt:lpstr>
      <vt:lpstr>Plantagenet Cherokee</vt:lpstr>
      <vt:lpstr>Wingdings</vt:lpstr>
      <vt:lpstr>Literatura académica 16 × 9</vt:lpstr>
      <vt:lpstr>Conocimientos previos</vt:lpstr>
      <vt:lpstr>Conocimientos previos</vt:lpstr>
      <vt:lpstr>Comunidades bgp</vt:lpstr>
      <vt:lpstr>Comunidades BGP</vt:lpstr>
      <vt:lpstr>Comunidades BGP</vt:lpstr>
      <vt:lpstr>Comunidades BGP</vt:lpstr>
      <vt:lpstr>Problemas con las comunidades</vt:lpstr>
      <vt:lpstr>Large communities</vt:lpstr>
      <vt:lpstr>Large Communities</vt:lpstr>
      <vt:lpstr>Campos Large Communities</vt:lpstr>
      <vt:lpstr>Uso de Large Communities</vt:lpstr>
      <vt:lpstr>Uso de Large Communities</vt:lpstr>
      <vt:lpstr>Ejemplos de communities informativas</vt:lpstr>
      <vt:lpstr>Ejemplos de communities de acción</vt:lpstr>
      <vt:lpstr>Comunidades BGP</vt:lpstr>
      <vt:lpstr>Ejemplo de configuración en el cliente</vt:lpstr>
      <vt:lpstr>Ejemplo de configuración en el ISP</vt:lpstr>
      <vt:lpstr>Filtros bgp</vt:lpstr>
      <vt:lpstr>Prefix Filtering</vt:lpstr>
      <vt:lpstr>Filtros BGP</vt:lpstr>
      <vt:lpstr>Filtros BGP</vt:lpstr>
      <vt:lpstr>Filtros BGP</vt:lpstr>
      <vt:lpstr>Razones para filtrar</vt:lpstr>
      <vt:lpstr>Recomendaciones de Filtrado</vt:lpstr>
      <vt:lpstr>Recomendaciones de Filtrado</vt:lpstr>
      <vt:lpstr>Recomendaciones de Filtrado</vt:lpstr>
      <vt:lpstr>Filtrado AS-PATH</vt:lpstr>
      <vt:lpstr>Expresiones Regulares</vt:lpstr>
      <vt:lpstr>Ejemplos</vt:lpstr>
      <vt:lpstr>Ejemplo</vt:lpstr>
      <vt:lpstr>Filtrado con Prefix-List</vt:lpstr>
      <vt:lpstr>Configuración</vt:lpstr>
      <vt:lpstr>Ejemplos</vt:lpstr>
      <vt:lpstr>Ejemplos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2019-05-20T09:23:25Z</dcterms:created>
  <dcterms:modified xsi:type="dcterms:W3CDTF">2019-07-06T03:50:59Z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