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9"/>
  </p:notesMasterIdLst>
  <p:handoutMasterIdLst>
    <p:handoutMasterId r:id="rId40"/>
  </p:handoutMasterIdLst>
  <p:sldIdLst>
    <p:sldId id="256" r:id="rId5"/>
    <p:sldId id="275" r:id="rId6"/>
    <p:sldId id="274" r:id="rId7"/>
    <p:sldId id="276" r:id="rId8"/>
    <p:sldId id="270" r:id="rId9"/>
    <p:sldId id="277" r:id="rId10"/>
    <p:sldId id="278" r:id="rId11"/>
    <p:sldId id="282" r:id="rId12"/>
    <p:sldId id="279" r:id="rId13"/>
    <p:sldId id="280" r:id="rId14"/>
    <p:sldId id="281" r:id="rId15"/>
    <p:sldId id="283" r:id="rId16"/>
    <p:sldId id="284" r:id="rId17"/>
    <p:sldId id="285" r:id="rId18"/>
    <p:sldId id="271" r:id="rId19"/>
    <p:sldId id="272" r:id="rId20"/>
    <p:sldId id="273" r:id="rId21"/>
    <p:sldId id="286" r:id="rId22"/>
    <p:sldId id="287" r:id="rId23"/>
    <p:sldId id="268" r:id="rId24"/>
    <p:sldId id="258" r:id="rId25"/>
    <p:sldId id="259" r:id="rId26"/>
    <p:sldId id="269" r:id="rId27"/>
    <p:sldId id="290" r:id="rId28"/>
    <p:sldId id="288" r:id="rId29"/>
    <p:sldId id="289" r:id="rId30"/>
    <p:sldId id="260" r:id="rId31"/>
    <p:sldId id="261" r:id="rId32"/>
    <p:sldId id="262" r:id="rId33"/>
    <p:sldId id="263" r:id="rId34"/>
    <p:sldId id="264" r:id="rId35"/>
    <p:sldId id="265" r:id="rId36"/>
    <p:sldId id="266" r:id="rId37"/>
    <p:sldId id="267" r:id="rId38"/>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065" autoAdjust="0"/>
  </p:normalViewPr>
  <p:slideViewPr>
    <p:cSldViewPr snapToGrid="0" showGuides="1">
      <p:cViewPr varScale="1">
        <p:scale>
          <a:sx n="72" d="100"/>
          <a:sy n="72" d="100"/>
        </p:scale>
        <p:origin x="660" y="78"/>
      </p:cViewPr>
      <p:guideLst>
        <p:guide orient="horz" pos="2160"/>
        <p:guide pos="3840"/>
      </p:guideLst>
    </p:cSldViewPr>
  </p:slideViewPr>
  <p:notesTextViewPr>
    <p:cViewPr>
      <p:scale>
        <a:sx n="1" d="1"/>
        <a:sy n="1" d="1"/>
      </p:scale>
      <p:origin x="0" y="0"/>
    </p:cViewPr>
  </p:notesTextViewPr>
  <p:notesViewPr>
    <p:cSldViewPr snapToGrid="0" showGuides="1">
      <p:cViewPr>
        <p:scale>
          <a:sx n="75" d="100"/>
          <a:sy n="75" d="100"/>
        </p:scale>
        <p:origin x="4092" y="51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690DC06B-AB08-4449-BBF2-D264D52BB5AA}" type="datetime1">
              <a:rPr lang="es-ES" smtClean="0"/>
              <a:pPr algn="r" rtl="0"/>
              <a:t>10/07/2019</a:t>
            </a:fld>
            <a:r>
              <a:rPr lang="es-ES" dirty="0"/>
              <a:t>​</a:t>
            </a:r>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es-ES" smtClean="0"/>
              <a:pPr algn="r" rtl="0"/>
              <a:t>‹Nº›</a:t>
            </a:fld>
            <a:endParaRPr lang="es-ES"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l" rtl="0">
              <a:defRPr sz="1200"/>
            </a:lvl1pPr>
          </a:lstStyle>
          <a:p>
            <a:pPr algn="r"/>
            <a:fld id="{093B6963-495A-4FE1-8B7F-59E549A2EEB6}" type="datetime1">
              <a:rPr lang="es-ES" smtClean="0"/>
              <a:pPr algn="r"/>
              <a:t>10/07/2019</a:t>
            </a:fld>
            <a:endParaRPr lang="es-ES"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t>Haga clic para modificar el estilo de texto del patrón</a:t>
            </a:r>
          </a:p>
          <a:p>
            <a:pPr lvl="1" rtl="0"/>
            <a:r>
              <a:t>Segundo nivel</a:t>
            </a:r>
          </a:p>
          <a:p>
            <a:pPr lvl="2" rtl="0"/>
            <a:r>
              <a:t>Tercer nivel</a:t>
            </a:r>
          </a:p>
          <a:p>
            <a:pPr lvl="3" rtl="0"/>
            <a:r>
              <a:t>Cuarto nivel</a:t>
            </a:r>
          </a:p>
          <a:p>
            <a:pPr lvl="4" rtl="0"/>
            <a:r>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a:fld id="{0A3C37BE-C303-496D-B5CD-85F2937540FC}" type="slidenum">
              <a:rPr lang="es-ES" smtClean="0"/>
              <a:pPr algn="r"/>
              <a:t>‹Nº›</a:t>
            </a:fld>
            <a:endParaRPr lang="es-ES"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algn="r"/>
            <a:fld id="{0A3C37BE-C303-496D-B5CD-85F2937540FC}" type="slidenum">
              <a:rPr lang="es-ES" smtClean="0"/>
              <a:pPr algn="r"/>
              <a:t>1</a:t>
            </a:fld>
            <a:endParaRPr lang="es-ES" dirty="0"/>
          </a:p>
        </p:txBody>
      </p:sp>
    </p:spTree>
    <p:extLst>
      <p:ext uri="{BB962C8B-B14F-4D97-AF65-F5344CB8AC3E}">
        <p14:creationId xmlns:p14="http://schemas.microsoft.com/office/powerpoint/2010/main" val="18299171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algn="r"/>
            <a:fld id="{0A3C37BE-C303-496D-B5CD-85F2937540FC}" type="slidenum">
              <a:rPr lang="es-ES" smtClean="0"/>
              <a:pPr algn="r"/>
              <a:t>10</a:t>
            </a:fld>
            <a:endParaRPr lang="es-ES" dirty="0"/>
          </a:p>
        </p:txBody>
      </p:sp>
    </p:spTree>
    <p:extLst>
      <p:ext uri="{BB962C8B-B14F-4D97-AF65-F5344CB8AC3E}">
        <p14:creationId xmlns:p14="http://schemas.microsoft.com/office/powerpoint/2010/main" val="196787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algn="r"/>
            <a:fld id="{0A3C37BE-C303-496D-B5CD-85F2937540FC}" type="slidenum">
              <a:rPr lang="es-ES" smtClean="0"/>
              <a:pPr algn="r"/>
              <a:t>11</a:t>
            </a:fld>
            <a:endParaRPr lang="es-ES" dirty="0"/>
          </a:p>
        </p:txBody>
      </p:sp>
    </p:spTree>
    <p:extLst>
      <p:ext uri="{BB962C8B-B14F-4D97-AF65-F5344CB8AC3E}">
        <p14:creationId xmlns:p14="http://schemas.microsoft.com/office/powerpoint/2010/main" val="1327980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algn="r"/>
            <a:fld id="{0A3C37BE-C303-496D-B5CD-85F2937540FC}" type="slidenum">
              <a:rPr lang="es-ES" smtClean="0"/>
              <a:pPr algn="r"/>
              <a:t>12</a:t>
            </a:fld>
            <a:endParaRPr lang="es-ES" dirty="0"/>
          </a:p>
        </p:txBody>
      </p:sp>
    </p:spTree>
    <p:extLst>
      <p:ext uri="{BB962C8B-B14F-4D97-AF65-F5344CB8AC3E}">
        <p14:creationId xmlns:p14="http://schemas.microsoft.com/office/powerpoint/2010/main" val="3633669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algn="r"/>
            <a:fld id="{0A3C37BE-C303-496D-B5CD-85F2937540FC}" type="slidenum">
              <a:rPr lang="es-ES" smtClean="0"/>
              <a:pPr algn="r"/>
              <a:t>13</a:t>
            </a:fld>
            <a:endParaRPr lang="es-ES" dirty="0"/>
          </a:p>
        </p:txBody>
      </p:sp>
    </p:spTree>
    <p:extLst>
      <p:ext uri="{BB962C8B-B14F-4D97-AF65-F5344CB8AC3E}">
        <p14:creationId xmlns:p14="http://schemas.microsoft.com/office/powerpoint/2010/main" val="3461783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algn="r"/>
            <a:fld id="{0A3C37BE-C303-496D-B5CD-85F2937540FC}" type="slidenum">
              <a:rPr lang="es-ES" smtClean="0"/>
              <a:pPr algn="r"/>
              <a:t>14</a:t>
            </a:fld>
            <a:endParaRPr lang="es-ES" dirty="0"/>
          </a:p>
        </p:txBody>
      </p:sp>
    </p:spTree>
    <p:extLst>
      <p:ext uri="{BB962C8B-B14F-4D97-AF65-F5344CB8AC3E}">
        <p14:creationId xmlns:p14="http://schemas.microsoft.com/office/powerpoint/2010/main" val="12400868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algn="r"/>
            <a:fld id="{0A3C37BE-C303-496D-B5CD-85F2937540FC}" type="slidenum">
              <a:rPr lang="es-ES" smtClean="0"/>
              <a:pPr algn="r"/>
              <a:t>18</a:t>
            </a:fld>
            <a:endParaRPr lang="es-ES" dirty="0"/>
          </a:p>
        </p:txBody>
      </p:sp>
    </p:spTree>
    <p:extLst>
      <p:ext uri="{BB962C8B-B14F-4D97-AF65-F5344CB8AC3E}">
        <p14:creationId xmlns:p14="http://schemas.microsoft.com/office/powerpoint/2010/main" val="33352767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algn="r"/>
            <a:fld id="{0A3C37BE-C303-496D-B5CD-85F2937540FC}" type="slidenum">
              <a:rPr lang="es-ES" smtClean="0"/>
              <a:pPr algn="r"/>
              <a:t>19</a:t>
            </a:fld>
            <a:endParaRPr lang="es-ES" dirty="0"/>
          </a:p>
        </p:txBody>
      </p:sp>
    </p:spTree>
    <p:extLst>
      <p:ext uri="{BB962C8B-B14F-4D97-AF65-F5344CB8AC3E}">
        <p14:creationId xmlns:p14="http://schemas.microsoft.com/office/powerpoint/2010/main" val="3006584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algn="r"/>
            <a:fld id="{0A3C37BE-C303-496D-B5CD-85F2937540FC}" type="slidenum">
              <a:rPr lang="es-ES" smtClean="0"/>
              <a:pPr algn="r"/>
              <a:t>20</a:t>
            </a:fld>
            <a:endParaRPr lang="es-ES" dirty="0"/>
          </a:p>
        </p:txBody>
      </p:sp>
    </p:spTree>
    <p:extLst>
      <p:ext uri="{BB962C8B-B14F-4D97-AF65-F5344CB8AC3E}">
        <p14:creationId xmlns:p14="http://schemas.microsoft.com/office/powerpoint/2010/main" val="42419196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algn="r"/>
            <a:fld id="{0A3C37BE-C303-496D-B5CD-85F2937540FC}" type="slidenum">
              <a:rPr lang="es-ES" smtClean="0"/>
              <a:pPr algn="r"/>
              <a:t>21</a:t>
            </a:fld>
            <a:endParaRPr lang="es-ES" dirty="0"/>
          </a:p>
        </p:txBody>
      </p:sp>
    </p:spTree>
    <p:extLst>
      <p:ext uri="{BB962C8B-B14F-4D97-AF65-F5344CB8AC3E}">
        <p14:creationId xmlns:p14="http://schemas.microsoft.com/office/powerpoint/2010/main" val="30111299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algn="r"/>
            <a:fld id="{0A3C37BE-C303-496D-B5CD-85F2937540FC}" type="slidenum">
              <a:rPr lang="es-ES" smtClean="0"/>
              <a:pPr algn="r"/>
              <a:t>22</a:t>
            </a:fld>
            <a:endParaRPr lang="es-ES" dirty="0"/>
          </a:p>
        </p:txBody>
      </p:sp>
    </p:spTree>
    <p:extLst>
      <p:ext uri="{BB962C8B-B14F-4D97-AF65-F5344CB8AC3E}">
        <p14:creationId xmlns:p14="http://schemas.microsoft.com/office/powerpoint/2010/main" val="1032015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algn="r"/>
            <a:fld id="{0A3C37BE-C303-496D-B5CD-85F2937540FC}" type="slidenum">
              <a:rPr lang="es-ES" smtClean="0"/>
              <a:pPr algn="r"/>
              <a:t>2</a:t>
            </a:fld>
            <a:endParaRPr lang="es-ES" dirty="0"/>
          </a:p>
        </p:txBody>
      </p:sp>
    </p:spTree>
    <p:extLst>
      <p:ext uri="{BB962C8B-B14F-4D97-AF65-F5344CB8AC3E}">
        <p14:creationId xmlns:p14="http://schemas.microsoft.com/office/powerpoint/2010/main" val="22154287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algn="r"/>
            <a:fld id="{0A3C37BE-C303-496D-B5CD-85F2937540FC}" type="slidenum">
              <a:rPr lang="es-ES" smtClean="0"/>
              <a:pPr algn="r"/>
              <a:t>23</a:t>
            </a:fld>
            <a:endParaRPr lang="es-ES" dirty="0"/>
          </a:p>
        </p:txBody>
      </p:sp>
    </p:spTree>
    <p:extLst>
      <p:ext uri="{BB962C8B-B14F-4D97-AF65-F5344CB8AC3E}">
        <p14:creationId xmlns:p14="http://schemas.microsoft.com/office/powerpoint/2010/main" val="15515884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algn="r"/>
            <a:fld id="{0A3C37BE-C303-496D-B5CD-85F2937540FC}" type="slidenum">
              <a:rPr lang="es-ES" smtClean="0"/>
              <a:pPr algn="r"/>
              <a:t>24</a:t>
            </a:fld>
            <a:endParaRPr lang="es-ES" dirty="0"/>
          </a:p>
        </p:txBody>
      </p:sp>
    </p:spTree>
    <p:extLst>
      <p:ext uri="{BB962C8B-B14F-4D97-AF65-F5344CB8AC3E}">
        <p14:creationId xmlns:p14="http://schemas.microsoft.com/office/powerpoint/2010/main" val="32369984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algn="r"/>
            <a:fld id="{0A3C37BE-C303-496D-B5CD-85F2937540FC}" type="slidenum">
              <a:rPr lang="es-ES" smtClean="0"/>
              <a:pPr algn="r"/>
              <a:t>25</a:t>
            </a:fld>
            <a:endParaRPr lang="es-ES" dirty="0"/>
          </a:p>
        </p:txBody>
      </p:sp>
    </p:spTree>
    <p:extLst>
      <p:ext uri="{BB962C8B-B14F-4D97-AF65-F5344CB8AC3E}">
        <p14:creationId xmlns:p14="http://schemas.microsoft.com/office/powerpoint/2010/main" val="24501818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algn="r"/>
            <a:fld id="{0A3C37BE-C303-496D-B5CD-85F2937540FC}" type="slidenum">
              <a:rPr lang="es-ES" smtClean="0"/>
              <a:pPr algn="r"/>
              <a:t>26</a:t>
            </a:fld>
            <a:endParaRPr lang="es-ES" dirty="0"/>
          </a:p>
        </p:txBody>
      </p:sp>
    </p:spTree>
    <p:extLst>
      <p:ext uri="{BB962C8B-B14F-4D97-AF65-F5344CB8AC3E}">
        <p14:creationId xmlns:p14="http://schemas.microsoft.com/office/powerpoint/2010/main" val="3617716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algn="r"/>
            <a:fld id="{0A3C37BE-C303-496D-B5CD-85F2937540FC}" type="slidenum">
              <a:rPr lang="es-ES" smtClean="0"/>
              <a:pPr algn="r"/>
              <a:t>3</a:t>
            </a:fld>
            <a:endParaRPr lang="es-ES" dirty="0"/>
          </a:p>
        </p:txBody>
      </p:sp>
    </p:spTree>
    <p:extLst>
      <p:ext uri="{BB962C8B-B14F-4D97-AF65-F5344CB8AC3E}">
        <p14:creationId xmlns:p14="http://schemas.microsoft.com/office/powerpoint/2010/main" val="1046204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algn="r"/>
            <a:fld id="{0A3C37BE-C303-496D-B5CD-85F2937540FC}" type="slidenum">
              <a:rPr lang="es-ES" smtClean="0"/>
              <a:pPr algn="r"/>
              <a:t>4</a:t>
            </a:fld>
            <a:endParaRPr lang="es-ES" dirty="0"/>
          </a:p>
        </p:txBody>
      </p:sp>
    </p:spTree>
    <p:extLst>
      <p:ext uri="{BB962C8B-B14F-4D97-AF65-F5344CB8AC3E}">
        <p14:creationId xmlns:p14="http://schemas.microsoft.com/office/powerpoint/2010/main" val="2346259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algn="r"/>
            <a:fld id="{0A3C37BE-C303-496D-B5CD-85F2937540FC}" type="slidenum">
              <a:rPr lang="es-ES" smtClean="0"/>
              <a:pPr algn="r"/>
              <a:t>5</a:t>
            </a:fld>
            <a:endParaRPr lang="es-ES" dirty="0"/>
          </a:p>
        </p:txBody>
      </p:sp>
    </p:spTree>
    <p:extLst>
      <p:ext uri="{BB962C8B-B14F-4D97-AF65-F5344CB8AC3E}">
        <p14:creationId xmlns:p14="http://schemas.microsoft.com/office/powerpoint/2010/main" val="2003565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algn="r"/>
            <a:fld id="{0A3C37BE-C303-496D-B5CD-85F2937540FC}" type="slidenum">
              <a:rPr lang="es-ES" smtClean="0"/>
              <a:pPr algn="r"/>
              <a:t>6</a:t>
            </a:fld>
            <a:endParaRPr lang="es-ES" dirty="0"/>
          </a:p>
        </p:txBody>
      </p:sp>
    </p:spTree>
    <p:extLst>
      <p:ext uri="{BB962C8B-B14F-4D97-AF65-F5344CB8AC3E}">
        <p14:creationId xmlns:p14="http://schemas.microsoft.com/office/powerpoint/2010/main" val="3899142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algn="r"/>
            <a:fld id="{0A3C37BE-C303-496D-B5CD-85F2937540FC}" type="slidenum">
              <a:rPr lang="es-ES" smtClean="0"/>
              <a:pPr algn="r"/>
              <a:t>7</a:t>
            </a:fld>
            <a:endParaRPr lang="es-ES" dirty="0"/>
          </a:p>
        </p:txBody>
      </p:sp>
    </p:spTree>
    <p:extLst>
      <p:ext uri="{BB962C8B-B14F-4D97-AF65-F5344CB8AC3E}">
        <p14:creationId xmlns:p14="http://schemas.microsoft.com/office/powerpoint/2010/main" val="2737476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algn="r"/>
            <a:fld id="{0A3C37BE-C303-496D-B5CD-85F2937540FC}" type="slidenum">
              <a:rPr lang="es-ES" smtClean="0"/>
              <a:pPr algn="r"/>
              <a:t>8</a:t>
            </a:fld>
            <a:endParaRPr lang="es-ES" dirty="0"/>
          </a:p>
        </p:txBody>
      </p:sp>
    </p:spTree>
    <p:extLst>
      <p:ext uri="{BB962C8B-B14F-4D97-AF65-F5344CB8AC3E}">
        <p14:creationId xmlns:p14="http://schemas.microsoft.com/office/powerpoint/2010/main" val="3816781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algn="r"/>
            <a:fld id="{0A3C37BE-C303-496D-B5CD-85F2937540FC}" type="slidenum">
              <a:rPr lang="es-ES" smtClean="0"/>
              <a:pPr algn="r"/>
              <a:t>9</a:t>
            </a:fld>
            <a:endParaRPr lang="es-ES" dirty="0"/>
          </a:p>
        </p:txBody>
      </p:sp>
    </p:spTree>
    <p:extLst>
      <p:ext uri="{BB962C8B-B14F-4D97-AF65-F5344CB8AC3E}">
        <p14:creationId xmlns:p14="http://schemas.microsoft.com/office/powerpoint/2010/main" val="268346128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8" name="Rectángulo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p:cNvSpPr>
            <a:spLocks noGrp="1"/>
          </p:cNvSpPr>
          <p:nvPr>
            <p:ph type="ctrTitle"/>
          </p:nvPr>
        </p:nvSpPr>
        <p:spPr>
          <a:xfrm>
            <a:off x="1104900" y="2292094"/>
            <a:ext cx="10096500" cy="2219691"/>
          </a:xfrm>
        </p:spPr>
        <p:txBody>
          <a:bodyPr rtlCol="0" anchor="ctr">
            <a:normAutofit/>
          </a:bodyPr>
          <a:lstStyle>
            <a:lvl1pPr algn="l" rtl="0">
              <a:defRPr sz="4400" cap="all" baseline="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104898" y="4511784"/>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es-ES" noProof="0"/>
              <a:t>Haga clic para modificar el estilo de subtítulo del patrón</a:t>
            </a:r>
            <a:endParaRPr lang="es-ES" noProof="0" dirty="0"/>
          </a:p>
        </p:txBody>
      </p:sp>
      <p:sp>
        <p:nvSpPr>
          <p:cNvPr id="4" name="Marcador de posición de fecha 3"/>
          <p:cNvSpPr>
            <a:spLocks noGrp="1"/>
          </p:cNvSpPr>
          <p:nvPr>
            <p:ph type="dt" sz="half" idx="10"/>
          </p:nvPr>
        </p:nvSpPr>
        <p:spPr/>
        <p:txBody>
          <a:bodyPr rtlCol="0"/>
          <a:lstStyle/>
          <a:p>
            <a:r>
              <a:rPr lang="es-ES" dirty="0"/>
              <a:t>​</a:t>
            </a:r>
            <a:fld id="{934A2FF8-4559-4149-8B79-D85ED6F0B853}" type="datetime1">
              <a:rPr lang="es-ES" smtClean="0"/>
              <a:pPr/>
              <a:t>10/07/2019</a:t>
            </a:fld>
            <a:r>
              <a:rPr lang="es-ES" dirty="0"/>
              <a:t>​</a:t>
            </a:r>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algn="r"/>
            <a:fld id="{0FF54DE5-C571-48E8-A5BC-B369434E2F44}" type="slidenum">
              <a:rPr lang="es-ES" smtClean="0"/>
              <a:pPr algn="r"/>
              <a:t>‹Nº›</a:t>
            </a:fld>
            <a:endParaRPr lang="es-ES" dirty="0"/>
          </a:p>
        </p:txBody>
      </p:sp>
      <p:pic>
        <p:nvPicPr>
          <p:cNvPr id="11" name="Imagen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chor="b"/>
          <a:lstStyle>
            <a:lvl1pPr algn="l" rtl="0">
              <a:defRPr sz="3200"/>
            </a:lvl1pPr>
          </a:lstStyle>
          <a:p>
            <a:pPr rtl="0"/>
            <a:r>
              <a:rPr lang="es-ES" noProof="0"/>
              <a:t>Haga clic para modificar el estilo de título del patrón</a:t>
            </a:r>
            <a:endParaRPr lang="es-ES" noProof="0" dirty="0"/>
          </a:p>
        </p:txBody>
      </p:sp>
      <p:sp>
        <p:nvSpPr>
          <p:cNvPr id="3" name="Marcador de posición de imagen 2"/>
          <p:cNvSpPr>
            <a:spLocks noGrp="1"/>
          </p:cNvSpPr>
          <p:nvPr>
            <p:ph type="pic" idx="1"/>
          </p:nvPr>
        </p:nvSpPr>
        <p:spPr>
          <a:xfrm>
            <a:off x="4654671" y="1600199"/>
            <a:ext cx="6430912" cy="4572001"/>
          </a:xfrm>
        </p:spPr>
        <p:txBody>
          <a:bodyPr tIns="118872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1104900" y="1600200"/>
            <a:ext cx="3396996"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es-ES" noProof="0"/>
              <a:t>Haga clic para modificar los estilos de texto del patrón</a:t>
            </a:r>
          </a:p>
        </p:txBody>
      </p:sp>
      <p:sp>
        <p:nvSpPr>
          <p:cNvPr id="5" name="Marcador de posición de fecha 4"/>
          <p:cNvSpPr>
            <a:spLocks noGrp="1"/>
          </p:cNvSpPr>
          <p:nvPr>
            <p:ph type="dt" sz="half" idx="10"/>
          </p:nvPr>
        </p:nvSpPr>
        <p:spPr/>
        <p:txBody>
          <a:bodyPr rtlCol="0"/>
          <a:lstStyle/>
          <a:p>
            <a:r>
              <a:rPr lang="es-ES" dirty="0"/>
              <a:t>​</a:t>
            </a:r>
            <a:fld id="{99FE88BC-BA9C-41DB-8175-8FC1D1B95355}" type="datetime1">
              <a:rPr lang="es-ES" smtClean="0"/>
              <a:pPr/>
              <a:t>10/07/2019</a:t>
            </a:fld>
            <a:r>
              <a:rPr lang="es-ES" dirty="0"/>
              <a:t>​</a:t>
            </a:r>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algn="r"/>
            <a:fld id="{0FF54DE5-C571-48E8-A5BC-B369434E2F44}" type="slidenum">
              <a:rPr lang="es-ES" smtClean="0"/>
              <a:pPr algn="r"/>
              <a:t>‹Nº›</a:t>
            </a:fld>
            <a:endParaRPr lang="es-ES"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r>
              <a:rPr lang="es-ES" dirty="0"/>
              <a:t>​</a:t>
            </a:r>
            <a:fld id="{7776A268-E945-41BF-9F85-D7A3B8400346}" type="datetime1">
              <a:rPr lang="es-ES" smtClean="0"/>
              <a:pPr/>
              <a:t>10/07/2019</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algn="r"/>
            <a:fld id="{0FF54DE5-C571-48E8-A5BC-B369434E2F44}" type="slidenum">
              <a:rPr lang="es-ES" smtClean="0"/>
              <a:pPr algn="r"/>
              <a:t>‹Nº›</a:t>
            </a:fld>
            <a:endParaRPr lang="es-ES"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372600" y="365125"/>
            <a:ext cx="1714500" cy="5811838"/>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104900" y="365125"/>
            <a:ext cx="8098896" cy="5811838"/>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r>
              <a:rPr lang="es-ES" dirty="0"/>
              <a:t>​</a:t>
            </a:r>
            <a:fld id="{CEC05348-D021-422A-8D9F-89EEB8C0F442}" type="datetime1">
              <a:rPr lang="es-ES" smtClean="0"/>
              <a:pPr/>
              <a:t>10/07/2019</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algn="r"/>
            <a:fld id="{0FF54DE5-C571-48E8-A5BC-B369434E2F44}" type="slidenum">
              <a:rPr lang="es-ES" smtClean="0"/>
              <a:pPr algn="r"/>
              <a:t>‹Nº›</a:t>
            </a:fld>
            <a:endParaRPr lang="es-ES" dirty="0"/>
          </a:p>
        </p:txBody>
      </p:sp>
      <p:grpSp>
        <p:nvGrpSpPr>
          <p:cNvPr id="7" name="Grupo 6"/>
          <p:cNvGrpSpPr/>
          <p:nvPr/>
        </p:nvGrpSpPr>
        <p:grpSpPr>
          <a:xfrm rot="5400000">
            <a:off x="6514047" y="3228843"/>
            <a:ext cx="5632704" cy="84403"/>
            <a:chOff x="1073150" y="1219201"/>
            <a:chExt cx="10058400" cy="63125"/>
          </a:xfrm>
        </p:grpSpPr>
        <p:cxnSp>
          <p:nvCxnSpPr>
            <p:cNvPr id="8" name="Conector recto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D74F43DC-6EDA-4D74-8B4D-EE036F982A34}" type="datetime1">
              <a:rPr lang="es-ES" smtClean="0"/>
              <a:pPr/>
              <a:t>10/07/2019</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algn="r"/>
            <a:fld id="{0FF54DE5-C571-48E8-A5BC-B369434E2F44}" type="slidenum">
              <a:rPr lang="es-ES" smtClean="0"/>
              <a:pPr algn="r"/>
              <a:t>‹Nº›</a:t>
            </a:fld>
            <a:endParaRPr lang="es-ES"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apositiva de título con imagen">
    <p:spTree>
      <p:nvGrpSpPr>
        <p:cNvPr id="1" name=""/>
        <p:cNvGrpSpPr/>
        <p:nvPr/>
      </p:nvGrpSpPr>
      <p:grpSpPr>
        <a:xfrm>
          <a:off x="0" y="0"/>
          <a:ext cx="0" cy="0"/>
          <a:chOff x="0" y="0"/>
          <a:chExt cx="0" cy="0"/>
        </a:xfrm>
      </p:grpSpPr>
      <p:grpSp>
        <p:nvGrpSpPr>
          <p:cNvPr id="13" name="Grupo 12"/>
          <p:cNvGrpSpPr/>
          <p:nvPr/>
        </p:nvGrpSpPr>
        <p:grpSpPr>
          <a:xfrm rot="10800000">
            <a:off x="0" y="5645510"/>
            <a:ext cx="12192000" cy="63125"/>
            <a:chOff x="507492" y="1501519"/>
            <a:chExt cx="8129016" cy="63125"/>
          </a:xfrm>
        </p:grpSpPr>
        <p:cxnSp>
          <p:nvCxnSpPr>
            <p:cNvPr id="17" name="Conector recto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upo 13"/>
          <p:cNvGrpSpPr/>
          <p:nvPr/>
        </p:nvGrpSpPr>
        <p:grpSpPr>
          <a:xfrm>
            <a:off x="0" y="1143000"/>
            <a:ext cx="12192000" cy="63125"/>
            <a:chOff x="507492" y="1501519"/>
            <a:chExt cx="8129016" cy="63125"/>
          </a:xfrm>
        </p:grpSpPr>
        <p:cxnSp>
          <p:nvCxnSpPr>
            <p:cNvPr id="15" name="Conector recto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ángulo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8" name="Rectángulo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2" name="Título 1"/>
          <p:cNvSpPr>
            <a:spLocks noGrp="1"/>
          </p:cNvSpPr>
          <p:nvPr>
            <p:ph type="ctrTitle"/>
          </p:nvPr>
        </p:nvSpPr>
        <p:spPr>
          <a:xfrm>
            <a:off x="1104900" y="2292094"/>
            <a:ext cx="5734050" cy="2219691"/>
          </a:xfrm>
        </p:spPr>
        <p:txBody>
          <a:bodyPr rtlCol="0" anchor="ctr">
            <a:normAutofit/>
          </a:bodyPr>
          <a:lstStyle>
            <a:lvl1pPr algn="l" rtl="0">
              <a:defRPr sz="4400" cap="all" baseline="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104900" y="4511784"/>
            <a:ext cx="5734050"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es-ES" noProof="0"/>
              <a:t>Haga clic para modificar el estilo de subtítulo del patrón</a:t>
            </a:r>
            <a:endParaRPr lang="es-ES" noProof="0" dirty="0"/>
          </a:p>
        </p:txBody>
      </p:sp>
      <p:pic>
        <p:nvPicPr>
          <p:cNvPr id="10" name="Imagen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Marcador de posición de imagen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rtl="0">
              <a:buNone/>
              <a:defRPr/>
            </a:lvl1pPr>
          </a:lstStyle>
          <a:p>
            <a:pPr rtl="0"/>
            <a:r>
              <a:rPr lang="es-ES" noProof="0"/>
              <a:t>Haga clic en el icono para agregar una imagen</a:t>
            </a:r>
            <a:endParaRPr lang="es-ES" noProof="0" dirty="0"/>
          </a:p>
        </p:txBody>
      </p:sp>
      <p:sp>
        <p:nvSpPr>
          <p:cNvPr id="19" name="Texto de instrucciones"/>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es-ES" sz="1200" b="1" i="1" noProof="0" dirty="0">
                <a:latin typeface="Arial" pitchFamily="34" charset="0"/>
                <a:cs typeface="Arial" pitchFamily="34" charset="0"/>
              </a:rPr>
              <a:t>NOTA:</a:t>
            </a:r>
          </a:p>
          <a:p>
            <a:pPr rtl="0"/>
            <a:r>
              <a:rPr lang="es-ES" sz="1200" i="1" noProof="0" dirty="0">
                <a:latin typeface="Arial" pitchFamily="34" charset="0"/>
                <a:cs typeface="Arial" pitchFamily="34" charset="0"/>
              </a:rPr>
              <a:t>Para cambiar la imagen de esta diapositiva, seleccione la imagen y elimínela. Después, haga clic en el icono Imágenes del marcador de posición para insertar su propia imagen.</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upo 7"/>
          <p:cNvGrpSpPr/>
          <p:nvPr/>
        </p:nvGrpSpPr>
        <p:grpSpPr>
          <a:xfrm>
            <a:off x="0" y="2514600"/>
            <a:ext cx="12192000" cy="3194035"/>
            <a:chOff x="647402" y="2514600"/>
            <a:chExt cx="10838688" cy="3194035"/>
          </a:xfrm>
        </p:grpSpPr>
        <p:grpSp>
          <p:nvGrpSpPr>
            <p:cNvPr id="9" name="Grupo 8"/>
            <p:cNvGrpSpPr/>
            <p:nvPr/>
          </p:nvGrpSpPr>
          <p:grpSpPr>
            <a:xfrm>
              <a:off x="647402" y="2514600"/>
              <a:ext cx="10838688" cy="63125"/>
              <a:chOff x="507492" y="1501519"/>
              <a:chExt cx="8129016" cy="63125"/>
            </a:xfrm>
          </p:grpSpPr>
          <p:cxnSp>
            <p:nvCxnSpPr>
              <p:cNvPr id="14" name="Conector recto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ángulo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grpSp>
          <p:nvGrpSpPr>
            <p:cNvPr id="11" name="Grupo 10"/>
            <p:cNvGrpSpPr/>
            <p:nvPr/>
          </p:nvGrpSpPr>
          <p:grpSpPr>
            <a:xfrm rot="10800000">
              <a:off x="647402" y="5645510"/>
              <a:ext cx="10838688" cy="63125"/>
              <a:chOff x="507492" y="1501519"/>
              <a:chExt cx="8129016" cy="63125"/>
            </a:xfrm>
          </p:grpSpPr>
          <p:cxnSp>
            <p:nvCxnSpPr>
              <p:cNvPr id="12" name="Conector recto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ítulo 1"/>
          <p:cNvSpPr>
            <a:spLocks noGrp="1"/>
          </p:cNvSpPr>
          <p:nvPr>
            <p:ph type="title"/>
          </p:nvPr>
        </p:nvSpPr>
        <p:spPr>
          <a:xfrm>
            <a:off x="1104899" y="2971806"/>
            <a:ext cx="10071099" cy="1684150"/>
          </a:xfrm>
        </p:spPr>
        <p:txBody>
          <a:bodyPr rtlCol="0" anchor="ctr">
            <a:normAutofit/>
          </a:bodyPr>
          <a:lstStyle>
            <a:lvl1pPr algn="l" rtl="0">
              <a:defRPr sz="4400" cap="all" baseline="0">
                <a:solidFill>
                  <a:schemeClr val="bg1"/>
                </a:solidFill>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104899" y="4655956"/>
            <a:ext cx="10071099" cy="509750"/>
          </a:xfrm>
        </p:spPr>
        <p:txBody>
          <a:bodyPr rtlCol="0">
            <a:normAutofit/>
          </a:bodyPr>
          <a:lstStyle>
            <a:lvl1pPr marL="0" indent="0" algn="l" rtl="0">
              <a:spcBef>
                <a:spcPts val="0"/>
              </a:spcBef>
              <a:buNone/>
              <a:defRPr sz="1600">
                <a:solidFill>
                  <a:schemeClr val="bg1"/>
                </a:solidFill>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es-ES" noProof="0"/>
              <a:t>Haga clic para modificar los estilos de texto del patrón</a:t>
            </a:r>
          </a:p>
        </p:txBody>
      </p:sp>
      <p:sp>
        <p:nvSpPr>
          <p:cNvPr id="4" name="Marcador de posición de fecha 3"/>
          <p:cNvSpPr>
            <a:spLocks noGrp="1"/>
          </p:cNvSpPr>
          <p:nvPr>
            <p:ph type="dt" sz="half" idx="10"/>
          </p:nvPr>
        </p:nvSpPr>
        <p:spPr/>
        <p:txBody>
          <a:bodyPr rtlCol="0"/>
          <a:lstStyle>
            <a:lvl1pPr>
              <a:defRPr/>
            </a:lvl1pPr>
          </a:lstStyle>
          <a:p>
            <a:fld id="{2385DCDB-4A77-4170-9E07-5F1D7C0A0A5B}" type="datetime1">
              <a:rPr lang="es-ES" smtClean="0"/>
              <a:pPr/>
              <a:t>10/07/2019</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algn="r"/>
            <a:fld id="{0FF54DE5-C571-48E8-A5BC-B369434E2F44}" type="slidenum">
              <a:rPr lang="es-ES" smtClean="0"/>
              <a:pPr algn="r"/>
              <a:t>‹Nº›</a:t>
            </a:fld>
            <a:endParaRPr lang="es-ES" dirty="0"/>
          </a:p>
        </p:txBody>
      </p:sp>
      <p:pic>
        <p:nvPicPr>
          <p:cNvPr id="7" name="Imagen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104900" y="1600200"/>
            <a:ext cx="4914900" cy="4571999"/>
          </a:xfrm>
        </p:spPr>
        <p:txBody>
          <a:bodyPr rtlCol="0"/>
          <a:lstStyle>
            <a:lvl5pPr algn="l" rtl="0">
              <a:defRPr/>
            </a:lvl5pPr>
            <a:lvl6pPr algn="l" rtl="0">
              <a:defRPr/>
            </a:lvl6pPr>
            <a:lvl7pPr algn="l" rtl="0">
              <a:defRPr/>
            </a:lvl7pPr>
            <a:lvl8pPr algn="l" rtl="0">
              <a:defRPr/>
            </a:lvl8pPr>
            <a:lvl9pPr algn="l" rtl="0">
              <a:defRPr/>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172200" y="1600200"/>
            <a:ext cx="4914900" cy="4571999"/>
          </a:xfrm>
        </p:spPr>
        <p:txBody>
          <a:bodyPr rtlCol="0"/>
          <a:lstStyle>
            <a:lvl5pPr algn="l" rtl="0">
              <a:defRPr/>
            </a:lvl5pPr>
            <a:lvl6pPr algn="l" rtl="0">
              <a:defRPr/>
            </a:lvl6pPr>
            <a:lvl7pPr algn="l" rtl="0">
              <a:defRPr/>
            </a:lvl7pPr>
            <a:lvl8pPr algn="l" rtl="0">
              <a:defRPr/>
            </a:lvl8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B3C6D8C4-ADF9-42A1-9ABC-C61A9E9D2D08}" type="datetime1">
              <a:rPr lang="es-ES" smtClean="0"/>
              <a:pPr/>
              <a:t>10/07/2019</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algn="r"/>
            <a:fld id="{0FF54DE5-C571-48E8-A5BC-B369434E2F44}" type="slidenum">
              <a:rPr lang="es-ES" smtClean="0"/>
              <a:pPr algn="r"/>
              <a:t>‹Nº›</a:t>
            </a:fld>
            <a:endParaRPr lang="es-ES"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104900" y="1600200"/>
            <a:ext cx="4919472"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104900" y="2424112"/>
            <a:ext cx="4919472" cy="37480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166110" y="1600200"/>
            <a:ext cx="4919472"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166110" y="2424112"/>
            <a:ext cx="4919472" cy="37480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p>
            <a:r>
              <a:rPr lang="es-ES" dirty="0"/>
              <a:t>​</a:t>
            </a:r>
            <a:fld id="{5B79CF11-FD05-4F88-8EC3-5D4F176B79FC}" type="datetime1">
              <a:rPr lang="es-ES" smtClean="0"/>
              <a:pPr/>
              <a:t>10/07/2019</a:t>
            </a:fld>
            <a:endParaRPr lang="es-ES"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algn="r"/>
            <a:fld id="{0FF54DE5-C571-48E8-A5BC-B369434E2F44}" type="slidenum">
              <a:rPr lang="es-ES" smtClean="0"/>
              <a:pPr algn="r"/>
              <a:t>‹Nº›</a:t>
            </a:fld>
            <a:endParaRPr lang="es-ES"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p>
            <a:r>
              <a:rPr lang="es-ES" dirty="0"/>
              <a:t>​</a:t>
            </a:r>
            <a:fld id="{FEAFC309-1B63-44A4-A9FC-29FA1501E26B}" type="datetime1">
              <a:rPr lang="es-ES" smtClean="0"/>
              <a:pPr/>
              <a:t>10/07/2019</a:t>
            </a:fld>
            <a:endParaRPr lang="es-ES"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algn="r"/>
            <a:fld id="{0FF54DE5-C571-48E8-A5BC-B369434E2F44}" type="slidenum">
              <a:rPr lang="es-ES" smtClean="0"/>
              <a:pPr algn="r"/>
              <a:t>‹Nº›</a:t>
            </a:fld>
            <a:endParaRPr lang="es-ES"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p>
            <a:fld id="{87850802-155D-414A-A9FD-662B6F0E4656}" type="datetime1">
              <a:rPr lang="es-ES" smtClean="0"/>
              <a:pPr/>
              <a:t>10/07/2019</a:t>
            </a:fld>
            <a:r>
              <a:rPr lang="es-ES" dirty="0"/>
              <a:t>​</a:t>
            </a:r>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algn="r"/>
            <a:fld id="{0FF54DE5-C571-48E8-A5BC-B369434E2F44}" type="slidenum">
              <a:rPr lang="es-ES" smtClean="0"/>
              <a:pPr algn="r"/>
              <a:t>‹Nº›</a:t>
            </a:fld>
            <a:endParaRPr lang="es-ES"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chor="b"/>
          <a:lstStyle>
            <a:lvl1pPr algn="l" rtl="0">
              <a:defRPr sz="3200"/>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5641848" y="1600199"/>
            <a:ext cx="5445252"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a:xfrm>
            <a:off x="1104900" y="1600200"/>
            <a:ext cx="4384548"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es-ES" noProof="0"/>
              <a:t>Haga clic para modificar los estilos de texto del patrón</a:t>
            </a:r>
          </a:p>
        </p:txBody>
      </p:sp>
      <p:sp>
        <p:nvSpPr>
          <p:cNvPr id="5" name="Marcador de posición de fecha 4"/>
          <p:cNvSpPr>
            <a:spLocks noGrp="1"/>
          </p:cNvSpPr>
          <p:nvPr>
            <p:ph type="dt" sz="half" idx="10"/>
          </p:nvPr>
        </p:nvSpPr>
        <p:spPr/>
        <p:txBody>
          <a:bodyPr rtlCol="0"/>
          <a:lstStyle/>
          <a:p>
            <a:r>
              <a:rPr lang="es-ES" dirty="0"/>
              <a:t>​</a:t>
            </a:r>
            <a:fld id="{5146D9C0-42AF-411F-B87E-5CF0AD6A3E2D}" type="datetime1">
              <a:rPr lang="es-ES" smtClean="0"/>
              <a:pPr/>
              <a:t>10/07/2019</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algn="r"/>
            <a:fld id="{0FF54DE5-C571-48E8-A5BC-B369434E2F44}" type="slidenum">
              <a:rPr lang="es-ES" smtClean="0"/>
              <a:pPr algn="r"/>
              <a:t>‹Nº›</a:t>
            </a:fld>
            <a:endParaRPr lang="es-ES"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a:p>
            <a:pPr lvl="5" rtl="0"/>
            <a:r>
              <a:rPr lang="es-ES" noProof="0" dirty="0"/>
              <a:t>Sexto nivel</a:t>
            </a:r>
          </a:p>
          <a:p>
            <a:pPr lvl="6" rtl="0"/>
            <a:r>
              <a:rPr lang="es-ES" noProof="0" dirty="0"/>
              <a:t>Séptimo nivel</a:t>
            </a:r>
          </a:p>
          <a:p>
            <a:pPr lvl="7" rtl="0"/>
            <a:r>
              <a:rPr lang="es-ES" noProof="0" dirty="0"/>
              <a:t>Octavo nivel</a:t>
            </a:r>
          </a:p>
          <a:p>
            <a:pPr lvl="8" rtl="0"/>
            <a:r>
              <a:rPr lang="es-ES" noProof="0" dirty="0"/>
              <a:t>Noveno nivel</a:t>
            </a:r>
          </a:p>
        </p:txBody>
      </p:sp>
      <p:sp>
        <p:nvSpPr>
          <p:cNvPr id="4" name="Marcador de posición de fecha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rtl="0">
              <a:defRPr sz="1200">
                <a:solidFill>
                  <a:schemeClr val="tx1">
                    <a:lumMod val="60000"/>
                    <a:lumOff val="40000"/>
                  </a:schemeClr>
                </a:solidFill>
              </a:defRPr>
            </a:lvl1pPr>
          </a:lstStyle>
          <a:p>
            <a:fld id="{EB0EBC17-0101-4DBA-89EA-55E7A4727CA3}" type="datetime1">
              <a:rPr lang="es-ES" noProof="0" smtClean="0"/>
              <a:pPr/>
              <a:t>10/07/2019</a:t>
            </a:fld>
            <a:endParaRPr lang="es-ES" noProof="0" dirty="0"/>
          </a:p>
        </p:txBody>
      </p:sp>
      <p:sp>
        <p:nvSpPr>
          <p:cNvPr id="5" name="Marcador de posición de pie de página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rtl="0">
              <a:defRPr sz="1200">
                <a:solidFill>
                  <a:schemeClr val="tx1">
                    <a:lumMod val="60000"/>
                    <a:lumOff val="40000"/>
                  </a:schemeClr>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l" rtl="0">
              <a:defRPr sz="1200">
                <a:solidFill>
                  <a:schemeClr val="tx1">
                    <a:lumMod val="60000"/>
                    <a:lumOff val="40000"/>
                  </a:schemeClr>
                </a:solidFill>
              </a:defRPr>
            </a:lvl1pPr>
          </a:lstStyle>
          <a:p>
            <a:pPr algn="r"/>
            <a:fld id="{0FF54DE5-C571-48E8-A5BC-B369434E2F44}" type="slidenum">
              <a:rPr lang="es-ES" noProof="0" smtClean="0"/>
              <a:pPr algn="r"/>
              <a:t>‹Nº›</a:t>
            </a:fld>
            <a:endParaRPr lang="es-ES" noProof="0" dirty="0"/>
          </a:p>
        </p:txBody>
      </p:sp>
      <p:grpSp>
        <p:nvGrpSpPr>
          <p:cNvPr id="15" name="Grupo 14"/>
          <p:cNvGrpSpPr/>
          <p:nvPr/>
        </p:nvGrpSpPr>
        <p:grpSpPr>
          <a:xfrm>
            <a:off x="1103376" y="1219201"/>
            <a:ext cx="9985248" cy="84403"/>
            <a:chOff x="1073150" y="1219201"/>
            <a:chExt cx="10058400" cy="63125"/>
          </a:xfrm>
        </p:grpSpPr>
        <p:cxnSp>
          <p:nvCxnSpPr>
            <p:cNvPr id="13" name="Conector recto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ctrTitle"/>
          </p:nvPr>
        </p:nvSpPr>
        <p:spPr>
          <a:xfrm>
            <a:off x="1104900" y="2292094"/>
            <a:ext cx="5734050" cy="2219691"/>
          </a:xfrm>
        </p:spPr>
        <p:txBody>
          <a:bodyPr rtlCol="0" anchor="ctr"/>
          <a:lstStyle/>
          <a:p>
            <a:pPr rtl="0"/>
            <a:r>
              <a:rPr lang="es-ES" dirty="0"/>
              <a:t>Conocimientos previos</a:t>
            </a:r>
          </a:p>
        </p:txBody>
      </p:sp>
      <p:sp>
        <p:nvSpPr>
          <p:cNvPr id="7" name="Subtítulo 6"/>
          <p:cNvSpPr>
            <a:spLocks noGrp="1"/>
          </p:cNvSpPr>
          <p:nvPr>
            <p:ph type="subTitle" idx="1"/>
          </p:nvPr>
        </p:nvSpPr>
        <p:spPr/>
        <p:txBody>
          <a:bodyPr rtlCol="0"/>
          <a:lstStyle/>
          <a:p>
            <a:pPr rtl="0"/>
            <a:endParaRPr lang="es-ES" dirty="0"/>
          </a:p>
        </p:txBody>
      </p:sp>
      <p:pic>
        <p:nvPicPr>
          <p:cNvPr id="4" name="Marcador de posición de imagen 3" descr="Libro abierto en una mesa, con estanterías de libros borrosas en el fondo" title="Imagen de ejemplo"/>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Campos </a:t>
            </a:r>
            <a:r>
              <a:rPr lang="es-ES" dirty="0" err="1"/>
              <a:t>Large</a:t>
            </a:r>
            <a:r>
              <a:rPr lang="es-ES" dirty="0"/>
              <a:t> </a:t>
            </a:r>
            <a:r>
              <a:rPr lang="es-ES" dirty="0" err="1"/>
              <a:t>Communities</a:t>
            </a:r>
            <a:endParaRPr lang="es-ES" dirty="0"/>
          </a:p>
        </p:txBody>
      </p:sp>
      <p:sp>
        <p:nvSpPr>
          <p:cNvPr id="14" name="Marcador de posición de contenido 13"/>
          <p:cNvSpPr>
            <a:spLocks noGrp="1"/>
          </p:cNvSpPr>
          <p:nvPr>
            <p:ph idx="1"/>
          </p:nvPr>
        </p:nvSpPr>
        <p:spPr>
          <a:xfrm>
            <a:off x="1104900" y="2514600"/>
            <a:ext cx="9982200" cy="1828800"/>
          </a:xfrm>
        </p:spPr>
        <p:txBody>
          <a:bodyPr rtlCol="0"/>
          <a:lstStyle/>
          <a:p>
            <a:pPr marL="0" indent="0" algn="just" rtl="0">
              <a:buNone/>
            </a:pPr>
            <a:r>
              <a:rPr lang="es-ES" b="1" dirty="0">
                <a:solidFill>
                  <a:schemeClr val="tx2"/>
                </a:solidFill>
              </a:rPr>
              <a:t>Global </a:t>
            </a:r>
            <a:r>
              <a:rPr lang="es-ES" b="1" dirty="0" err="1">
                <a:solidFill>
                  <a:schemeClr val="tx2"/>
                </a:solidFill>
              </a:rPr>
              <a:t>Administrator</a:t>
            </a:r>
            <a:r>
              <a:rPr lang="es-ES" b="1" dirty="0">
                <a:solidFill>
                  <a:schemeClr val="tx2"/>
                </a:solidFill>
              </a:rPr>
              <a:t>: </a:t>
            </a:r>
            <a:r>
              <a:rPr lang="es-ES" dirty="0">
                <a:solidFill>
                  <a:schemeClr val="tx2"/>
                </a:solidFill>
              </a:rPr>
              <a:t>4 bytes utilizados para identificar el AS, sin importar que el AS sea de 2 bytes o de 4</a:t>
            </a:r>
          </a:p>
          <a:p>
            <a:pPr marL="0" indent="0" algn="just" rtl="0">
              <a:buNone/>
            </a:pPr>
            <a:r>
              <a:rPr lang="es-ES" b="1" dirty="0">
                <a:solidFill>
                  <a:schemeClr val="tx2"/>
                </a:solidFill>
              </a:rPr>
              <a:t>Local Data </a:t>
            </a:r>
            <a:r>
              <a:rPr lang="es-ES" b="1" dirty="0" err="1">
                <a:solidFill>
                  <a:schemeClr val="tx2"/>
                </a:solidFill>
              </a:rPr>
              <a:t>Part</a:t>
            </a:r>
            <a:r>
              <a:rPr lang="es-ES" b="1" dirty="0">
                <a:solidFill>
                  <a:schemeClr val="tx2"/>
                </a:solidFill>
              </a:rPr>
              <a:t> 1: </a:t>
            </a:r>
            <a:r>
              <a:rPr lang="es-ES" dirty="0">
                <a:solidFill>
                  <a:schemeClr val="tx2"/>
                </a:solidFill>
              </a:rPr>
              <a:t>Se especifica la acción que quiere que haga la comunidad.</a:t>
            </a:r>
          </a:p>
          <a:p>
            <a:pPr marL="0" indent="0" algn="just" rtl="0">
              <a:buNone/>
            </a:pPr>
            <a:r>
              <a:rPr lang="es-ES" b="1" dirty="0">
                <a:solidFill>
                  <a:schemeClr val="tx2"/>
                </a:solidFill>
              </a:rPr>
              <a:t>Local Data </a:t>
            </a:r>
            <a:r>
              <a:rPr lang="es-ES" b="1" dirty="0" err="1">
                <a:solidFill>
                  <a:schemeClr val="tx2"/>
                </a:solidFill>
              </a:rPr>
              <a:t>Part</a:t>
            </a:r>
            <a:r>
              <a:rPr lang="es-ES" b="1" dirty="0">
                <a:solidFill>
                  <a:schemeClr val="tx2"/>
                </a:solidFill>
              </a:rPr>
              <a:t> 2: </a:t>
            </a:r>
            <a:r>
              <a:rPr lang="es-ES" dirty="0">
                <a:solidFill>
                  <a:schemeClr val="tx2"/>
                </a:solidFill>
              </a:rPr>
              <a:t>Sobre quien será aplicada la acción definida previamente.</a:t>
            </a:r>
          </a:p>
        </p:txBody>
      </p:sp>
    </p:spTree>
    <p:extLst>
      <p:ext uri="{BB962C8B-B14F-4D97-AF65-F5344CB8AC3E}">
        <p14:creationId xmlns:p14="http://schemas.microsoft.com/office/powerpoint/2010/main" val="724319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ctrTitle"/>
          </p:nvPr>
        </p:nvSpPr>
        <p:spPr>
          <a:xfrm>
            <a:off x="1104900" y="2292094"/>
            <a:ext cx="5734050" cy="2219691"/>
          </a:xfrm>
        </p:spPr>
        <p:txBody>
          <a:bodyPr rtlCol="0" anchor="ctr"/>
          <a:lstStyle/>
          <a:p>
            <a:pPr rtl="0"/>
            <a:r>
              <a:rPr lang="es-ES" dirty="0"/>
              <a:t>Uso de </a:t>
            </a:r>
            <a:r>
              <a:rPr lang="es-ES" dirty="0" err="1"/>
              <a:t>Large</a:t>
            </a:r>
            <a:r>
              <a:rPr lang="es-ES" dirty="0"/>
              <a:t> </a:t>
            </a:r>
            <a:r>
              <a:rPr lang="es-ES" dirty="0" err="1"/>
              <a:t>Communities</a:t>
            </a:r>
            <a:endParaRPr lang="es-ES" dirty="0"/>
          </a:p>
        </p:txBody>
      </p:sp>
      <p:sp>
        <p:nvSpPr>
          <p:cNvPr id="7" name="Subtítulo 6"/>
          <p:cNvSpPr>
            <a:spLocks noGrp="1"/>
          </p:cNvSpPr>
          <p:nvPr>
            <p:ph type="subTitle" idx="1"/>
          </p:nvPr>
        </p:nvSpPr>
        <p:spPr/>
        <p:txBody>
          <a:bodyPr rtlCol="0"/>
          <a:lstStyle/>
          <a:p>
            <a:pPr rtl="0"/>
            <a:r>
              <a:rPr lang="es-ES" dirty="0"/>
              <a:t>RFC 8195</a:t>
            </a:r>
          </a:p>
        </p:txBody>
      </p:sp>
      <p:pic>
        <p:nvPicPr>
          <p:cNvPr id="4" name="Marcador de posición de imagen 3" descr="Libro abierto en una mesa, con estanterías de libros borrosas en el fondo" title="Imagen de ejemplo"/>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35601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Uso de </a:t>
            </a:r>
            <a:r>
              <a:rPr lang="es-ES" dirty="0" err="1"/>
              <a:t>Large</a:t>
            </a:r>
            <a:r>
              <a:rPr lang="es-ES" dirty="0"/>
              <a:t> </a:t>
            </a:r>
            <a:r>
              <a:rPr lang="es-ES" dirty="0" err="1"/>
              <a:t>Communities</a:t>
            </a:r>
            <a:endParaRPr lang="es-ES" dirty="0"/>
          </a:p>
        </p:txBody>
      </p:sp>
      <p:sp>
        <p:nvSpPr>
          <p:cNvPr id="14" name="Marcador de posición de contenido 13"/>
          <p:cNvSpPr>
            <a:spLocks noGrp="1"/>
          </p:cNvSpPr>
          <p:nvPr>
            <p:ph idx="1"/>
          </p:nvPr>
        </p:nvSpPr>
        <p:spPr>
          <a:xfrm>
            <a:off x="1104900" y="2347291"/>
            <a:ext cx="9982200" cy="2163417"/>
          </a:xfrm>
        </p:spPr>
        <p:txBody>
          <a:bodyPr rtlCol="0"/>
          <a:lstStyle/>
          <a:p>
            <a:pPr marL="0" indent="0" algn="just" rtl="0">
              <a:buNone/>
            </a:pPr>
            <a:r>
              <a:rPr lang="es-ES" dirty="0" err="1">
                <a:solidFill>
                  <a:schemeClr val="tx2"/>
                </a:solidFill>
              </a:rPr>
              <a:t>Large</a:t>
            </a:r>
            <a:r>
              <a:rPr lang="es-ES" dirty="0">
                <a:solidFill>
                  <a:schemeClr val="tx2"/>
                </a:solidFill>
              </a:rPr>
              <a:t> </a:t>
            </a:r>
            <a:r>
              <a:rPr lang="es-ES" dirty="0" err="1">
                <a:solidFill>
                  <a:schemeClr val="tx2"/>
                </a:solidFill>
              </a:rPr>
              <a:t>Communities</a:t>
            </a:r>
            <a:r>
              <a:rPr lang="es-ES" dirty="0">
                <a:solidFill>
                  <a:schemeClr val="tx2"/>
                </a:solidFill>
              </a:rPr>
              <a:t> se dividen en:</a:t>
            </a:r>
          </a:p>
          <a:p>
            <a:pPr marL="0" indent="0" algn="just" rtl="0">
              <a:buNone/>
            </a:pPr>
            <a:r>
              <a:rPr lang="es-ES" b="1" dirty="0">
                <a:solidFill>
                  <a:schemeClr val="tx2"/>
                </a:solidFill>
              </a:rPr>
              <a:t>Comunidades Informativas: </a:t>
            </a:r>
            <a:r>
              <a:rPr lang="es-ES" dirty="0">
                <a:solidFill>
                  <a:schemeClr val="tx2"/>
                </a:solidFill>
              </a:rPr>
              <a:t>Etiquetas informativas para marcar rutas (Código de origen geográfico, Relación de propagación).</a:t>
            </a:r>
          </a:p>
          <a:p>
            <a:pPr marL="0" indent="0" algn="just" rtl="0">
              <a:buNone/>
            </a:pPr>
            <a:r>
              <a:rPr lang="es-ES" b="1" dirty="0">
                <a:solidFill>
                  <a:schemeClr val="tx2"/>
                </a:solidFill>
              </a:rPr>
              <a:t>Comunidades de Acción: </a:t>
            </a:r>
            <a:r>
              <a:rPr lang="es-ES" dirty="0">
                <a:solidFill>
                  <a:schemeClr val="tx2"/>
                </a:solidFill>
              </a:rPr>
              <a:t>Indica de que forma debe ser tratada una ruta (si se exporta, si no se exporta, local </a:t>
            </a:r>
            <a:r>
              <a:rPr lang="es-ES" dirty="0" err="1">
                <a:solidFill>
                  <a:schemeClr val="tx2"/>
                </a:solidFill>
              </a:rPr>
              <a:t>preference</a:t>
            </a:r>
            <a:r>
              <a:rPr lang="es-ES" dirty="0">
                <a:solidFill>
                  <a:schemeClr val="tx2"/>
                </a:solidFill>
              </a:rPr>
              <a:t>, </a:t>
            </a:r>
            <a:r>
              <a:rPr lang="es-ES" dirty="0" err="1">
                <a:solidFill>
                  <a:schemeClr val="tx2"/>
                </a:solidFill>
              </a:rPr>
              <a:t>etc</a:t>
            </a:r>
            <a:r>
              <a:rPr lang="es-ES" dirty="0">
                <a:solidFill>
                  <a:schemeClr val="tx2"/>
                </a:solidFill>
              </a:rPr>
              <a:t>).</a:t>
            </a:r>
          </a:p>
          <a:p>
            <a:pPr marL="0" indent="0" algn="just" rtl="0">
              <a:buNone/>
            </a:pPr>
            <a:endParaRPr lang="es-ES" dirty="0">
              <a:solidFill>
                <a:schemeClr val="tx2"/>
              </a:solidFill>
            </a:endParaRPr>
          </a:p>
        </p:txBody>
      </p:sp>
    </p:spTree>
    <p:extLst>
      <p:ext uri="{BB962C8B-B14F-4D97-AF65-F5344CB8AC3E}">
        <p14:creationId xmlns:p14="http://schemas.microsoft.com/office/powerpoint/2010/main" val="2408769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Ejemplos de </a:t>
            </a:r>
            <a:r>
              <a:rPr lang="es-ES" dirty="0" err="1"/>
              <a:t>communities</a:t>
            </a:r>
            <a:r>
              <a:rPr lang="es-ES" dirty="0"/>
              <a:t> informativas</a:t>
            </a:r>
          </a:p>
        </p:txBody>
      </p:sp>
      <p:pic>
        <p:nvPicPr>
          <p:cNvPr id="3" name="Marcador de contenido 2">
            <a:extLst>
              <a:ext uri="{FF2B5EF4-FFF2-40B4-BE49-F238E27FC236}">
                <a16:creationId xmlns:a16="http://schemas.microsoft.com/office/drawing/2014/main" id="{E2547824-BA0C-4C26-96BD-74BD1BEB54A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90019" y="1680854"/>
            <a:ext cx="9211961" cy="4410691"/>
          </a:xfrm>
        </p:spPr>
      </p:pic>
    </p:spTree>
    <p:extLst>
      <p:ext uri="{BB962C8B-B14F-4D97-AF65-F5344CB8AC3E}">
        <p14:creationId xmlns:p14="http://schemas.microsoft.com/office/powerpoint/2010/main" val="3018456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solidFill>
                  <a:schemeClr val="tx2"/>
                </a:solidFill>
              </a:rPr>
              <a:t>Ejemplos de </a:t>
            </a:r>
            <a:r>
              <a:rPr lang="es-ES" dirty="0" err="1">
                <a:solidFill>
                  <a:schemeClr val="tx2"/>
                </a:solidFill>
              </a:rPr>
              <a:t>communities</a:t>
            </a:r>
            <a:r>
              <a:rPr lang="es-ES" dirty="0">
                <a:solidFill>
                  <a:schemeClr val="tx2"/>
                </a:solidFill>
              </a:rPr>
              <a:t> de acción</a:t>
            </a:r>
          </a:p>
        </p:txBody>
      </p:sp>
      <p:sp>
        <p:nvSpPr>
          <p:cNvPr id="4" name="Marcador de contenido 3">
            <a:extLst>
              <a:ext uri="{FF2B5EF4-FFF2-40B4-BE49-F238E27FC236}">
                <a16:creationId xmlns:a16="http://schemas.microsoft.com/office/drawing/2014/main" id="{8A572602-08D4-4009-BD81-14CCE62DD4B1}"/>
              </a:ext>
            </a:extLst>
          </p:cNvPr>
          <p:cNvSpPr>
            <a:spLocks noGrp="1"/>
          </p:cNvSpPr>
          <p:nvPr>
            <p:ph idx="1"/>
          </p:nvPr>
        </p:nvSpPr>
        <p:spPr/>
        <p:txBody>
          <a:bodyPr/>
          <a:lstStyle/>
          <a:p>
            <a:pPr marL="0" indent="0">
              <a:buNone/>
            </a:pPr>
            <a:r>
              <a:rPr lang="es-NI" dirty="0">
                <a:solidFill>
                  <a:schemeClr val="tx2"/>
                </a:solidFill>
              </a:rPr>
              <a:t>Podemos basar el no-</a:t>
            </a:r>
            <a:r>
              <a:rPr lang="es-NI" dirty="0" err="1">
                <a:solidFill>
                  <a:schemeClr val="tx2"/>
                </a:solidFill>
              </a:rPr>
              <a:t>export</a:t>
            </a:r>
            <a:r>
              <a:rPr lang="es-NI" dirty="0">
                <a:solidFill>
                  <a:schemeClr val="tx2"/>
                </a:solidFill>
              </a:rPr>
              <a:t> en diferentes categorías:</a:t>
            </a:r>
          </a:p>
          <a:p>
            <a:pPr marL="0" indent="0">
              <a:buNone/>
            </a:pPr>
            <a:endParaRPr lang="es-NI" dirty="0"/>
          </a:p>
        </p:txBody>
      </p:sp>
      <p:pic>
        <p:nvPicPr>
          <p:cNvPr id="8" name="Imagen 7">
            <a:extLst>
              <a:ext uri="{FF2B5EF4-FFF2-40B4-BE49-F238E27FC236}">
                <a16:creationId xmlns:a16="http://schemas.microsoft.com/office/drawing/2014/main" id="{ECB36E23-C83D-4872-AF49-92C2AEC080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1809" y="2406315"/>
            <a:ext cx="7186863" cy="1851281"/>
          </a:xfrm>
          <a:prstGeom prst="rect">
            <a:avLst/>
          </a:prstGeom>
        </p:spPr>
      </p:pic>
      <p:pic>
        <p:nvPicPr>
          <p:cNvPr id="10" name="Imagen 9">
            <a:extLst>
              <a:ext uri="{FF2B5EF4-FFF2-40B4-BE49-F238E27FC236}">
                <a16:creationId xmlns:a16="http://schemas.microsoft.com/office/drawing/2014/main" id="{405B0769-FAB8-46F3-B34C-B606834FA7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1809" y="4127255"/>
            <a:ext cx="7186863" cy="2175286"/>
          </a:xfrm>
          <a:prstGeom prst="rect">
            <a:avLst/>
          </a:prstGeom>
        </p:spPr>
      </p:pic>
    </p:spTree>
    <p:extLst>
      <p:ext uri="{BB962C8B-B14F-4D97-AF65-F5344CB8AC3E}">
        <p14:creationId xmlns:p14="http://schemas.microsoft.com/office/powerpoint/2010/main" val="3278940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0511EF-BA94-4CB9-A9E3-DFA8E257AB99}"/>
              </a:ext>
            </a:extLst>
          </p:cNvPr>
          <p:cNvSpPr>
            <a:spLocks noGrp="1"/>
          </p:cNvSpPr>
          <p:nvPr>
            <p:ph type="title"/>
          </p:nvPr>
        </p:nvSpPr>
        <p:spPr/>
        <p:txBody>
          <a:bodyPr/>
          <a:lstStyle/>
          <a:p>
            <a:r>
              <a:rPr lang="es-NI" dirty="0"/>
              <a:t>Comunidades BGP</a:t>
            </a:r>
          </a:p>
        </p:txBody>
      </p:sp>
      <p:sp>
        <p:nvSpPr>
          <p:cNvPr id="3" name="Marcador de contenido 2">
            <a:extLst>
              <a:ext uri="{FF2B5EF4-FFF2-40B4-BE49-F238E27FC236}">
                <a16:creationId xmlns:a16="http://schemas.microsoft.com/office/drawing/2014/main" id="{90EC995D-BF17-4E0C-9BAD-C13BCD75CC75}"/>
              </a:ext>
            </a:extLst>
          </p:cNvPr>
          <p:cNvSpPr>
            <a:spLocks noGrp="1"/>
          </p:cNvSpPr>
          <p:nvPr>
            <p:ph idx="1"/>
          </p:nvPr>
        </p:nvSpPr>
        <p:spPr>
          <a:xfrm>
            <a:off x="1103382" y="1944756"/>
            <a:ext cx="9982200" cy="3965713"/>
          </a:xfrm>
        </p:spPr>
        <p:txBody>
          <a:bodyPr>
            <a:normAutofit/>
          </a:bodyPr>
          <a:lstStyle/>
          <a:p>
            <a:r>
              <a:rPr lang="es-NI" sz="2400" dirty="0">
                <a:solidFill>
                  <a:schemeClr val="tx2"/>
                </a:solidFill>
              </a:rPr>
              <a:t>Los ISP de entrada son los que definen las comunidades.</a:t>
            </a:r>
          </a:p>
          <a:p>
            <a:r>
              <a:rPr lang="es-NI" sz="2400" dirty="0">
                <a:solidFill>
                  <a:schemeClr val="tx2"/>
                </a:solidFill>
              </a:rPr>
              <a:t>Sus clientes luego agregan las comunidades que quieren utilizar a los prefijos que están anunciando con dichas etiquetas.</a:t>
            </a:r>
          </a:p>
          <a:p>
            <a:r>
              <a:rPr lang="es-NI" sz="2400" dirty="0">
                <a:solidFill>
                  <a:schemeClr val="tx2"/>
                </a:solidFill>
              </a:rPr>
              <a:t>Por ejemplo</a:t>
            </a:r>
          </a:p>
          <a:p>
            <a:pPr lvl="1"/>
            <a:r>
              <a:rPr lang="es-NI" sz="2000" dirty="0">
                <a:solidFill>
                  <a:schemeClr val="tx2"/>
                </a:solidFill>
              </a:rPr>
              <a:t>Si el AS es 100</a:t>
            </a:r>
          </a:p>
          <a:p>
            <a:pPr lvl="1"/>
            <a:r>
              <a:rPr lang="es-NI" sz="2000" dirty="0">
                <a:solidFill>
                  <a:schemeClr val="tx2"/>
                </a:solidFill>
              </a:rPr>
              <a:t>Para designar una ruta específica como de respaldo, el cliente tendría que anunciar su prefijo con la comunidad 100:70 al AS100</a:t>
            </a:r>
          </a:p>
          <a:p>
            <a:pPr lvl="1"/>
            <a:r>
              <a:rPr lang="es-NI" sz="2000" dirty="0">
                <a:solidFill>
                  <a:schemeClr val="tx2"/>
                </a:solidFill>
              </a:rPr>
              <a:t>AS100 recibe el prefijo con la etiqueta de la comunidad 100:70. Después establece la preferencia local para ser 70</a:t>
            </a:r>
          </a:p>
        </p:txBody>
      </p:sp>
    </p:spTree>
    <p:extLst>
      <p:ext uri="{BB962C8B-B14F-4D97-AF65-F5344CB8AC3E}">
        <p14:creationId xmlns:p14="http://schemas.microsoft.com/office/powerpoint/2010/main" val="3259302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70BAFC-72A1-49C2-99F2-40516E5E07B2}"/>
              </a:ext>
            </a:extLst>
          </p:cNvPr>
          <p:cNvSpPr>
            <a:spLocks noGrp="1"/>
          </p:cNvSpPr>
          <p:nvPr>
            <p:ph type="title"/>
          </p:nvPr>
        </p:nvSpPr>
        <p:spPr/>
        <p:txBody>
          <a:bodyPr/>
          <a:lstStyle/>
          <a:p>
            <a:r>
              <a:rPr lang="es-NI" dirty="0">
                <a:solidFill>
                  <a:schemeClr val="tx2"/>
                </a:solidFill>
              </a:rPr>
              <a:t>Ejemplo de configuración en el cliente</a:t>
            </a:r>
          </a:p>
        </p:txBody>
      </p:sp>
      <p:sp>
        <p:nvSpPr>
          <p:cNvPr id="3" name="Marcador de contenido 2">
            <a:extLst>
              <a:ext uri="{FF2B5EF4-FFF2-40B4-BE49-F238E27FC236}">
                <a16:creationId xmlns:a16="http://schemas.microsoft.com/office/drawing/2014/main" id="{A051F455-910A-430F-BB03-DF670AD15D04}"/>
              </a:ext>
            </a:extLst>
          </p:cNvPr>
          <p:cNvSpPr>
            <a:spLocks noGrp="1"/>
          </p:cNvSpPr>
          <p:nvPr>
            <p:ph idx="1"/>
          </p:nvPr>
        </p:nvSpPr>
        <p:spPr>
          <a:xfrm>
            <a:off x="1104900" y="1658178"/>
            <a:ext cx="9982200" cy="4310270"/>
          </a:xfrm>
        </p:spPr>
        <p:txBody>
          <a:bodyPr>
            <a:normAutofit fontScale="92500" lnSpcReduction="20000"/>
          </a:bodyPr>
          <a:lstStyle/>
          <a:p>
            <a:pPr marL="0" indent="0">
              <a:buNone/>
            </a:pPr>
            <a:r>
              <a:rPr lang="es-NI" sz="2200" dirty="0" err="1">
                <a:solidFill>
                  <a:schemeClr val="tx2"/>
                </a:solidFill>
              </a:rPr>
              <a:t>Router</a:t>
            </a:r>
            <a:r>
              <a:rPr lang="es-NI" sz="2200" dirty="0">
                <a:solidFill>
                  <a:schemeClr val="tx2"/>
                </a:solidFill>
              </a:rPr>
              <a:t> </a:t>
            </a:r>
            <a:r>
              <a:rPr lang="es-NI" sz="2200" dirty="0" err="1">
                <a:solidFill>
                  <a:schemeClr val="tx2"/>
                </a:solidFill>
              </a:rPr>
              <a:t>bgp</a:t>
            </a:r>
            <a:r>
              <a:rPr lang="es-NI" sz="2200" dirty="0">
                <a:solidFill>
                  <a:schemeClr val="tx2"/>
                </a:solidFill>
              </a:rPr>
              <a:t> 130</a:t>
            </a:r>
          </a:p>
          <a:p>
            <a:pPr marL="0" indent="0">
              <a:buNone/>
            </a:pPr>
            <a:r>
              <a:rPr lang="es-NI" sz="2200" dirty="0">
                <a:solidFill>
                  <a:schemeClr val="tx2"/>
                </a:solidFill>
              </a:rPr>
              <a:t>	</a:t>
            </a:r>
            <a:r>
              <a:rPr lang="es-NI" sz="2200" dirty="0" err="1">
                <a:solidFill>
                  <a:schemeClr val="tx2"/>
                </a:solidFill>
              </a:rPr>
              <a:t>neighbor</a:t>
            </a:r>
            <a:r>
              <a:rPr lang="es-NI" sz="2200" dirty="0">
                <a:solidFill>
                  <a:schemeClr val="tx2"/>
                </a:solidFill>
              </a:rPr>
              <a:t> </a:t>
            </a:r>
            <a:r>
              <a:rPr lang="es-NI" sz="2200" dirty="0" err="1">
                <a:solidFill>
                  <a:schemeClr val="tx2"/>
                </a:solidFill>
              </a:rPr>
              <a:t>x.x.x.x</a:t>
            </a:r>
            <a:r>
              <a:rPr lang="es-NI" sz="2200" dirty="0">
                <a:solidFill>
                  <a:schemeClr val="tx2"/>
                </a:solidFill>
              </a:rPr>
              <a:t> </a:t>
            </a:r>
            <a:r>
              <a:rPr lang="es-NI" sz="2200" dirty="0" err="1">
                <a:solidFill>
                  <a:schemeClr val="tx2"/>
                </a:solidFill>
              </a:rPr>
              <a:t>remote</a:t>
            </a:r>
            <a:r>
              <a:rPr lang="es-NI" sz="2200" dirty="0">
                <a:solidFill>
                  <a:schemeClr val="tx2"/>
                </a:solidFill>
              </a:rPr>
              <a:t>-as 100</a:t>
            </a:r>
          </a:p>
          <a:p>
            <a:pPr marL="0" indent="0">
              <a:buNone/>
            </a:pPr>
            <a:r>
              <a:rPr lang="es-NI" sz="2200" dirty="0">
                <a:solidFill>
                  <a:schemeClr val="tx2"/>
                </a:solidFill>
              </a:rPr>
              <a:t>	</a:t>
            </a:r>
            <a:r>
              <a:rPr lang="es-NI" sz="2200" dirty="0" err="1">
                <a:solidFill>
                  <a:schemeClr val="tx2"/>
                </a:solidFill>
              </a:rPr>
              <a:t>neighbor</a:t>
            </a:r>
            <a:r>
              <a:rPr lang="es-NI" sz="2200" dirty="0">
                <a:solidFill>
                  <a:schemeClr val="tx2"/>
                </a:solidFill>
              </a:rPr>
              <a:t> </a:t>
            </a:r>
            <a:r>
              <a:rPr lang="es-NI" sz="2200" dirty="0" err="1">
                <a:solidFill>
                  <a:schemeClr val="tx2"/>
                </a:solidFill>
              </a:rPr>
              <a:t>x.x.x.x</a:t>
            </a:r>
            <a:r>
              <a:rPr lang="es-NI" sz="2200" dirty="0">
                <a:solidFill>
                  <a:schemeClr val="tx2"/>
                </a:solidFill>
              </a:rPr>
              <a:t> </a:t>
            </a:r>
            <a:r>
              <a:rPr lang="es-NI" sz="2200" dirty="0" err="1">
                <a:solidFill>
                  <a:schemeClr val="tx2"/>
                </a:solidFill>
              </a:rPr>
              <a:t>description</a:t>
            </a:r>
            <a:r>
              <a:rPr lang="es-NI" sz="2200" dirty="0">
                <a:solidFill>
                  <a:schemeClr val="tx2"/>
                </a:solidFill>
              </a:rPr>
              <a:t> </a:t>
            </a:r>
            <a:r>
              <a:rPr lang="es-NI" sz="2200" dirty="0" err="1">
                <a:solidFill>
                  <a:schemeClr val="tx2"/>
                </a:solidFill>
              </a:rPr>
              <a:t>Backup</a:t>
            </a:r>
            <a:r>
              <a:rPr lang="es-NI" sz="2200" dirty="0">
                <a:solidFill>
                  <a:schemeClr val="tx2"/>
                </a:solidFill>
              </a:rPr>
              <a:t> ISP</a:t>
            </a:r>
          </a:p>
          <a:p>
            <a:pPr marL="0" indent="0">
              <a:buNone/>
            </a:pPr>
            <a:r>
              <a:rPr lang="es-NI" sz="2200" dirty="0">
                <a:solidFill>
                  <a:schemeClr val="tx2"/>
                </a:solidFill>
              </a:rPr>
              <a:t>	</a:t>
            </a:r>
            <a:r>
              <a:rPr lang="es-NI" sz="2200" dirty="0" err="1">
                <a:solidFill>
                  <a:schemeClr val="tx2"/>
                </a:solidFill>
              </a:rPr>
              <a:t>neighbor</a:t>
            </a:r>
            <a:r>
              <a:rPr lang="es-NI" sz="2200" dirty="0">
                <a:solidFill>
                  <a:schemeClr val="tx2"/>
                </a:solidFill>
              </a:rPr>
              <a:t> </a:t>
            </a:r>
            <a:r>
              <a:rPr lang="es-NI" sz="2200" dirty="0" err="1">
                <a:solidFill>
                  <a:schemeClr val="tx2"/>
                </a:solidFill>
              </a:rPr>
              <a:t>x.x.x.x</a:t>
            </a:r>
            <a:r>
              <a:rPr lang="es-NI" sz="2200" dirty="0">
                <a:solidFill>
                  <a:schemeClr val="tx2"/>
                </a:solidFill>
              </a:rPr>
              <a:t> </a:t>
            </a:r>
            <a:r>
              <a:rPr lang="es-NI" sz="2200" dirty="0" err="1">
                <a:solidFill>
                  <a:schemeClr val="tx2"/>
                </a:solidFill>
              </a:rPr>
              <a:t>route-map</a:t>
            </a:r>
            <a:r>
              <a:rPr lang="es-NI" sz="2200" dirty="0">
                <a:solidFill>
                  <a:schemeClr val="tx2"/>
                </a:solidFill>
              </a:rPr>
              <a:t> as100-out </a:t>
            </a:r>
            <a:r>
              <a:rPr lang="es-NI" sz="2200" dirty="0" err="1">
                <a:solidFill>
                  <a:schemeClr val="tx2"/>
                </a:solidFill>
              </a:rPr>
              <a:t>out</a:t>
            </a:r>
            <a:endParaRPr lang="es-NI" sz="2200" dirty="0">
              <a:solidFill>
                <a:schemeClr val="tx2"/>
              </a:solidFill>
            </a:endParaRPr>
          </a:p>
          <a:p>
            <a:pPr marL="0" indent="0">
              <a:buNone/>
            </a:pPr>
            <a:r>
              <a:rPr lang="es-NI" sz="2200" dirty="0">
                <a:solidFill>
                  <a:schemeClr val="tx2"/>
                </a:solidFill>
              </a:rPr>
              <a:t>	</a:t>
            </a:r>
            <a:r>
              <a:rPr lang="es-NI" sz="2200" dirty="0" err="1">
                <a:solidFill>
                  <a:schemeClr val="tx2"/>
                </a:solidFill>
              </a:rPr>
              <a:t>neighbor</a:t>
            </a:r>
            <a:r>
              <a:rPr lang="es-NI" sz="2200" dirty="0">
                <a:solidFill>
                  <a:schemeClr val="tx2"/>
                </a:solidFill>
              </a:rPr>
              <a:t> </a:t>
            </a:r>
            <a:r>
              <a:rPr lang="es-NI" sz="2200" dirty="0" err="1">
                <a:solidFill>
                  <a:schemeClr val="tx2"/>
                </a:solidFill>
              </a:rPr>
              <a:t>x.x.x.x</a:t>
            </a:r>
            <a:r>
              <a:rPr lang="es-NI" sz="2200" dirty="0">
                <a:solidFill>
                  <a:schemeClr val="tx2"/>
                </a:solidFill>
              </a:rPr>
              <a:t> </a:t>
            </a:r>
            <a:r>
              <a:rPr lang="es-NI" sz="2200" dirty="0" err="1">
                <a:solidFill>
                  <a:schemeClr val="tx2"/>
                </a:solidFill>
              </a:rPr>
              <a:t>send-community</a:t>
            </a:r>
            <a:endParaRPr lang="es-NI" sz="2200" dirty="0">
              <a:solidFill>
                <a:schemeClr val="tx2"/>
              </a:solidFill>
            </a:endParaRPr>
          </a:p>
          <a:p>
            <a:pPr marL="0" indent="0">
              <a:buNone/>
            </a:pPr>
            <a:r>
              <a:rPr lang="es-NI" sz="2200" dirty="0" err="1">
                <a:solidFill>
                  <a:schemeClr val="tx2"/>
                </a:solidFill>
              </a:rPr>
              <a:t>Ip</a:t>
            </a:r>
            <a:r>
              <a:rPr lang="es-NI" sz="2200" dirty="0">
                <a:solidFill>
                  <a:schemeClr val="tx2"/>
                </a:solidFill>
              </a:rPr>
              <a:t> as-</a:t>
            </a:r>
            <a:r>
              <a:rPr lang="es-NI" sz="2200" dirty="0" err="1">
                <a:solidFill>
                  <a:schemeClr val="tx2"/>
                </a:solidFill>
              </a:rPr>
              <a:t>path</a:t>
            </a:r>
            <a:r>
              <a:rPr lang="es-NI" sz="2200" dirty="0">
                <a:solidFill>
                  <a:schemeClr val="tx2"/>
                </a:solidFill>
              </a:rPr>
              <a:t> Access-</a:t>
            </a:r>
            <a:r>
              <a:rPr lang="es-NI" sz="2200" dirty="0" err="1">
                <a:solidFill>
                  <a:schemeClr val="tx2"/>
                </a:solidFill>
              </a:rPr>
              <a:t>list</a:t>
            </a:r>
            <a:r>
              <a:rPr lang="es-NI" sz="2200" dirty="0">
                <a:solidFill>
                  <a:schemeClr val="tx2"/>
                </a:solidFill>
              </a:rPr>
              <a:t> 20 </a:t>
            </a:r>
            <a:r>
              <a:rPr lang="es-NI" sz="2200" dirty="0" err="1">
                <a:solidFill>
                  <a:schemeClr val="tx2"/>
                </a:solidFill>
              </a:rPr>
              <a:t>permit</a:t>
            </a:r>
            <a:r>
              <a:rPr lang="es-NI" sz="2200" dirty="0">
                <a:solidFill>
                  <a:schemeClr val="tx2"/>
                </a:solidFill>
              </a:rPr>
              <a:t> ^$ </a:t>
            </a:r>
          </a:p>
          <a:p>
            <a:pPr marL="0" indent="0">
              <a:buNone/>
            </a:pPr>
            <a:r>
              <a:rPr lang="es-NI" sz="2200" dirty="0" err="1">
                <a:solidFill>
                  <a:schemeClr val="tx2"/>
                </a:solidFill>
              </a:rPr>
              <a:t>Route-map</a:t>
            </a:r>
            <a:r>
              <a:rPr lang="es-NI" sz="2200" dirty="0">
                <a:solidFill>
                  <a:schemeClr val="tx2"/>
                </a:solidFill>
              </a:rPr>
              <a:t> as100-out </a:t>
            </a:r>
            <a:r>
              <a:rPr lang="es-NI" sz="2200" dirty="0" err="1">
                <a:solidFill>
                  <a:schemeClr val="tx2"/>
                </a:solidFill>
              </a:rPr>
              <a:t>permit</a:t>
            </a:r>
            <a:r>
              <a:rPr lang="es-NI" sz="2200" dirty="0">
                <a:solidFill>
                  <a:schemeClr val="tx2"/>
                </a:solidFill>
              </a:rPr>
              <a:t> 10</a:t>
            </a:r>
          </a:p>
          <a:p>
            <a:pPr marL="0" indent="0">
              <a:buNone/>
            </a:pPr>
            <a:r>
              <a:rPr lang="es-NI" sz="2200" dirty="0">
                <a:solidFill>
                  <a:schemeClr val="tx2"/>
                </a:solidFill>
              </a:rPr>
              <a:t>	match as-</a:t>
            </a:r>
            <a:r>
              <a:rPr lang="es-NI" sz="2200" dirty="0" err="1">
                <a:solidFill>
                  <a:schemeClr val="tx2"/>
                </a:solidFill>
              </a:rPr>
              <a:t>path</a:t>
            </a:r>
            <a:r>
              <a:rPr lang="es-NI" sz="2200" dirty="0">
                <a:solidFill>
                  <a:schemeClr val="tx2"/>
                </a:solidFill>
              </a:rPr>
              <a:t> 20</a:t>
            </a:r>
          </a:p>
          <a:p>
            <a:pPr marL="0" indent="0">
              <a:buNone/>
            </a:pPr>
            <a:r>
              <a:rPr lang="es-NI" sz="2200" dirty="0">
                <a:solidFill>
                  <a:schemeClr val="tx2"/>
                </a:solidFill>
              </a:rPr>
              <a:t>	set </a:t>
            </a:r>
            <a:r>
              <a:rPr lang="es-NI" sz="2200" dirty="0" err="1">
                <a:solidFill>
                  <a:schemeClr val="tx2"/>
                </a:solidFill>
              </a:rPr>
              <a:t>community</a:t>
            </a:r>
            <a:r>
              <a:rPr lang="es-NI" sz="2200" dirty="0">
                <a:solidFill>
                  <a:schemeClr val="tx2"/>
                </a:solidFill>
              </a:rPr>
              <a:t> 100:70</a:t>
            </a:r>
            <a:br>
              <a:rPr lang="es-NI" dirty="0"/>
            </a:br>
            <a:endParaRPr lang="es-NI" dirty="0"/>
          </a:p>
        </p:txBody>
      </p:sp>
    </p:spTree>
    <p:extLst>
      <p:ext uri="{BB962C8B-B14F-4D97-AF65-F5344CB8AC3E}">
        <p14:creationId xmlns:p14="http://schemas.microsoft.com/office/powerpoint/2010/main" val="3489381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70BAFC-72A1-49C2-99F2-40516E5E07B2}"/>
              </a:ext>
            </a:extLst>
          </p:cNvPr>
          <p:cNvSpPr>
            <a:spLocks noGrp="1"/>
          </p:cNvSpPr>
          <p:nvPr>
            <p:ph type="title"/>
          </p:nvPr>
        </p:nvSpPr>
        <p:spPr/>
        <p:txBody>
          <a:bodyPr/>
          <a:lstStyle/>
          <a:p>
            <a:r>
              <a:rPr lang="es-NI" dirty="0">
                <a:solidFill>
                  <a:schemeClr val="tx2"/>
                </a:solidFill>
              </a:rPr>
              <a:t>Ejemplo de configuración en el ISP</a:t>
            </a:r>
          </a:p>
        </p:txBody>
      </p:sp>
      <p:sp>
        <p:nvSpPr>
          <p:cNvPr id="3" name="Marcador de contenido 2">
            <a:extLst>
              <a:ext uri="{FF2B5EF4-FFF2-40B4-BE49-F238E27FC236}">
                <a16:creationId xmlns:a16="http://schemas.microsoft.com/office/drawing/2014/main" id="{A051F455-910A-430F-BB03-DF670AD15D04}"/>
              </a:ext>
            </a:extLst>
          </p:cNvPr>
          <p:cNvSpPr>
            <a:spLocks noGrp="1"/>
          </p:cNvSpPr>
          <p:nvPr>
            <p:ph idx="1"/>
          </p:nvPr>
        </p:nvSpPr>
        <p:spPr/>
        <p:txBody>
          <a:bodyPr>
            <a:normAutofit fontScale="92500" lnSpcReduction="10000"/>
          </a:bodyPr>
          <a:lstStyle/>
          <a:p>
            <a:pPr marL="0" indent="0">
              <a:buNone/>
            </a:pPr>
            <a:r>
              <a:rPr lang="es-NI" sz="2200" dirty="0" err="1">
                <a:solidFill>
                  <a:schemeClr val="tx2"/>
                </a:solidFill>
              </a:rPr>
              <a:t>Router</a:t>
            </a:r>
            <a:r>
              <a:rPr lang="es-NI" sz="2200" dirty="0">
                <a:solidFill>
                  <a:schemeClr val="tx2"/>
                </a:solidFill>
              </a:rPr>
              <a:t> </a:t>
            </a:r>
            <a:r>
              <a:rPr lang="es-NI" sz="2200" dirty="0" err="1">
                <a:solidFill>
                  <a:schemeClr val="tx2"/>
                </a:solidFill>
              </a:rPr>
              <a:t>bgp</a:t>
            </a:r>
            <a:r>
              <a:rPr lang="es-NI" sz="2200" dirty="0">
                <a:solidFill>
                  <a:schemeClr val="tx2"/>
                </a:solidFill>
              </a:rPr>
              <a:t> 100</a:t>
            </a:r>
          </a:p>
          <a:p>
            <a:pPr marL="0" indent="0">
              <a:buNone/>
            </a:pPr>
            <a:r>
              <a:rPr lang="es-NI" sz="2200" dirty="0">
                <a:solidFill>
                  <a:schemeClr val="tx2"/>
                </a:solidFill>
              </a:rPr>
              <a:t>	</a:t>
            </a:r>
            <a:r>
              <a:rPr lang="es-NI" sz="2200" dirty="0" err="1">
                <a:solidFill>
                  <a:schemeClr val="tx2"/>
                </a:solidFill>
              </a:rPr>
              <a:t>neighbor</a:t>
            </a:r>
            <a:r>
              <a:rPr lang="es-NI" sz="2200" dirty="0">
                <a:solidFill>
                  <a:schemeClr val="tx2"/>
                </a:solidFill>
              </a:rPr>
              <a:t> </a:t>
            </a:r>
            <a:r>
              <a:rPr lang="es-NI" sz="2200" dirty="0" err="1">
                <a:solidFill>
                  <a:schemeClr val="tx2"/>
                </a:solidFill>
              </a:rPr>
              <a:t>y.y.y.y</a:t>
            </a:r>
            <a:r>
              <a:rPr lang="es-NI" sz="2200" dirty="0">
                <a:solidFill>
                  <a:schemeClr val="tx2"/>
                </a:solidFill>
              </a:rPr>
              <a:t> </a:t>
            </a:r>
            <a:r>
              <a:rPr lang="es-NI" sz="2200" dirty="0" err="1">
                <a:solidFill>
                  <a:schemeClr val="tx2"/>
                </a:solidFill>
              </a:rPr>
              <a:t>remote</a:t>
            </a:r>
            <a:r>
              <a:rPr lang="es-NI" sz="2200" dirty="0">
                <a:solidFill>
                  <a:schemeClr val="tx2"/>
                </a:solidFill>
              </a:rPr>
              <a:t>-as 130</a:t>
            </a:r>
          </a:p>
          <a:p>
            <a:pPr marL="0" indent="0">
              <a:buNone/>
            </a:pPr>
            <a:r>
              <a:rPr lang="es-NI" sz="2200" dirty="0">
                <a:solidFill>
                  <a:schemeClr val="tx2"/>
                </a:solidFill>
              </a:rPr>
              <a:t>	</a:t>
            </a:r>
            <a:r>
              <a:rPr lang="es-NI" sz="2200" dirty="0" err="1">
                <a:solidFill>
                  <a:schemeClr val="tx2"/>
                </a:solidFill>
              </a:rPr>
              <a:t>neighbor</a:t>
            </a:r>
            <a:r>
              <a:rPr lang="es-NI" sz="2200" dirty="0">
                <a:solidFill>
                  <a:schemeClr val="tx2"/>
                </a:solidFill>
              </a:rPr>
              <a:t> </a:t>
            </a:r>
            <a:r>
              <a:rPr lang="es-NI" sz="2200" dirty="0" err="1">
                <a:solidFill>
                  <a:schemeClr val="tx2"/>
                </a:solidFill>
              </a:rPr>
              <a:t>y.y.y.y</a:t>
            </a:r>
            <a:r>
              <a:rPr lang="es-NI" sz="2200" dirty="0">
                <a:solidFill>
                  <a:schemeClr val="tx2"/>
                </a:solidFill>
              </a:rPr>
              <a:t> </a:t>
            </a:r>
            <a:r>
              <a:rPr lang="es-NI" sz="2200" dirty="0" err="1">
                <a:solidFill>
                  <a:schemeClr val="tx2"/>
                </a:solidFill>
              </a:rPr>
              <a:t>route-map</a:t>
            </a:r>
            <a:r>
              <a:rPr lang="es-NI" sz="2200" dirty="0">
                <a:solidFill>
                  <a:schemeClr val="tx2"/>
                </a:solidFill>
              </a:rPr>
              <a:t> </a:t>
            </a:r>
            <a:r>
              <a:rPr lang="es-NI" sz="2200" dirty="0" err="1">
                <a:solidFill>
                  <a:schemeClr val="tx2"/>
                </a:solidFill>
              </a:rPr>
              <a:t>customer</a:t>
            </a:r>
            <a:r>
              <a:rPr lang="es-NI" sz="2200" dirty="0">
                <a:solidFill>
                  <a:schemeClr val="tx2"/>
                </a:solidFill>
              </a:rPr>
              <a:t>-</a:t>
            </a:r>
            <a:r>
              <a:rPr lang="es-NI" sz="2200" dirty="0" err="1">
                <a:solidFill>
                  <a:schemeClr val="tx2"/>
                </a:solidFill>
              </a:rPr>
              <a:t>policy</a:t>
            </a:r>
            <a:r>
              <a:rPr lang="es-NI" sz="2200" dirty="0">
                <a:solidFill>
                  <a:schemeClr val="tx2"/>
                </a:solidFill>
              </a:rPr>
              <a:t>-in </a:t>
            </a:r>
            <a:r>
              <a:rPr lang="es-NI" sz="2200" dirty="0" err="1">
                <a:solidFill>
                  <a:schemeClr val="tx2"/>
                </a:solidFill>
              </a:rPr>
              <a:t>in</a:t>
            </a:r>
            <a:endParaRPr lang="es-NI" sz="2200" dirty="0">
              <a:solidFill>
                <a:schemeClr val="tx2"/>
              </a:solidFill>
            </a:endParaRPr>
          </a:p>
          <a:p>
            <a:pPr marL="0" indent="0">
              <a:buNone/>
            </a:pPr>
            <a:r>
              <a:rPr lang="es-NI" sz="2200" dirty="0">
                <a:solidFill>
                  <a:schemeClr val="tx2"/>
                </a:solidFill>
              </a:rPr>
              <a:t>	</a:t>
            </a:r>
          </a:p>
          <a:p>
            <a:pPr marL="0" indent="0">
              <a:buNone/>
            </a:pPr>
            <a:r>
              <a:rPr lang="es-NI" sz="2200" dirty="0" err="1">
                <a:solidFill>
                  <a:schemeClr val="tx2"/>
                </a:solidFill>
              </a:rPr>
              <a:t>Ip</a:t>
            </a:r>
            <a:r>
              <a:rPr lang="es-NI" sz="2200" dirty="0">
                <a:solidFill>
                  <a:schemeClr val="tx2"/>
                </a:solidFill>
              </a:rPr>
              <a:t> </a:t>
            </a:r>
            <a:r>
              <a:rPr lang="es-NI" sz="2200" dirty="0" err="1">
                <a:solidFill>
                  <a:schemeClr val="tx2"/>
                </a:solidFill>
              </a:rPr>
              <a:t>community-list</a:t>
            </a:r>
            <a:r>
              <a:rPr lang="es-NI" sz="2200" dirty="0">
                <a:solidFill>
                  <a:schemeClr val="tx2"/>
                </a:solidFill>
              </a:rPr>
              <a:t> 7 </a:t>
            </a:r>
            <a:r>
              <a:rPr lang="es-NI" sz="2200" dirty="0" err="1">
                <a:solidFill>
                  <a:schemeClr val="tx2"/>
                </a:solidFill>
              </a:rPr>
              <a:t>permit</a:t>
            </a:r>
            <a:r>
              <a:rPr lang="es-NI" sz="2200" dirty="0">
                <a:solidFill>
                  <a:schemeClr val="tx2"/>
                </a:solidFill>
              </a:rPr>
              <a:t> 100:70</a:t>
            </a:r>
          </a:p>
          <a:p>
            <a:pPr marL="0" indent="0">
              <a:buNone/>
            </a:pPr>
            <a:endParaRPr lang="es-NI" sz="2200" dirty="0">
              <a:solidFill>
                <a:schemeClr val="tx2"/>
              </a:solidFill>
            </a:endParaRPr>
          </a:p>
          <a:p>
            <a:pPr marL="0" indent="0">
              <a:buNone/>
            </a:pPr>
            <a:r>
              <a:rPr lang="es-NI" sz="2200" dirty="0" err="1">
                <a:solidFill>
                  <a:schemeClr val="tx2"/>
                </a:solidFill>
              </a:rPr>
              <a:t>Ip</a:t>
            </a:r>
            <a:r>
              <a:rPr lang="es-NI" sz="2200" dirty="0">
                <a:solidFill>
                  <a:schemeClr val="tx2"/>
                </a:solidFill>
              </a:rPr>
              <a:t> </a:t>
            </a:r>
            <a:r>
              <a:rPr lang="es-NI" sz="2200" dirty="0" err="1">
                <a:solidFill>
                  <a:schemeClr val="tx2"/>
                </a:solidFill>
              </a:rPr>
              <a:t>community-list</a:t>
            </a:r>
            <a:r>
              <a:rPr lang="es-NI" sz="2200" dirty="0">
                <a:solidFill>
                  <a:schemeClr val="tx2"/>
                </a:solidFill>
              </a:rPr>
              <a:t> 8 </a:t>
            </a:r>
            <a:r>
              <a:rPr lang="es-NI" sz="2200" dirty="0" err="1">
                <a:solidFill>
                  <a:schemeClr val="tx2"/>
                </a:solidFill>
              </a:rPr>
              <a:t>permit</a:t>
            </a:r>
            <a:r>
              <a:rPr lang="es-NI" sz="2200" dirty="0">
                <a:solidFill>
                  <a:schemeClr val="tx2"/>
                </a:solidFill>
              </a:rPr>
              <a:t> 100:80</a:t>
            </a:r>
          </a:p>
          <a:p>
            <a:pPr marL="0" indent="0">
              <a:buNone/>
            </a:pPr>
            <a:endParaRPr lang="es-NI" sz="2600" dirty="0">
              <a:solidFill>
                <a:schemeClr val="tx2"/>
              </a:solidFill>
            </a:endParaRPr>
          </a:p>
          <a:p>
            <a:pPr marL="0" indent="0">
              <a:buNone/>
            </a:pPr>
            <a:r>
              <a:rPr lang="es-NI" sz="2200" dirty="0" err="1">
                <a:solidFill>
                  <a:schemeClr val="tx2"/>
                </a:solidFill>
              </a:rPr>
              <a:t>Ip</a:t>
            </a:r>
            <a:r>
              <a:rPr lang="es-NI" sz="2200" dirty="0">
                <a:solidFill>
                  <a:schemeClr val="tx2"/>
                </a:solidFill>
              </a:rPr>
              <a:t> </a:t>
            </a:r>
            <a:r>
              <a:rPr lang="es-NI" sz="2200" dirty="0" err="1">
                <a:solidFill>
                  <a:schemeClr val="tx2"/>
                </a:solidFill>
              </a:rPr>
              <a:t>community-list</a:t>
            </a:r>
            <a:r>
              <a:rPr lang="es-NI" sz="2200" dirty="0">
                <a:solidFill>
                  <a:schemeClr val="tx2"/>
                </a:solidFill>
              </a:rPr>
              <a:t> 9 </a:t>
            </a:r>
            <a:r>
              <a:rPr lang="es-NI" sz="2200" dirty="0" err="1">
                <a:solidFill>
                  <a:schemeClr val="tx2"/>
                </a:solidFill>
              </a:rPr>
              <a:t>permit</a:t>
            </a:r>
            <a:r>
              <a:rPr lang="es-NI" sz="2200" dirty="0">
                <a:solidFill>
                  <a:schemeClr val="tx2"/>
                </a:solidFill>
              </a:rPr>
              <a:t> 100:90</a:t>
            </a:r>
            <a:br>
              <a:rPr lang="es-NI" dirty="0"/>
            </a:br>
            <a:endParaRPr lang="es-NI" dirty="0"/>
          </a:p>
        </p:txBody>
      </p:sp>
    </p:spTree>
    <p:extLst>
      <p:ext uri="{BB962C8B-B14F-4D97-AF65-F5344CB8AC3E}">
        <p14:creationId xmlns:p14="http://schemas.microsoft.com/office/powerpoint/2010/main" val="1566172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ctrTitle"/>
          </p:nvPr>
        </p:nvSpPr>
        <p:spPr>
          <a:xfrm>
            <a:off x="1104900" y="2292094"/>
            <a:ext cx="5734050" cy="2219691"/>
          </a:xfrm>
        </p:spPr>
        <p:txBody>
          <a:bodyPr rtlCol="0" anchor="ctr"/>
          <a:lstStyle/>
          <a:p>
            <a:pPr rtl="0"/>
            <a:r>
              <a:rPr lang="es-ES" dirty="0"/>
              <a:t>Filtros </a:t>
            </a:r>
            <a:r>
              <a:rPr lang="es-ES" dirty="0" err="1"/>
              <a:t>bgp</a:t>
            </a:r>
            <a:endParaRPr lang="es-ES" dirty="0"/>
          </a:p>
        </p:txBody>
      </p:sp>
      <p:sp>
        <p:nvSpPr>
          <p:cNvPr id="7" name="Subtítulo 6"/>
          <p:cNvSpPr>
            <a:spLocks noGrp="1"/>
          </p:cNvSpPr>
          <p:nvPr>
            <p:ph type="subTitle" idx="1"/>
          </p:nvPr>
        </p:nvSpPr>
        <p:spPr>
          <a:xfrm>
            <a:off x="1104900" y="4511784"/>
            <a:ext cx="5734050" cy="955565"/>
          </a:xfrm>
        </p:spPr>
        <p:txBody>
          <a:bodyPr rtlCol="0"/>
          <a:lstStyle/>
          <a:p>
            <a:pPr rtl="0"/>
            <a:r>
              <a:rPr lang="es-ES" dirty="0"/>
              <a:t>RFC 7454</a:t>
            </a:r>
          </a:p>
        </p:txBody>
      </p:sp>
      <p:pic>
        <p:nvPicPr>
          <p:cNvPr id="4" name="Marcador de posición de imagen 3" descr="Libro abierto en una mesa, con estanterías de libros borrosas en el fondo" title="Imagen de ejemplo"/>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3342722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err="1"/>
              <a:t>Prefix</a:t>
            </a:r>
            <a:r>
              <a:rPr lang="es-ES" dirty="0"/>
              <a:t> </a:t>
            </a:r>
            <a:r>
              <a:rPr lang="es-ES" dirty="0" err="1"/>
              <a:t>Filtering</a:t>
            </a:r>
            <a:endParaRPr lang="es-ES" dirty="0"/>
          </a:p>
        </p:txBody>
      </p:sp>
      <p:sp>
        <p:nvSpPr>
          <p:cNvPr id="14" name="Marcador de posición de contenido 13"/>
          <p:cNvSpPr>
            <a:spLocks noGrp="1"/>
          </p:cNvSpPr>
          <p:nvPr>
            <p:ph idx="1"/>
          </p:nvPr>
        </p:nvSpPr>
        <p:spPr>
          <a:xfrm>
            <a:off x="1103382" y="2797865"/>
            <a:ext cx="9982200" cy="1262270"/>
          </a:xfrm>
        </p:spPr>
        <p:txBody>
          <a:bodyPr rtlCol="0"/>
          <a:lstStyle/>
          <a:p>
            <a:pPr marL="0" indent="0" algn="just">
              <a:buNone/>
            </a:pPr>
            <a:r>
              <a:rPr lang="es-ES" dirty="0">
                <a:solidFill>
                  <a:schemeClr val="tx2"/>
                </a:solidFill>
              </a:rPr>
              <a:t>El principal aspecto de seguridad en BGP se basa en controlar los prefijos que son enviados y recibidos entre </a:t>
            </a:r>
            <a:r>
              <a:rPr lang="es-ES" dirty="0" err="1">
                <a:solidFill>
                  <a:schemeClr val="tx2"/>
                </a:solidFill>
              </a:rPr>
              <a:t>peerings</a:t>
            </a:r>
            <a:r>
              <a:rPr lang="es-ES" dirty="0">
                <a:solidFill>
                  <a:schemeClr val="tx2"/>
                </a:solidFill>
              </a:rPr>
              <a:t> BGP. Los prefijos intercambiados entre </a:t>
            </a:r>
            <a:r>
              <a:rPr lang="es-ES" dirty="0" err="1">
                <a:solidFill>
                  <a:schemeClr val="tx2"/>
                </a:solidFill>
              </a:rPr>
              <a:t>peers</a:t>
            </a:r>
            <a:r>
              <a:rPr lang="es-ES" dirty="0">
                <a:solidFill>
                  <a:schemeClr val="tx2"/>
                </a:solidFill>
              </a:rPr>
              <a:t> BGP son controlados por filtros de entrada y salida</a:t>
            </a:r>
          </a:p>
        </p:txBody>
      </p:sp>
    </p:spTree>
    <p:extLst>
      <p:ext uri="{BB962C8B-B14F-4D97-AF65-F5344CB8AC3E}">
        <p14:creationId xmlns:p14="http://schemas.microsoft.com/office/powerpoint/2010/main" val="3808024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Conocimientos previos</a:t>
            </a:r>
          </a:p>
        </p:txBody>
      </p:sp>
      <p:sp>
        <p:nvSpPr>
          <p:cNvPr id="14" name="Marcador de posición de contenido 13"/>
          <p:cNvSpPr>
            <a:spLocks noGrp="1"/>
          </p:cNvSpPr>
          <p:nvPr>
            <p:ph idx="1"/>
          </p:nvPr>
        </p:nvSpPr>
        <p:spPr/>
        <p:txBody>
          <a:bodyPr rtlCol="0"/>
          <a:lstStyle/>
          <a:p>
            <a:pPr marL="0" indent="0" algn="just" rtl="0">
              <a:buNone/>
            </a:pPr>
            <a:r>
              <a:rPr lang="es-ES" dirty="0">
                <a:solidFill>
                  <a:schemeClr val="tx2"/>
                </a:solidFill>
              </a:rPr>
              <a:t>Para la correcta comprensión de este tema es necesario que los oyentes entiendan los siguientes conceptos:</a:t>
            </a:r>
          </a:p>
          <a:p>
            <a:pPr marL="0" indent="0" algn="just" rtl="0">
              <a:buNone/>
            </a:pPr>
            <a:r>
              <a:rPr lang="es-ES" dirty="0">
                <a:solidFill>
                  <a:schemeClr val="tx2"/>
                </a:solidFill>
              </a:rPr>
              <a:t>AS-PATH: Almacena una secuencia de números de AS que identifican la ruta de los AS por los que ha pasado el anuncio. Cada vez que un </a:t>
            </a:r>
            <a:r>
              <a:rPr lang="es-ES" dirty="0" err="1">
                <a:solidFill>
                  <a:schemeClr val="tx2"/>
                </a:solidFill>
              </a:rPr>
              <a:t>router</a:t>
            </a:r>
            <a:r>
              <a:rPr lang="es-ES" dirty="0">
                <a:solidFill>
                  <a:schemeClr val="tx2"/>
                </a:solidFill>
              </a:rPr>
              <a:t> de borde propaga una ruta hacia otro lado, añade a este atributo su número de AS. Si se quisiera utilizar el AS-PATH como método de selección de rutas, se escogiera el que tuviera la lista AS-PATH más pequeña.</a:t>
            </a:r>
          </a:p>
          <a:p>
            <a:pPr marL="0" indent="0" algn="just" rtl="0">
              <a:buNone/>
            </a:pPr>
            <a:r>
              <a:rPr lang="es-ES" dirty="0">
                <a:solidFill>
                  <a:schemeClr val="tx2"/>
                </a:solidFill>
              </a:rPr>
              <a:t>Local </a:t>
            </a:r>
            <a:r>
              <a:rPr lang="es-ES" dirty="0" err="1">
                <a:solidFill>
                  <a:schemeClr val="tx2"/>
                </a:solidFill>
              </a:rPr>
              <a:t>Preference</a:t>
            </a:r>
            <a:r>
              <a:rPr lang="es-ES" dirty="0">
                <a:solidFill>
                  <a:schemeClr val="tx2"/>
                </a:solidFill>
              </a:rPr>
              <a:t>: Cuando un AS tiene conectividad con múltiples AS, es posible que hayan múltiples rutas hacia un destino. Este atributo dará preferencia al envío de tráfico por un enlace concreto.</a:t>
            </a:r>
          </a:p>
        </p:txBody>
      </p:sp>
    </p:spTree>
    <p:extLst>
      <p:ext uri="{BB962C8B-B14F-4D97-AF65-F5344CB8AC3E}">
        <p14:creationId xmlns:p14="http://schemas.microsoft.com/office/powerpoint/2010/main" val="3254892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Filtros BGP</a:t>
            </a:r>
          </a:p>
        </p:txBody>
      </p:sp>
      <p:sp>
        <p:nvSpPr>
          <p:cNvPr id="14" name="Marcador de posición de contenido 13"/>
          <p:cNvSpPr>
            <a:spLocks noGrp="1"/>
          </p:cNvSpPr>
          <p:nvPr>
            <p:ph idx="1"/>
          </p:nvPr>
        </p:nvSpPr>
        <p:spPr>
          <a:xfrm>
            <a:off x="1103382" y="2247900"/>
            <a:ext cx="9982200" cy="2362200"/>
          </a:xfrm>
        </p:spPr>
        <p:txBody>
          <a:bodyPr rtlCol="0"/>
          <a:lstStyle/>
          <a:p>
            <a:pPr marL="0" indent="0" algn="just">
              <a:buNone/>
            </a:pPr>
            <a:r>
              <a:rPr lang="es-ES" dirty="0">
                <a:solidFill>
                  <a:schemeClr val="tx2"/>
                </a:solidFill>
              </a:rPr>
              <a:t>El filtrado de rutas es el proceso por el cuál ciertas rutas no son consideradas para su inclusión en la base de datos de rutas locales, o no se anuncia a los vecinos.</a:t>
            </a:r>
          </a:p>
          <a:p>
            <a:pPr marL="0" indent="0" algn="just">
              <a:buNone/>
            </a:pPr>
            <a:r>
              <a:rPr lang="es-ES" b="1" dirty="0">
                <a:solidFill>
                  <a:schemeClr val="tx2"/>
                </a:solidFill>
              </a:rPr>
              <a:t>Filtrado de entrada: </a:t>
            </a:r>
            <a:r>
              <a:rPr lang="es-ES" dirty="0">
                <a:solidFill>
                  <a:schemeClr val="tx2"/>
                </a:solidFill>
              </a:rPr>
              <a:t>Se aplica un filtro a las rutas que son aprendidas de los vecinos. Una ruta que se filtra se descarta de inmediato.</a:t>
            </a:r>
          </a:p>
          <a:p>
            <a:pPr marL="0" indent="0" algn="just">
              <a:buNone/>
            </a:pPr>
            <a:r>
              <a:rPr lang="es-ES" b="1" dirty="0">
                <a:solidFill>
                  <a:schemeClr val="tx2"/>
                </a:solidFill>
              </a:rPr>
              <a:t>Filtrado de salida: </a:t>
            </a:r>
            <a:r>
              <a:rPr lang="es-ES" dirty="0">
                <a:solidFill>
                  <a:schemeClr val="tx2"/>
                </a:solidFill>
              </a:rPr>
              <a:t>Se aplica un filtro a las rutas antes de que se anuncien a un vecino.</a:t>
            </a:r>
          </a:p>
        </p:txBody>
      </p:sp>
    </p:spTree>
    <p:extLst>
      <p:ext uri="{BB962C8B-B14F-4D97-AF65-F5344CB8AC3E}">
        <p14:creationId xmlns:p14="http://schemas.microsoft.com/office/powerpoint/2010/main" val="2575944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Filtros BGP</a:t>
            </a:r>
          </a:p>
        </p:txBody>
      </p:sp>
      <p:sp>
        <p:nvSpPr>
          <p:cNvPr id="14" name="Marcador de posición de contenido 13"/>
          <p:cNvSpPr>
            <a:spLocks noGrp="1"/>
          </p:cNvSpPr>
          <p:nvPr>
            <p:ph idx="1"/>
          </p:nvPr>
        </p:nvSpPr>
        <p:spPr/>
        <p:txBody>
          <a:bodyPr rtlCol="0"/>
          <a:lstStyle/>
          <a:p>
            <a:pPr marL="0" indent="0" algn="just" rtl="0">
              <a:buNone/>
            </a:pPr>
            <a:r>
              <a:rPr lang="es-ES" b="1" dirty="0">
                <a:solidFill>
                  <a:schemeClr val="tx2"/>
                </a:solidFill>
              </a:rPr>
              <a:t>¿Para qué necesito filtrar rutas?</a:t>
            </a:r>
          </a:p>
          <a:p>
            <a:pPr algn="just"/>
            <a:r>
              <a:rPr lang="es-ES" dirty="0">
                <a:solidFill>
                  <a:schemeClr val="tx2"/>
                </a:solidFill>
              </a:rPr>
              <a:t>Para evitar que mi sistemas autónomo sea utilizado como tránsito para internet.</a:t>
            </a:r>
          </a:p>
          <a:p>
            <a:pPr algn="just"/>
            <a:endParaRPr lang="es-ES" dirty="0">
              <a:solidFill>
                <a:schemeClr val="tx2"/>
              </a:solidFill>
            </a:endParaRPr>
          </a:p>
        </p:txBody>
      </p:sp>
      <p:pic>
        <p:nvPicPr>
          <p:cNvPr id="3" name="Imagen 2">
            <a:extLst>
              <a:ext uri="{FF2B5EF4-FFF2-40B4-BE49-F238E27FC236}">
                <a16:creationId xmlns:a16="http://schemas.microsoft.com/office/drawing/2014/main" id="{F7C733DC-5CDA-43FA-B8C6-FF5AF2A460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0999" y="2664864"/>
            <a:ext cx="6868484" cy="3934374"/>
          </a:xfrm>
          <a:prstGeom prst="rect">
            <a:avLst/>
          </a:prstGeom>
        </p:spPr>
      </p:pic>
    </p:spTree>
    <p:extLst>
      <p:ext uri="{BB962C8B-B14F-4D97-AF65-F5344CB8AC3E}">
        <p14:creationId xmlns:p14="http://schemas.microsoft.com/office/powerpoint/2010/main" val="4161451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Filtros BGP</a:t>
            </a:r>
          </a:p>
        </p:txBody>
      </p:sp>
      <p:sp>
        <p:nvSpPr>
          <p:cNvPr id="14" name="Marcador de posición de contenido 13"/>
          <p:cNvSpPr>
            <a:spLocks noGrp="1"/>
          </p:cNvSpPr>
          <p:nvPr>
            <p:ph idx="1"/>
          </p:nvPr>
        </p:nvSpPr>
        <p:spPr/>
        <p:txBody>
          <a:bodyPr rtlCol="0"/>
          <a:lstStyle/>
          <a:p>
            <a:pPr marL="0" indent="0" algn="just" rtl="0">
              <a:buNone/>
            </a:pPr>
            <a:r>
              <a:rPr lang="es-ES" b="1" dirty="0">
                <a:solidFill>
                  <a:schemeClr val="tx2"/>
                </a:solidFill>
              </a:rPr>
              <a:t>¿Para qué necesito filtrar rutas?</a:t>
            </a:r>
          </a:p>
          <a:p>
            <a:pPr algn="just"/>
            <a:r>
              <a:rPr lang="es-ES" dirty="0">
                <a:solidFill>
                  <a:schemeClr val="tx2"/>
                </a:solidFill>
              </a:rPr>
              <a:t>Para prevenir mandar información de rutas privadas.</a:t>
            </a:r>
          </a:p>
          <a:p>
            <a:pPr algn="just"/>
            <a:endParaRPr lang="es-ES" dirty="0">
              <a:solidFill>
                <a:schemeClr val="tx2"/>
              </a:solidFill>
            </a:endParaRPr>
          </a:p>
        </p:txBody>
      </p:sp>
      <p:pic>
        <p:nvPicPr>
          <p:cNvPr id="4" name="Imagen 3">
            <a:extLst>
              <a:ext uri="{FF2B5EF4-FFF2-40B4-BE49-F238E27FC236}">
                <a16:creationId xmlns:a16="http://schemas.microsoft.com/office/drawing/2014/main" id="{5F202FC4-F713-4FE8-AEA4-7DB061E9D7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0036" y="3001648"/>
            <a:ext cx="7450410" cy="2895569"/>
          </a:xfrm>
          <a:prstGeom prst="rect">
            <a:avLst/>
          </a:prstGeom>
        </p:spPr>
      </p:pic>
    </p:spTree>
    <p:extLst>
      <p:ext uri="{BB962C8B-B14F-4D97-AF65-F5344CB8AC3E}">
        <p14:creationId xmlns:p14="http://schemas.microsoft.com/office/powerpoint/2010/main" val="3981166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Razones para filtrar</a:t>
            </a:r>
          </a:p>
        </p:txBody>
      </p:sp>
      <p:sp>
        <p:nvSpPr>
          <p:cNvPr id="14" name="Marcador de posición de contenido 13"/>
          <p:cNvSpPr>
            <a:spLocks noGrp="1"/>
          </p:cNvSpPr>
          <p:nvPr>
            <p:ph idx="1"/>
          </p:nvPr>
        </p:nvSpPr>
        <p:spPr/>
        <p:txBody>
          <a:bodyPr rtlCol="0"/>
          <a:lstStyle/>
          <a:p>
            <a:pPr marL="0" indent="0" algn="just">
              <a:buNone/>
            </a:pPr>
            <a:r>
              <a:rPr lang="es-ES" b="1" dirty="0">
                <a:solidFill>
                  <a:schemeClr val="tx2"/>
                </a:solidFill>
              </a:rPr>
              <a:t>Razones económicas: </a:t>
            </a:r>
            <a:r>
              <a:rPr lang="es-ES" dirty="0">
                <a:solidFill>
                  <a:schemeClr val="tx2"/>
                </a:solidFill>
              </a:rPr>
              <a:t>Cuando un sitio está conectado a más de un proveedor, anunciar rutas no locales a un vecino diferente del cual fueron obtenidas, anuncia la voluntad de servir para tránsito de tráfico, lo cual es indeseable a menos que se cuente con acuerdos apropiados. La aplicación de filtrado de salida en estas rutas evita este problema.</a:t>
            </a:r>
          </a:p>
          <a:p>
            <a:pPr marL="0" indent="0" algn="just">
              <a:buNone/>
            </a:pPr>
            <a:r>
              <a:rPr lang="es-ES" b="1" dirty="0">
                <a:solidFill>
                  <a:schemeClr val="tx2"/>
                </a:solidFill>
              </a:rPr>
              <a:t>Razones técnicas: </a:t>
            </a:r>
            <a:r>
              <a:rPr lang="es-ES" dirty="0">
                <a:solidFill>
                  <a:schemeClr val="tx2"/>
                </a:solidFill>
              </a:rPr>
              <a:t>En algunos casos, los </a:t>
            </a:r>
            <a:r>
              <a:rPr lang="es-ES" dirty="0" err="1">
                <a:solidFill>
                  <a:schemeClr val="tx2"/>
                </a:solidFill>
              </a:rPr>
              <a:t>routers</a:t>
            </a:r>
            <a:r>
              <a:rPr lang="es-ES" dirty="0">
                <a:solidFill>
                  <a:schemeClr val="tx2"/>
                </a:solidFill>
              </a:rPr>
              <a:t> tienen cantidades insuficiente de memoria principal para mantener la tabla global completa. Una forma simple de evitar esto es aplicar un filtro de entrada en el </a:t>
            </a:r>
            <a:r>
              <a:rPr lang="es-ES" dirty="0" err="1">
                <a:solidFill>
                  <a:schemeClr val="tx2"/>
                </a:solidFill>
              </a:rPr>
              <a:t>router</a:t>
            </a:r>
            <a:r>
              <a:rPr lang="es-ES" dirty="0">
                <a:solidFill>
                  <a:schemeClr val="tx2"/>
                </a:solidFill>
              </a:rPr>
              <a:t> de borde de la empresa.</a:t>
            </a:r>
          </a:p>
          <a:p>
            <a:pPr marL="0" indent="0" algn="just">
              <a:buNone/>
            </a:pPr>
            <a:r>
              <a:rPr lang="es-ES" b="1" dirty="0">
                <a:solidFill>
                  <a:schemeClr val="tx2"/>
                </a:solidFill>
              </a:rPr>
              <a:t>Protección de direcciones privadas: </a:t>
            </a:r>
            <a:r>
              <a:rPr lang="es-ES" dirty="0">
                <a:solidFill>
                  <a:schemeClr val="tx2"/>
                </a:solidFill>
              </a:rPr>
              <a:t>Es necesario que las redes con direccionamiento privado sean filtradas y no lleguen a internet. El filtrado de rutas permite impedir que este tráfico llegue ahí.</a:t>
            </a:r>
          </a:p>
          <a:p>
            <a:pPr marL="0" indent="0" algn="just">
              <a:buNone/>
            </a:pPr>
            <a:endParaRPr lang="es-ES" dirty="0">
              <a:solidFill>
                <a:schemeClr val="tx2"/>
              </a:solidFill>
            </a:endParaRPr>
          </a:p>
        </p:txBody>
      </p:sp>
    </p:spTree>
    <p:extLst>
      <p:ext uri="{BB962C8B-B14F-4D97-AF65-F5344CB8AC3E}">
        <p14:creationId xmlns:p14="http://schemas.microsoft.com/office/powerpoint/2010/main" val="158738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Recomendaciones de Filtrado</a:t>
            </a:r>
          </a:p>
        </p:txBody>
      </p:sp>
      <p:sp>
        <p:nvSpPr>
          <p:cNvPr id="14" name="Marcador de posición de contenido 13"/>
          <p:cNvSpPr>
            <a:spLocks noGrp="1"/>
          </p:cNvSpPr>
          <p:nvPr>
            <p:ph idx="1"/>
          </p:nvPr>
        </p:nvSpPr>
        <p:spPr>
          <a:xfrm>
            <a:off x="1104900" y="1834662"/>
            <a:ext cx="9982200" cy="4947138"/>
          </a:xfrm>
        </p:spPr>
        <p:txBody>
          <a:bodyPr rtlCol="0">
            <a:normAutofit/>
          </a:bodyPr>
          <a:lstStyle/>
          <a:p>
            <a:pPr marL="0" indent="0" algn="just">
              <a:buNone/>
            </a:pPr>
            <a:r>
              <a:rPr lang="es-ES" dirty="0">
                <a:solidFill>
                  <a:schemeClr val="tx2"/>
                </a:solidFill>
              </a:rPr>
              <a:t>Filtrado con Internet </a:t>
            </a:r>
            <a:r>
              <a:rPr lang="es-ES" dirty="0" err="1">
                <a:solidFill>
                  <a:schemeClr val="tx2"/>
                </a:solidFill>
              </a:rPr>
              <a:t>Peers</a:t>
            </a:r>
            <a:r>
              <a:rPr lang="es-ES" dirty="0">
                <a:solidFill>
                  <a:schemeClr val="tx2"/>
                </a:solidFill>
              </a:rPr>
              <a:t>.</a:t>
            </a:r>
          </a:p>
          <a:p>
            <a:pPr algn="just">
              <a:buFont typeface="Wingdings" panose="05000000000000000000" pitchFamily="2" charset="2"/>
              <a:buChar char="Ø"/>
            </a:pPr>
            <a:r>
              <a:rPr lang="es-ES" b="1" dirty="0">
                <a:solidFill>
                  <a:schemeClr val="tx2"/>
                </a:solidFill>
              </a:rPr>
              <a:t>Filtrado de entrada: </a:t>
            </a:r>
            <a:r>
              <a:rPr lang="es-ES" dirty="0">
                <a:solidFill>
                  <a:schemeClr val="tx2"/>
                </a:solidFill>
              </a:rPr>
              <a:t>Hay básicamente dos opciones:</a:t>
            </a:r>
          </a:p>
          <a:p>
            <a:pPr lvl="1" algn="just">
              <a:buFont typeface="Wingdings" panose="05000000000000000000" pitchFamily="2" charset="2"/>
              <a:buChar char="v"/>
            </a:pPr>
            <a:r>
              <a:rPr lang="es-ES" sz="1800" b="1" dirty="0">
                <a:solidFill>
                  <a:srgbClr val="002060"/>
                </a:solidFill>
              </a:rPr>
              <a:t>La opción suelta: </a:t>
            </a:r>
            <a:r>
              <a:rPr lang="es-ES" sz="1800" dirty="0">
                <a:solidFill>
                  <a:schemeClr val="tx2"/>
                </a:solidFill>
              </a:rPr>
              <a:t>En este caso se deberían filtrar: prefijos que no son </a:t>
            </a:r>
            <a:r>
              <a:rPr lang="es-ES" sz="1800" dirty="0" err="1">
                <a:solidFill>
                  <a:schemeClr val="tx2"/>
                </a:solidFill>
              </a:rPr>
              <a:t>routeables</a:t>
            </a:r>
            <a:r>
              <a:rPr lang="es-ES" sz="1800" dirty="0">
                <a:solidFill>
                  <a:schemeClr val="tx2"/>
                </a:solidFill>
              </a:rPr>
              <a:t>, prefijos no establecidos por IANA (solo en IPV6), rutas que son demasiado específicas, prefijos pertenecientes al AS local, la ruta por defecto.</a:t>
            </a:r>
          </a:p>
          <a:p>
            <a:pPr lvl="1" algn="just">
              <a:buFont typeface="Wingdings" panose="05000000000000000000" pitchFamily="2" charset="2"/>
              <a:buChar char="v"/>
            </a:pPr>
            <a:r>
              <a:rPr lang="es-ES" sz="1800" b="1" dirty="0">
                <a:solidFill>
                  <a:srgbClr val="002060"/>
                </a:solidFill>
              </a:rPr>
              <a:t>La opción estricta: </a:t>
            </a:r>
            <a:r>
              <a:rPr lang="es-ES" sz="1800" dirty="0">
                <a:solidFill>
                  <a:schemeClr val="tx2"/>
                </a:solidFill>
              </a:rPr>
              <a:t>En este caso los filtros deben cumplir ciertos requisitos, que son declarados por el administrador de red en un registro de </a:t>
            </a:r>
            <a:r>
              <a:rPr lang="es-ES" sz="1800" dirty="0" err="1">
                <a:solidFill>
                  <a:schemeClr val="tx2"/>
                </a:solidFill>
              </a:rPr>
              <a:t>routeo</a:t>
            </a:r>
            <a:r>
              <a:rPr lang="es-ES" sz="1800" dirty="0">
                <a:solidFill>
                  <a:schemeClr val="tx2"/>
                </a:solidFill>
              </a:rPr>
              <a:t>. Se deberían filtrar: Los mismos que en el modo suelto a excepción de los prefijos establecidos por IANA.</a:t>
            </a:r>
          </a:p>
          <a:p>
            <a:pPr algn="just">
              <a:buFont typeface="Wingdings" panose="05000000000000000000" pitchFamily="2" charset="2"/>
              <a:buChar char="Ø"/>
            </a:pPr>
            <a:r>
              <a:rPr lang="es-ES" b="1" dirty="0">
                <a:solidFill>
                  <a:schemeClr val="tx2"/>
                </a:solidFill>
              </a:rPr>
              <a:t>Filtrado de salida: </a:t>
            </a:r>
            <a:r>
              <a:rPr lang="es-ES" dirty="0">
                <a:solidFill>
                  <a:schemeClr val="tx2"/>
                </a:solidFill>
              </a:rPr>
              <a:t>La configuración debe asegurar que únicamente los prefijos apropiados sean anunciados, por ejemplo, deben ser filtrados: Prefijos que no son </a:t>
            </a:r>
            <a:r>
              <a:rPr lang="es-ES" dirty="0" err="1">
                <a:solidFill>
                  <a:schemeClr val="tx2"/>
                </a:solidFill>
              </a:rPr>
              <a:t>routeables</a:t>
            </a:r>
            <a:r>
              <a:rPr lang="es-ES" dirty="0">
                <a:solidFill>
                  <a:schemeClr val="tx2"/>
                </a:solidFill>
              </a:rPr>
              <a:t>, rutas demasiado específicas, la ruta por defecto y los prefijos que no son globalmente </a:t>
            </a:r>
            <a:r>
              <a:rPr lang="es-ES" dirty="0" err="1">
                <a:solidFill>
                  <a:schemeClr val="tx2"/>
                </a:solidFill>
              </a:rPr>
              <a:t>routeables</a:t>
            </a:r>
            <a:r>
              <a:rPr lang="es-ES" dirty="0">
                <a:solidFill>
                  <a:schemeClr val="tx2"/>
                </a:solidFill>
              </a:rPr>
              <a:t>.</a:t>
            </a:r>
          </a:p>
        </p:txBody>
      </p:sp>
    </p:spTree>
    <p:extLst>
      <p:ext uri="{BB962C8B-B14F-4D97-AF65-F5344CB8AC3E}">
        <p14:creationId xmlns:p14="http://schemas.microsoft.com/office/powerpoint/2010/main" val="186329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Recomendaciones de Filtrado</a:t>
            </a:r>
          </a:p>
        </p:txBody>
      </p:sp>
      <p:sp>
        <p:nvSpPr>
          <p:cNvPr id="14" name="Marcador de posición de contenido 13"/>
          <p:cNvSpPr>
            <a:spLocks noGrp="1"/>
          </p:cNvSpPr>
          <p:nvPr>
            <p:ph idx="1"/>
          </p:nvPr>
        </p:nvSpPr>
        <p:spPr>
          <a:xfrm>
            <a:off x="1103382" y="2108752"/>
            <a:ext cx="9982200" cy="2640496"/>
          </a:xfrm>
        </p:spPr>
        <p:txBody>
          <a:bodyPr rtlCol="0">
            <a:normAutofit lnSpcReduction="10000"/>
          </a:bodyPr>
          <a:lstStyle/>
          <a:p>
            <a:pPr marL="0" indent="0" algn="just">
              <a:buNone/>
            </a:pPr>
            <a:r>
              <a:rPr lang="es-ES" dirty="0">
                <a:solidFill>
                  <a:schemeClr val="tx2"/>
                </a:solidFill>
              </a:rPr>
              <a:t>Filtrado con Clientes.</a:t>
            </a:r>
          </a:p>
          <a:p>
            <a:pPr algn="just">
              <a:buFont typeface="Wingdings" panose="05000000000000000000" pitchFamily="2" charset="2"/>
              <a:buChar char="Ø"/>
            </a:pPr>
            <a:r>
              <a:rPr lang="es-ES" b="1" dirty="0">
                <a:solidFill>
                  <a:schemeClr val="tx2"/>
                </a:solidFill>
              </a:rPr>
              <a:t>Filtrado de entrada: </a:t>
            </a:r>
            <a:r>
              <a:rPr lang="es-ES" dirty="0">
                <a:solidFill>
                  <a:schemeClr val="tx2"/>
                </a:solidFill>
              </a:rPr>
              <a:t>Solamente los prefijos del cliente (no direcciones privadas) deben ser aceptados, todos los demás deben ser descartados. La lista de prefijos aceptados puede ser configurado manualmente, luego de verificar de que sean válidos</a:t>
            </a:r>
          </a:p>
          <a:p>
            <a:pPr algn="just">
              <a:buFont typeface="Wingdings" panose="05000000000000000000" pitchFamily="2" charset="2"/>
              <a:buChar char="Ø"/>
            </a:pPr>
            <a:r>
              <a:rPr lang="es-ES" b="1" dirty="0">
                <a:solidFill>
                  <a:schemeClr val="tx2"/>
                </a:solidFill>
              </a:rPr>
              <a:t>Filtrado de salida: </a:t>
            </a:r>
            <a:r>
              <a:rPr lang="es-ES" dirty="0">
                <a:solidFill>
                  <a:schemeClr val="tx2"/>
                </a:solidFill>
              </a:rPr>
              <a:t>El filtrado de salida va a variar dependiendo de lo que el cliente quiera recibir, en el más sencillo de los casos, el cliente querrá recibir únicamente la ruta por defecto.</a:t>
            </a:r>
          </a:p>
        </p:txBody>
      </p:sp>
    </p:spTree>
    <p:extLst>
      <p:ext uri="{BB962C8B-B14F-4D97-AF65-F5344CB8AC3E}">
        <p14:creationId xmlns:p14="http://schemas.microsoft.com/office/powerpoint/2010/main" val="1060063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Recomendaciones de Filtrado</a:t>
            </a:r>
          </a:p>
        </p:txBody>
      </p:sp>
      <p:sp>
        <p:nvSpPr>
          <p:cNvPr id="14" name="Marcador de posición de contenido 13"/>
          <p:cNvSpPr>
            <a:spLocks noGrp="1"/>
          </p:cNvSpPr>
          <p:nvPr>
            <p:ph idx="1"/>
          </p:nvPr>
        </p:nvSpPr>
        <p:spPr>
          <a:xfrm>
            <a:off x="1103382" y="2122004"/>
            <a:ext cx="9982200" cy="2895473"/>
          </a:xfrm>
        </p:spPr>
        <p:txBody>
          <a:bodyPr rtlCol="0"/>
          <a:lstStyle/>
          <a:p>
            <a:pPr marL="0" indent="0" algn="just">
              <a:buNone/>
            </a:pPr>
            <a:r>
              <a:rPr lang="es-ES" dirty="0">
                <a:solidFill>
                  <a:schemeClr val="tx2"/>
                </a:solidFill>
              </a:rPr>
              <a:t>Filtrado con </a:t>
            </a:r>
            <a:r>
              <a:rPr lang="es-ES" dirty="0" err="1">
                <a:solidFill>
                  <a:schemeClr val="tx2"/>
                </a:solidFill>
              </a:rPr>
              <a:t>Upstream</a:t>
            </a:r>
            <a:r>
              <a:rPr lang="es-ES" dirty="0">
                <a:solidFill>
                  <a:schemeClr val="tx2"/>
                </a:solidFill>
              </a:rPr>
              <a:t> </a:t>
            </a:r>
            <a:r>
              <a:rPr lang="es-ES" dirty="0" err="1">
                <a:solidFill>
                  <a:schemeClr val="tx2"/>
                </a:solidFill>
              </a:rPr>
              <a:t>Providers</a:t>
            </a:r>
            <a:r>
              <a:rPr lang="es-ES" dirty="0">
                <a:solidFill>
                  <a:schemeClr val="tx2"/>
                </a:solidFill>
              </a:rPr>
              <a:t>.</a:t>
            </a:r>
          </a:p>
          <a:p>
            <a:pPr algn="just">
              <a:buFont typeface="Wingdings" panose="05000000000000000000" pitchFamily="2" charset="2"/>
              <a:buChar char="Ø"/>
            </a:pPr>
            <a:r>
              <a:rPr lang="es-ES" b="1" dirty="0">
                <a:solidFill>
                  <a:schemeClr val="tx2"/>
                </a:solidFill>
              </a:rPr>
              <a:t>Filtrado de entrada: </a:t>
            </a:r>
            <a:r>
              <a:rPr lang="es-ES" dirty="0">
                <a:solidFill>
                  <a:schemeClr val="tx2"/>
                </a:solidFill>
              </a:rPr>
              <a:t>Si se desea la tabla de </a:t>
            </a:r>
            <a:r>
              <a:rPr lang="es-ES" dirty="0" err="1">
                <a:solidFill>
                  <a:schemeClr val="tx2"/>
                </a:solidFill>
              </a:rPr>
              <a:t>routeo</a:t>
            </a:r>
            <a:r>
              <a:rPr lang="es-ES" dirty="0">
                <a:solidFill>
                  <a:schemeClr val="tx2"/>
                </a:solidFill>
              </a:rPr>
              <a:t> full del </a:t>
            </a:r>
            <a:r>
              <a:rPr lang="es-ES" dirty="0" err="1">
                <a:solidFill>
                  <a:schemeClr val="tx2"/>
                </a:solidFill>
              </a:rPr>
              <a:t>upstream</a:t>
            </a:r>
            <a:r>
              <a:rPr lang="es-ES" dirty="0">
                <a:solidFill>
                  <a:schemeClr val="tx2"/>
                </a:solidFill>
              </a:rPr>
              <a:t>, los filtros aplicados podrían ser los mismos que los aplicados en el filtrado entre </a:t>
            </a:r>
            <a:r>
              <a:rPr lang="es-ES" dirty="0" err="1">
                <a:solidFill>
                  <a:schemeClr val="tx2"/>
                </a:solidFill>
              </a:rPr>
              <a:t>peers</a:t>
            </a:r>
            <a:r>
              <a:rPr lang="es-ES" dirty="0">
                <a:solidFill>
                  <a:schemeClr val="tx2"/>
                </a:solidFill>
              </a:rPr>
              <a:t> en la opción suelta, a excepción de la ruta por defecto.</a:t>
            </a:r>
          </a:p>
          <a:p>
            <a:pPr algn="just">
              <a:buFont typeface="Wingdings" panose="05000000000000000000" pitchFamily="2" charset="2"/>
              <a:buChar char="Ø"/>
            </a:pPr>
            <a:r>
              <a:rPr lang="es-ES" b="1" dirty="0">
                <a:solidFill>
                  <a:schemeClr val="tx2"/>
                </a:solidFill>
              </a:rPr>
              <a:t>Filtrado de salida: </a:t>
            </a:r>
            <a:r>
              <a:rPr lang="es-ES" dirty="0">
                <a:solidFill>
                  <a:schemeClr val="tx2"/>
                </a:solidFill>
              </a:rPr>
              <a:t>Los filtros a ser aplicados no tienen que diferenciarse mucho del filtrado entre </a:t>
            </a:r>
            <a:r>
              <a:rPr lang="es-ES" dirty="0" err="1">
                <a:solidFill>
                  <a:schemeClr val="tx2"/>
                </a:solidFill>
              </a:rPr>
              <a:t>peers</a:t>
            </a:r>
            <a:r>
              <a:rPr lang="es-ES" dirty="0">
                <a:solidFill>
                  <a:schemeClr val="tx2"/>
                </a:solidFill>
              </a:rPr>
              <a:t>. Sin embargo, diferentes políticas pueden ser aplicadas si un particular </a:t>
            </a:r>
            <a:r>
              <a:rPr lang="es-ES" dirty="0" err="1">
                <a:solidFill>
                  <a:schemeClr val="tx2"/>
                </a:solidFill>
              </a:rPr>
              <a:t>upstream</a:t>
            </a:r>
            <a:r>
              <a:rPr lang="es-ES" dirty="0">
                <a:solidFill>
                  <a:schemeClr val="tx2"/>
                </a:solidFill>
              </a:rPr>
              <a:t> no proporcionara tránsito a todos los prefijos.</a:t>
            </a:r>
          </a:p>
        </p:txBody>
      </p:sp>
    </p:spTree>
    <p:extLst>
      <p:ext uri="{BB962C8B-B14F-4D97-AF65-F5344CB8AC3E}">
        <p14:creationId xmlns:p14="http://schemas.microsoft.com/office/powerpoint/2010/main" val="65531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413C59-9FFE-43F3-85D4-4C10901D12E2}"/>
              </a:ext>
            </a:extLst>
          </p:cNvPr>
          <p:cNvSpPr>
            <a:spLocks noGrp="1"/>
          </p:cNvSpPr>
          <p:nvPr>
            <p:ph type="title"/>
          </p:nvPr>
        </p:nvSpPr>
        <p:spPr/>
        <p:txBody>
          <a:bodyPr/>
          <a:lstStyle/>
          <a:p>
            <a:r>
              <a:rPr lang="es-NI" dirty="0"/>
              <a:t>Filtrado AS-PATH</a:t>
            </a:r>
          </a:p>
        </p:txBody>
      </p:sp>
      <p:pic>
        <p:nvPicPr>
          <p:cNvPr id="4" name="Imagen 3">
            <a:extLst>
              <a:ext uri="{FF2B5EF4-FFF2-40B4-BE49-F238E27FC236}">
                <a16:creationId xmlns:a16="http://schemas.microsoft.com/office/drawing/2014/main" id="{2A115752-13A6-48F4-B935-EC0DB7C214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840" y="1400908"/>
            <a:ext cx="8430802" cy="5380892"/>
          </a:xfrm>
          <a:prstGeom prst="rect">
            <a:avLst/>
          </a:prstGeom>
        </p:spPr>
      </p:pic>
    </p:spTree>
    <p:extLst>
      <p:ext uri="{BB962C8B-B14F-4D97-AF65-F5344CB8AC3E}">
        <p14:creationId xmlns:p14="http://schemas.microsoft.com/office/powerpoint/2010/main" val="235026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D69612-3C33-4175-9D34-1D85D6E8C0FC}"/>
              </a:ext>
            </a:extLst>
          </p:cNvPr>
          <p:cNvSpPr>
            <a:spLocks noGrp="1"/>
          </p:cNvSpPr>
          <p:nvPr>
            <p:ph type="title"/>
          </p:nvPr>
        </p:nvSpPr>
        <p:spPr/>
        <p:txBody>
          <a:bodyPr/>
          <a:lstStyle/>
          <a:p>
            <a:r>
              <a:rPr lang="es-NI" dirty="0"/>
              <a:t>Expresiones Regulares</a:t>
            </a:r>
          </a:p>
        </p:txBody>
      </p:sp>
      <p:pic>
        <p:nvPicPr>
          <p:cNvPr id="4" name="Imagen 3">
            <a:extLst>
              <a:ext uri="{FF2B5EF4-FFF2-40B4-BE49-F238E27FC236}">
                <a16:creationId xmlns:a16="http://schemas.microsoft.com/office/drawing/2014/main" id="{0251FC62-CFAF-498C-A591-EDEAF54AB0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0355" y="1463040"/>
            <a:ext cx="9369772" cy="5318760"/>
          </a:xfrm>
          <a:prstGeom prst="rect">
            <a:avLst/>
          </a:prstGeom>
        </p:spPr>
      </p:pic>
    </p:spTree>
    <p:extLst>
      <p:ext uri="{BB962C8B-B14F-4D97-AF65-F5344CB8AC3E}">
        <p14:creationId xmlns:p14="http://schemas.microsoft.com/office/powerpoint/2010/main" val="926081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5CF916-8EB7-4390-8A72-56763CD48E5F}"/>
              </a:ext>
            </a:extLst>
          </p:cNvPr>
          <p:cNvSpPr>
            <a:spLocks noGrp="1"/>
          </p:cNvSpPr>
          <p:nvPr>
            <p:ph type="title"/>
          </p:nvPr>
        </p:nvSpPr>
        <p:spPr/>
        <p:txBody>
          <a:bodyPr/>
          <a:lstStyle/>
          <a:p>
            <a:r>
              <a:rPr lang="es-NI" dirty="0"/>
              <a:t>Ejemplos</a:t>
            </a:r>
          </a:p>
        </p:txBody>
      </p:sp>
      <p:pic>
        <p:nvPicPr>
          <p:cNvPr id="4" name="Imagen 3">
            <a:extLst>
              <a:ext uri="{FF2B5EF4-FFF2-40B4-BE49-F238E27FC236}">
                <a16:creationId xmlns:a16="http://schemas.microsoft.com/office/drawing/2014/main" id="{971DC121-8D7B-4AE1-BBEF-A4962CF726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6737" y="1538128"/>
            <a:ext cx="9418525" cy="4948250"/>
          </a:xfrm>
          <a:prstGeom prst="rect">
            <a:avLst/>
          </a:prstGeom>
        </p:spPr>
      </p:pic>
    </p:spTree>
    <p:extLst>
      <p:ext uri="{BB962C8B-B14F-4D97-AF65-F5344CB8AC3E}">
        <p14:creationId xmlns:p14="http://schemas.microsoft.com/office/powerpoint/2010/main" val="964361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ctrTitle"/>
          </p:nvPr>
        </p:nvSpPr>
        <p:spPr>
          <a:xfrm>
            <a:off x="1104900" y="2292094"/>
            <a:ext cx="5734050" cy="2219691"/>
          </a:xfrm>
        </p:spPr>
        <p:txBody>
          <a:bodyPr rtlCol="0" anchor="ctr"/>
          <a:lstStyle/>
          <a:p>
            <a:pPr rtl="0"/>
            <a:r>
              <a:rPr lang="es-ES" dirty="0"/>
              <a:t>Comunidades </a:t>
            </a:r>
            <a:r>
              <a:rPr lang="es-ES" dirty="0" err="1"/>
              <a:t>bgp</a:t>
            </a:r>
            <a:endParaRPr lang="es-ES" dirty="0"/>
          </a:p>
        </p:txBody>
      </p:sp>
      <p:sp>
        <p:nvSpPr>
          <p:cNvPr id="7" name="Subtítulo 6"/>
          <p:cNvSpPr>
            <a:spLocks noGrp="1"/>
          </p:cNvSpPr>
          <p:nvPr>
            <p:ph type="subTitle" idx="1"/>
          </p:nvPr>
        </p:nvSpPr>
        <p:spPr/>
        <p:txBody>
          <a:bodyPr rtlCol="0"/>
          <a:lstStyle/>
          <a:p>
            <a:pPr rtl="0"/>
            <a:r>
              <a:rPr lang="es-ES" dirty="0"/>
              <a:t>RFC 1997</a:t>
            </a:r>
          </a:p>
        </p:txBody>
      </p:sp>
      <p:pic>
        <p:nvPicPr>
          <p:cNvPr id="4" name="Marcador de posición de imagen 3" descr="Libro abierto en una mesa, con estanterías de libros borrosas en el fondo" title="Imagen de ejemplo"/>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3332377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2A9FDF-B809-4928-A3C5-4373F0A5D64B}"/>
              </a:ext>
            </a:extLst>
          </p:cNvPr>
          <p:cNvSpPr>
            <a:spLocks noGrp="1"/>
          </p:cNvSpPr>
          <p:nvPr>
            <p:ph type="title"/>
          </p:nvPr>
        </p:nvSpPr>
        <p:spPr/>
        <p:txBody>
          <a:bodyPr/>
          <a:lstStyle/>
          <a:p>
            <a:r>
              <a:rPr lang="es-NI" dirty="0"/>
              <a:t>Ejemplo</a:t>
            </a:r>
          </a:p>
        </p:txBody>
      </p:sp>
      <p:pic>
        <p:nvPicPr>
          <p:cNvPr id="4" name="Imagen 3">
            <a:extLst>
              <a:ext uri="{FF2B5EF4-FFF2-40B4-BE49-F238E27FC236}">
                <a16:creationId xmlns:a16="http://schemas.microsoft.com/office/drawing/2014/main" id="{C6DA3E6A-C59A-46E8-88AA-1E5B1F82D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8472" y="2127874"/>
            <a:ext cx="7973538" cy="3305636"/>
          </a:xfrm>
          <a:prstGeom prst="rect">
            <a:avLst/>
          </a:prstGeom>
        </p:spPr>
      </p:pic>
    </p:spTree>
    <p:extLst>
      <p:ext uri="{BB962C8B-B14F-4D97-AF65-F5344CB8AC3E}">
        <p14:creationId xmlns:p14="http://schemas.microsoft.com/office/powerpoint/2010/main" val="877067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481F48-00FB-4FD3-BAD3-34FA381919D3}"/>
              </a:ext>
            </a:extLst>
          </p:cNvPr>
          <p:cNvSpPr>
            <a:spLocks noGrp="1"/>
          </p:cNvSpPr>
          <p:nvPr>
            <p:ph type="title"/>
          </p:nvPr>
        </p:nvSpPr>
        <p:spPr/>
        <p:txBody>
          <a:bodyPr/>
          <a:lstStyle/>
          <a:p>
            <a:r>
              <a:rPr lang="es-NI" dirty="0"/>
              <a:t>Filtrado con </a:t>
            </a:r>
            <a:r>
              <a:rPr lang="es-NI" dirty="0" err="1"/>
              <a:t>Prefix-List</a:t>
            </a:r>
            <a:endParaRPr lang="es-NI" dirty="0"/>
          </a:p>
        </p:txBody>
      </p:sp>
      <p:sp>
        <p:nvSpPr>
          <p:cNvPr id="3" name="Marcador de contenido 2">
            <a:extLst>
              <a:ext uri="{FF2B5EF4-FFF2-40B4-BE49-F238E27FC236}">
                <a16:creationId xmlns:a16="http://schemas.microsoft.com/office/drawing/2014/main" id="{00C483FD-6F3D-4B69-B2CA-250AD049D2BF}"/>
              </a:ext>
            </a:extLst>
          </p:cNvPr>
          <p:cNvSpPr>
            <a:spLocks noGrp="1"/>
          </p:cNvSpPr>
          <p:nvPr>
            <p:ph idx="1"/>
          </p:nvPr>
        </p:nvSpPr>
        <p:spPr>
          <a:xfrm>
            <a:off x="1103382" y="2514600"/>
            <a:ext cx="9982200" cy="1828800"/>
          </a:xfrm>
        </p:spPr>
        <p:txBody>
          <a:bodyPr/>
          <a:lstStyle/>
          <a:p>
            <a:r>
              <a:rPr lang="es-NI" dirty="0">
                <a:solidFill>
                  <a:schemeClr val="tx2"/>
                </a:solidFill>
              </a:rPr>
              <a:t>Es mas flexible que una lista de acceso ya que puede hacer una revisión sobre la máscara de subred.</a:t>
            </a:r>
          </a:p>
          <a:p>
            <a:r>
              <a:rPr lang="es-NI" dirty="0">
                <a:solidFill>
                  <a:schemeClr val="tx2"/>
                </a:solidFill>
              </a:rPr>
              <a:t>Entradas individuales en la lista pueden ser agregadas o borradas.</a:t>
            </a:r>
          </a:p>
          <a:p>
            <a:r>
              <a:rPr lang="es-NI" dirty="0">
                <a:solidFill>
                  <a:schemeClr val="tx2"/>
                </a:solidFill>
              </a:rPr>
              <a:t>La configuración es más sencilla que la de las listas de acceso.</a:t>
            </a:r>
          </a:p>
          <a:p>
            <a:endParaRPr lang="es-NI" dirty="0"/>
          </a:p>
        </p:txBody>
      </p:sp>
    </p:spTree>
    <p:extLst>
      <p:ext uri="{BB962C8B-B14F-4D97-AF65-F5344CB8AC3E}">
        <p14:creationId xmlns:p14="http://schemas.microsoft.com/office/powerpoint/2010/main" val="2353174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A42336-E586-4D28-B51E-A8569063ADA6}"/>
              </a:ext>
            </a:extLst>
          </p:cNvPr>
          <p:cNvSpPr>
            <a:spLocks noGrp="1"/>
          </p:cNvSpPr>
          <p:nvPr>
            <p:ph type="title"/>
          </p:nvPr>
        </p:nvSpPr>
        <p:spPr/>
        <p:txBody>
          <a:bodyPr/>
          <a:lstStyle/>
          <a:p>
            <a:r>
              <a:rPr lang="es-NI" dirty="0"/>
              <a:t>Configuración</a:t>
            </a:r>
          </a:p>
        </p:txBody>
      </p:sp>
      <p:sp>
        <p:nvSpPr>
          <p:cNvPr id="3" name="Marcador de contenido 2">
            <a:extLst>
              <a:ext uri="{FF2B5EF4-FFF2-40B4-BE49-F238E27FC236}">
                <a16:creationId xmlns:a16="http://schemas.microsoft.com/office/drawing/2014/main" id="{FAE5E381-5D1E-45C8-8CDF-4943EE445CBE}"/>
              </a:ext>
            </a:extLst>
          </p:cNvPr>
          <p:cNvSpPr>
            <a:spLocks noGrp="1"/>
          </p:cNvSpPr>
          <p:nvPr>
            <p:ph idx="1"/>
          </p:nvPr>
        </p:nvSpPr>
        <p:spPr>
          <a:xfrm>
            <a:off x="1103382" y="2287656"/>
            <a:ext cx="9982200" cy="2282687"/>
          </a:xfrm>
        </p:spPr>
        <p:txBody>
          <a:bodyPr/>
          <a:lstStyle/>
          <a:p>
            <a:pPr marL="0" indent="0">
              <a:buNone/>
            </a:pPr>
            <a:r>
              <a:rPr lang="es-NI" dirty="0" err="1">
                <a:solidFill>
                  <a:schemeClr val="tx2"/>
                </a:solidFill>
              </a:rPr>
              <a:t>Ip</a:t>
            </a:r>
            <a:r>
              <a:rPr lang="es-NI" dirty="0">
                <a:solidFill>
                  <a:schemeClr val="tx2"/>
                </a:solidFill>
              </a:rPr>
              <a:t> </a:t>
            </a:r>
            <a:r>
              <a:rPr lang="es-NI" dirty="0" err="1">
                <a:solidFill>
                  <a:schemeClr val="tx2"/>
                </a:solidFill>
              </a:rPr>
              <a:t>prefix-list</a:t>
            </a:r>
            <a:r>
              <a:rPr lang="es-NI" dirty="0">
                <a:solidFill>
                  <a:schemeClr val="tx2"/>
                </a:solidFill>
              </a:rPr>
              <a:t> &lt;nombre&gt; [</a:t>
            </a:r>
            <a:r>
              <a:rPr lang="es-NI" dirty="0" err="1">
                <a:solidFill>
                  <a:schemeClr val="tx2"/>
                </a:solidFill>
              </a:rPr>
              <a:t>seq</a:t>
            </a:r>
            <a:r>
              <a:rPr lang="es-NI" dirty="0">
                <a:solidFill>
                  <a:schemeClr val="tx2"/>
                </a:solidFill>
              </a:rPr>
              <a:t> #] {</a:t>
            </a:r>
            <a:r>
              <a:rPr lang="es-NI" dirty="0" err="1">
                <a:solidFill>
                  <a:schemeClr val="tx2"/>
                </a:solidFill>
              </a:rPr>
              <a:t>permit|deny</a:t>
            </a:r>
            <a:r>
              <a:rPr lang="es-NI" dirty="0">
                <a:solidFill>
                  <a:schemeClr val="tx2"/>
                </a:solidFill>
              </a:rPr>
              <a:t>} &lt;</a:t>
            </a:r>
            <a:r>
              <a:rPr lang="es-NI" dirty="0" err="1">
                <a:solidFill>
                  <a:schemeClr val="tx2"/>
                </a:solidFill>
              </a:rPr>
              <a:t>network</a:t>
            </a:r>
            <a:r>
              <a:rPr lang="es-NI" dirty="0">
                <a:solidFill>
                  <a:schemeClr val="tx2"/>
                </a:solidFill>
              </a:rPr>
              <a:t>/</a:t>
            </a:r>
            <a:r>
              <a:rPr lang="es-NI" dirty="0" err="1">
                <a:solidFill>
                  <a:schemeClr val="tx2"/>
                </a:solidFill>
              </a:rPr>
              <a:t>len</a:t>
            </a:r>
            <a:r>
              <a:rPr lang="es-NI" dirty="0">
                <a:solidFill>
                  <a:schemeClr val="tx2"/>
                </a:solidFill>
              </a:rPr>
              <a:t>&gt; [ge #] [le #]</a:t>
            </a:r>
          </a:p>
          <a:p>
            <a:pPr marL="0" indent="0">
              <a:buNone/>
            </a:pPr>
            <a:r>
              <a:rPr lang="es-NI" dirty="0" err="1">
                <a:solidFill>
                  <a:schemeClr val="tx2"/>
                </a:solidFill>
              </a:rPr>
              <a:t>Neighbor</a:t>
            </a:r>
            <a:r>
              <a:rPr lang="es-NI" dirty="0">
                <a:solidFill>
                  <a:schemeClr val="tx2"/>
                </a:solidFill>
              </a:rPr>
              <a:t> &lt;IP </a:t>
            </a:r>
            <a:r>
              <a:rPr lang="es-NI" dirty="0" err="1">
                <a:solidFill>
                  <a:schemeClr val="tx2"/>
                </a:solidFill>
              </a:rPr>
              <a:t>address</a:t>
            </a:r>
            <a:r>
              <a:rPr lang="es-NI" dirty="0">
                <a:solidFill>
                  <a:schemeClr val="tx2"/>
                </a:solidFill>
              </a:rPr>
              <a:t>&gt; </a:t>
            </a:r>
            <a:r>
              <a:rPr lang="es-NI" dirty="0" err="1">
                <a:solidFill>
                  <a:schemeClr val="tx2"/>
                </a:solidFill>
              </a:rPr>
              <a:t>prefix-list</a:t>
            </a:r>
            <a:r>
              <a:rPr lang="es-NI" dirty="0">
                <a:solidFill>
                  <a:schemeClr val="tx2"/>
                </a:solidFill>
              </a:rPr>
              <a:t> &lt;nombre&gt; {</a:t>
            </a:r>
            <a:r>
              <a:rPr lang="es-NI" dirty="0" err="1">
                <a:solidFill>
                  <a:schemeClr val="tx2"/>
                </a:solidFill>
              </a:rPr>
              <a:t>in|out</a:t>
            </a:r>
            <a:r>
              <a:rPr lang="es-NI" dirty="0">
                <a:solidFill>
                  <a:schemeClr val="tx2"/>
                </a:solidFill>
              </a:rPr>
              <a:t>}</a:t>
            </a:r>
          </a:p>
          <a:p>
            <a:r>
              <a:rPr lang="es-NI" dirty="0">
                <a:solidFill>
                  <a:schemeClr val="tx2"/>
                </a:solidFill>
              </a:rPr>
              <a:t>Utilizan nombres y número de secuencia.</a:t>
            </a:r>
          </a:p>
          <a:p>
            <a:r>
              <a:rPr lang="es-NI" dirty="0">
                <a:solidFill>
                  <a:schemeClr val="tx2"/>
                </a:solidFill>
              </a:rPr>
              <a:t>La lista permite revisar las máscaras de red a través de los modificadores ge (mayor o igual) y le (menor o igual).</a:t>
            </a:r>
          </a:p>
        </p:txBody>
      </p:sp>
    </p:spTree>
    <p:extLst>
      <p:ext uri="{BB962C8B-B14F-4D97-AF65-F5344CB8AC3E}">
        <p14:creationId xmlns:p14="http://schemas.microsoft.com/office/powerpoint/2010/main" val="3392127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304CC0-D2C6-4EDB-9113-1E513D917372}"/>
              </a:ext>
            </a:extLst>
          </p:cNvPr>
          <p:cNvSpPr>
            <a:spLocks noGrp="1"/>
          </p:cNvSpPr>
          <p:nvPr>
            <p:ph type="title"/>
          </p:nvPr>
        </p:nvSpPr>
        <p:spPr/>
        <p:txBody>
          <a:bodyPr/>
          <a:lstStyle/>
          <a:p>
            <a:r>
              <a:rPr lang="es-NI" dirty="0"/>
              <a:t>Ejemplos</a:t>
            </a:r>
          </a:p>
        </p:txBody>
      </p:sp>
      <p:pic>
        <p:nvPicPr>
          <p:cNvPr id="4" name="Imagen 3">
            <a:extLst>
              <a:ext uri="{FF2B5EF4-FFF2-40B4-BE49-F238E27FC236}">
                <a16:creationId xmlns:a16="http://schemas.microsoft.com/office/drawing/2014/main" id="{334D8F6E-CDC2-44F3-AA0A-ADBD5F4354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3478" y="1608467"/>
            <a:ext cx="9105043" cy="4679792"/>
          </a:xfrm>
          <a:prstGeom prst="rect">
            <a:avLst/>
          </a:prstGeom>
        </p:spPr>
      </p:pic>
    </p:spTree>
    <p:extLst>
      <p:ext uri="{BB962C8B-B14F-4D97-AF65-F5344CB8AC3E}">
        <p14:creationId xmlns:p14="http://schemas.microsoft.com/office/powerpoint/2010/main" val="2670455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7451C5-D000-4FF8-9A72-DB3D0F6EFFA6}"/>
              </a:ext>
            </a:extLst>
          </p:cNvPr>
          <p:cNvSpPr>
            <a:spLocks noGrp="1"/>
          </p:cNvSpPr>
          <p:nvPr>
            <p:ph type="title"/>
          </p:nvPr>
        </p:nvSpPr>
        <p:spPr/>
        <p:txBody>
          <a:bodyPr/>
          <a:lstStyle/>
          <a:p>
            <a:r>
              <a:rPr lang="es-NI" dirty="0"/>
              <a:t>Ejemplos</a:t>
            </a:r>
          </a:p>
        </p:txBody>
      </p:sp>
      <p:sp>
        <p:nvSpPr>
          <p:cNvPr id="3" name="Marcador de contenido 2">
            <a:extLst>
              <a:ext uri="{FF2B5EF4-FFF2-40B4-BE49-F238E27FC236}">
                <a16:creationId xmlns:a16="http://schemas.microsoft.com/office/drawing/2014/main" id="{3FBA76FD-087B-4F3E-80D4-1C551BA4420A}"/>
              </a:ext>
            </a:extLst>
          </p:cNvPr>
          <p:cNvSpPr>
            <a:spLocks noGrp="1"/>
          </p:cNvSpPr>
          <p:nvPr>
            <p:ph idx="1"/>
          </p:nvPr>
        </p:nvSpPr>
        <p:spPr/>
        <p:txBody>
          <a:bodyPr/>
          <a:lstStyle/>
          <a:p>
            <a:r>
              <a:rPr lang="es-NI" dirty="0">
                <a:solidFill>
                  <a:schemeClr val="tx2"/>
                </a:solidFill>
              </a:rPr>
              <a:t>Prevenir recibir redes privadas clase C desde el vecino BGP y permitir cualquier otra red:</a:t>
            </a:r>
          </a:p>
          <a:p>
            <a:pPr marL="0" indent="0">
              <a:buNone/>
            </a:pPr>
            <a:r>
              <a:rPr lang="es-NI" dirty="0" err="1">
                <a:solidFill>
                  <a:schemeClr val="tx2"/>
                </a:solidFill>
              </a:rPr>
              <a:t>Ip</a:t>
            </a:r>
            <a:r>
              <a:rPr lang="es-NI" dirty="0">
                <a:solidFill>
                  <a:schemeClr val="tx2"/>
                </a:solidFill>
              </a:rPr>
              <a:t> </a:t>
            </a:r>
            <a:r>
              <a:rPr lang="es-NI" dirty="0" err="1">
                <a:solidFill>
                  <a:schemeClr val="tx2"/>
                </a:solidFill>
              </a:rPr>
              <a:t>prefix-list</a:t>
            </a:r>
            <a:r>
              <a:rPr lang="es-NI" dirty="0">
                <a:solidFill>
                  <a:schemeClr val="tx2"/>
                </a:solidFill>
              </a:rPr>
              <a:t> FILTRO </a:t>
            </a:r>
            <a:r>
              <a:rPr lang="es-NI" dirty="0" err="1">
                <a:solidFill>
                  <a:schemeClr val="tx2"/>
                </a:solidFill>
              </a:rPr>
              <a:t>seq</a:t>
            </a:r>
            <a:r>
              <a:rPr lang="es-NI" dirty="0">
                <a:solidFill>
                  <a:schemeClr val="tx2"/>
                </a:solidFill>
              </a:rPr>
              <a:t> 5 </a:t>
            </a:r>
            <a:r>
              <a:rPr lang="es-NI" dirty="0" err="1">
                <a:solidFill>
                  <a:schemeClr val="tx2"/>
                </a:solidFill>
              </a:rPr>
              <a:t>deny</a:t>
            </a:r>
            <a:r>
              <a:rPr lang="es-NI" dirty="0">
                <a:solidFill>
                  <a:schemeClr val="tx2"/>
                </a:solidFill>
              </a:rPr>
              <a:t> 192.168.0.0/16</a:t>
            </a:r>
          </a:p>
          <a:p>
            <a:pPr marL="0" indent="0">
              <a:buNone/>
            </a:pPr>
            <a:r>
              <a:rPr lang="es-NI" dirty="0" err="1">
                <a:solidFill>
                  <a:schemeClr val="tx2"/>
                </a:solidFill>
              </a:rPr>
              <a:t>Ip</a:t>
            </a:r>
            <a:r>
              <a:rPr lang="es-NI" dirty="0">
                <a:solidFill>
                  <a:schemeClr val="tx2"/>
                </a:solidFill>
              </a:rPr>
              <a:t> </a:t>
            </a:r>
            <a:r>
              <a:rPr lang="es-NI" dirty="0" err="1">
                <a:solidFill>
                  <a:schemeClr val="tx2"/>
                </a:solidFill>
              </a:rPr>
              <a:t>prefix-list</a:t>
            </a:r>
            <a:r>
              <a:rPr lang="es-NI" dirty="0">
                <a:solidFill>
                  <a:schemeClr val="tx2"/>
                </a:solidFill>
              </a:rPr>
              <a:t> FILTRO </a:t>
            </a:r>
            <a:r>
              <a:rPr lang="es-NI" dirty="0" err="1">
                <a:solidFill>
                  <a:schemeClr val="tx2"/>
                </a:solidFill>
              </a:rPr>
              <a:t>seq</a:t>
            </a:r>
            <a:r>
              <a:rPr lang="es-NI" dirty="0">
                <a:solidFill>
                  <a:schemeClr val="tx2"/>
                </a:solidFill>
              </a:rPr>
              <a:t> 6 </a:t>
            </a:r>
            <a:r>
              <a:rPr lang="es-NI" dirty="0" err="1">
                <a:solidFill>
                  <a:schemeClr val="tx2"/>
                </a:solidFill>
              </a:rPr>
              <a:t>permit</a:t>
            </a:r>
            <a:r>
              <a:rPr lang="es-NI" dirty="0">
                <a:solidFill>
                  <a:schemeClr val="tx2"/>
                </a:solidFill>
              </a:rPr>
              <a:t> 0.0.0.0/0 le 32</a:t>
            </a:r>
          </a:p>
          <a:p>
            <a:pPr marL="0" indent="0">
              <a:buNone/>
            </a:pPr>
            <a:r>
              <a:rPr lang="es-NI" dirty="0" err="1">
                <a:solidFill>
                  <a:schemeClr val="tx2"/>
                </a:solidFill>
              </a:rPr>
              <a:t>Router</a:t>
            </a:r>
            <a:r>
              <a:rPr lang="es-NI" dirty="0">
                <a:solidFill>
                  <a:schemeClr val="tx2"/>
                </a:solidFill>
              </a:rPr>
              <a:t> </a:t>
            </a:r>
            <a:r>
              <a:rPr lang="es-NI" dirty="0" err="1">
                <a:solidFill>
                  <a:schemeClr val="tx2"/>
                </a:solidFill>
              </a:rPr>
              <a:t>bgp</a:t>
            </a:r>
            <a:r>
              <a:rPr lang="es-NI" dirty="0">
                <a:solidFill>
                  <a:schemeClr val="tx2"/>
                </a:solidFill>
              </a:rPr>
              <a:t> 1</a:t>
            </a:r>
          </a:p>
          <a:p>
            <a:pPr marL="0" indent="0">
              <a:buNone/>
            </a:pPr>
            <a:r>
              <a:rPr lang="es-NI" dirty="0" err="1">
                <a:solidFill>
                  <a:schemeClr val="tx2"/>
                </a:solidFill>
              </a:rPr>
              <a:t>Neighbor</a:t>
            </a:r>
            <a:r>
              <a:rPr lang="es-NI" dirty="0">
                <a:solidFill>
                  <a:schemeClr val="tx2"/>
                </a:solidFill>
              </a:rPr>
              <a:t> 24.24.24.24 </a:t>
            </a:r>
            <a:r>
              <a:rPr lang="es-NI" dirty="0" err="1">
                <a:solidFill>
                  <a:schemeClr val="tx2"/>
                </a:solidFill>
              </a:rPr>
              <a:t>prefix-list</a:t>
            </a:r>
            <a:r>
              <a:rPr lang="es-NI" dirty="0">
                <a:solidFill>
                  <a:schemeClr val="tx2"/>
                </a:solidFill>
              </a:rPr>
              <a:t> FILTRO </a:t>
            </a:r>
            <a:r>
              <a:rPr lang="es-NI" dirty="0" err="1">
                <a:solidFill>
                  <a:schemeClr val="tx2"/>
                </a:solidFill>
              </a:rPr>
              <a:t>out</a:t>
            </a:r>
            <a:endParaRPr lang="es-NI" dirty="0">
              <a:solidFill>
                <a:schemeClr val="tx2"/>
              </a:solidFill>
            </a:endParaRPr>
          </a:p>
          <a:p>
            <a:pPr marL="0" indent="0">
              <a:buNone/>
            </a:pPr>
            <a:endParaRPr lang="es-NI" dirty="0">
              <a:solidFill>
                <a:schemeClr val="tx2"/>
              </a:solidFill>
            </a:endParaRPr>
          </a:p>
          <a:p>
            <a:pPr marL="0" indent="0">
              <a:buNone/>
            </a:pPr>
            <a:r>
              <a:rPr lang="es-NI" b="1" dirty="0">
                <a:solidFill>
                  <a:schemeClr val="tx2"/>
                </a:solidFill>
              </a:rPr>
              <a:t>Nota: Un </a:t>
            </a:r>
            <a:r>
              <a:rPr lang="es-NI" b="1" dirty="0" err="1">
                <a:solidFill>
                  <a:schemeClr val="tx2"/>
                </a:solidFill>
              </a:rPr>
              <a:t>prefix-list</a:t>
            </a:r>
            <a:r>
              <a:rPr lang="es-NI" b="1" dirty="0">
                <a:solidFill>
                  <a:schemeClr val="tx2"/>
                </a:solidFill>
              </a:rPr>
              <a:t> siempre contiene un </a:t>
            </a:r>
            <a:r>
              <a:rPr lang="es-NI" b="1" dirty="0" err="1">
                <a:solidFill>
                  <a:schemeClr val="tx2"/>
                </a:solidFill>
              </a:rPr>
              <a:t>deny</a:t>
            </a:r>
            <a:r>
              <a:rPr lang="es-NI" b="1" dirty="0">
                <a:solidFill>
                  <a:schemeClr val="tx2"/>
                </a:solidFill>
              </a:rPr>
              <a:t> </a:t>
            </a:r>
            <a:r>
              <a:rPr lang="es-NI" b="1" dirty="0" err="1">
                <a:solidFill>
                  <a:schemeClr val="tx2"/>
                </a:solidFill>
              </a:rPr>
              <a:t>any</a:t>
            </a:r>
            <a:r>
              <a:rPr lang="es-NI" b="1" dirty="0">
                <a:solidFill>
                  <a:schemeClr val="tx2"/>
                </a:solidFill>
              </a:rPr>
              <a:t> al final aunque no esté indicado en la configuración.</a:t>
            </a:r>
          </a:p>
        </p:txBody>
      </p:sp>
    </p:spTree>
    <p:extLst>
      <p:ext uri="{BB962C8B-B14F-4D97-AF65-F5344CB8AC3E}">
        <p14:creationId xmlns:p14="http://schemas.microsoft.com/office/powerpoint/2010/main" val="3894984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Comunidades BGP</a:t>
            </a:r>
          </a:p>
        </p:txBody>
      </p:sp>
      <p:sp>
        <p:nvSpPr>
          <p:cNvPr id="14" name="Marcador de posición de contenido 13"/>
          <p:cNvSpPr>
            <a:spLocks noGrp="1"/>
          </p:cNvSpPr>
          <p:nvPr>
            <p:ph idx="1"/>
          </p:nvPr>
        </p:nvSpPr>
        <p:spPr>
          <a:xfrm>
            <a:off x="1104900" y="2022613"/>
            <a:ext cx="9982200" cy="2628900"/>
          </a:xfrm>
        </p:spPr>
        <p:txBody>
          <a:bodyPr rtlCol="0"/>
          <a:lstStyle/>
          <a:p>
            <a:pPr marL="0" indent="0" algn="just" rtl="0">
              <a:buNone/>
            </a:pPr>
            <a:r>
              <a:rPr lang="es-ES" dirty="0">
                <a:solidFill>
                  <a:schemeClr val="tx2"/>
                </a:solidFill>
              </a:rPr>
              <a:t>La comunidad (</a:t>
            </a:r>
            <a:r>
              <a:rPr lang="es-ES" dirty="0" err="1">
                <a:solidFill>
                  <a:schemeClr val="tx2"/>
                </a:solidFill>
              </a:rPr>
              <a:t>Community</a:t>
            </a:r>
            <a:r>
              <a:rPr lang="es-ES" dirty="0">
                <a:solidFill>
                  <a:schemeClr val="tx2"/>
                </a:solidFill>
              </a:rPr>
              <a:t>) es un atributo que permite gestionar la información de encaminamiento a un grupo determinado de destinatarios que forman parte de una comunidad. La idea es que una vez subscrito a una comunidad (grupo de destinatarios) se les pueda aplicar una política de encaminamiento concreta, proporcionando una herramienta para tener un entorno más vigilado en la red.</a:t>
            </a:r>
          </a:p>
          <a:p>
            <a:pPr marL="0" indent="0" algn="just" rtl="0">
              <a:buNone/>
            </a:pPr>
            <a:r>
              <a:rPr lang="es-ES" dirty="0">
                <a:solidFill>
                  <a:schemeClr val="tx2"/>
                </a:solidFill>
              </a:rPr>
              <a:t>Cada administrador de un AS puede definir quienes serán los AS pertenecientes a su comunidad. Por defecto, todos los </a:t>
            </a:r>
            <a:r>
              <a:rPr lang="es-ES" dirty="0" err="1">
                <a:solidFill>
                  <a:schemeClr val="tx2"/>
                </a:solidFill>
              </a:rPr>
              <a:t>ASs</a:t>
            </a:r>
            <a:r>
              <a:rPr lang="es-ES" dirty="0">
                <a:solidFill>
                  <a:schemeClr val="tx2"/>
                </a:solidFill>
              </a:rPr>
              <a:t> pertenecen a la comunidad INTERNET.</a:t>
            </a:r>
          </a:p>
        </p:txBody>
      </p:sp>
    </p:spTree>
    <p:extLst>
      <p:ext uri="{BB962C8B-B14F-4D97-AF65-F5344CB8AC3E}">
        <p14:creationId xmlns:p14="http://schemas.microsoft.com/office/powerpoint/2010/main" val="1312556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Comunidades BGP</a:t>
            </a:r>
          </a:p>
        </p:txBody>
      </p:sp>
      <p:sp>
        <p:nvSpPr>
          <p:cNvPr id="14" name="Marcador de posición de contenido 13"/>
          <p:cNvSpPr>
            <a:spLocks noGrp="1"/>
          </p:cNvSpPr>
          <p:nvPr>
            <p:ph idx="1"/>
          </p:nvPr>
        </p:nvSpPr>
        <p:spPr>
          <a:xfrm>
            <a:off x="1104900" y="2009360"/>
            <a:ext cx="9982200" cy="2839279"/>
          </a:xfrm>
        </p:spPr>
        <p:txBody>
          <a:bodyPr rtlCol="0">
            <a:normAutofit/>
          </a:bodyPr>
          <a:lstStyle/>
          <a:p>
            <a:pPr marL="0" indent="0" algn="just" rtl="0">
              <a:buNone/>
            </a:pPr>
            <a:r>
              <a:rPr lang="es-ES" dirty="0">
                <a:solidFill>
                  <a:schemeClr val="tx2"/>
                </a:solidFill>
              </a:rPr>
              <a:t>Algunas de las comunidades más conocidas son:</a:t>
            </a:r>
          </a:p>
          <a:p>
            <a:pPr marL="0" indent="0" algn="just" rtl="0">
              <a:buNone/>
            </a:pPr>
            <a:r>
              <a:rPr lang="es-ES" b="1" dirty="0">
                <a:solidFill>
                  <a:schemeClr val="tx2"/>
                </a:solidFill>
              </a:rPr>
              <a:t>NO_EXPORT: </a:t>
            </a:r>
            <a:r>
              <a:rPr lang="es-ES" dirty="0">
                <a:solidFill>
                  <a:schemeClr val="tx2"/>
                </a:solidFill>
              </a:rPr>
              <a:t>Le dice a un </a:t>
            </a:r>
            <a:r>
              <a:rPr lang="es-ES" dirty="0" err="1">
                <a:solidFill>
                  <a:schemeClr val="tx2"/>
                </a:solidFill>
              </a:rPr>
              <a:t>router</a:t>
            </a:r>
            <a:r>
              <a:rPr lang="es-ES" dirty="0">
                <a:solidFill>
                  <a:schemeClr val="tx2"/>
                </a:solidFill>
              </a:rPr>
              <a:t> que solo debe propagar los prefijos a los que está conectada esta comunidad a través de </a:t>
            </a:r>
            <a:r>
              <a:rPr lang="es-ES" dirty="0" err="1">
                <a:solidFill>
                  <a:schemeClr val="tx2"/>
                </a:solidFill>
              </a:rPr>
              <a:t>iBGP</a:t>
            </a:r>
            <a:r>
              <a:rPr lang="es-ES" dirty="0">
                <a:solidFill>
                  <a:schemeClr val="tx2"/>
                </a:solidFill>
              </a:rPr>
              <a:t>.</a:t>
            </a:r>
          </a:p>
          <a:p>
            <a:pPr marL="0" indent="0" algn="just" rtl="0">
              <a:buNone/>
            </a:pPr>
            <a:r>
              <a:rPr lang="es-ES" b="1" dirty="0">
                <a:solidFill>
                  <a:schemeClr val="tx2"/>
                </a:solidFill>
              </a:rPr>
              <a:t>NO_ADVERTISE: </a:t>
            </a:r>
            <a:r>
              <a:rPr lang="es-ES" dirty="0">
                <a:solidFill>
                  <a:schemeClr val="tx2"/>
                </a:solidFill>
              </a:rPr>
              <a:t>Le dice a un enrutador que no anuncie el prefijo sobre BGP en absoluto.</a:t>
            </a:r>
          </a:p>
          <a:p>
            <a:pPr marL="0" indent="0" algn="just" rtl="0">
              <a:buNone/>
            </a:pPr>
            <a:r>
              <a:rPr lang="es-ES" b="1" dirty="0">
                <a:solidFill>
                  <a:schemeClr val="tx2"/>
                </a:solidFill>
              </a:rPr>
              <a:t>NOPEER: </a:t>
            </a:r>
            <a:r>
              <a:rPr lang="es-ES" dirty="0">
                <a:solidFill>
                  <a:schemeClr val="tx2"/>
                </a:solidFill>
              </a:rPr>
              <a:t>Indica que un prefijo no es necesario que se anuncie sobre las relaciones </a:t>
            </a:r>
            <a:r>
              <a:rPr lang="es-ES" dirty="0" err="1">
                <a:solidFill>
                  <a:schemeClr val="tx2"/>
                </a:solidFill>
              </a:rPr>
              <a:t>peering</a:t>
            </a:r>
            <a:r>
              <a:rPr lang="es-ES" dirty="0">
                <a:solidFill>
                  <a:schemeClr val="tx2"/>
                </a:solidFill>
              </a:rPr>
              <a:t>.</a:t>
            </a:r>
          </a:p>
          <a:p>
            <a:pPr marL="0" indent="0" algn="just" rtl="0">
              <a:buNone/>
            </a:pPr>
            <a:endParaRPr lang="es-ES" dirty="0">
              <a:solidFill>
                <a:schemeClr val="tx2"/>
              </a:solidFill>
            </a:endParaRPr>
          </a:p>
        </p:txBody>
      </p:sp>
    </p:spTree>
    <p:extLst>
      <p:ext uri="{BB962C8B-B14F-4D97-AF65-F5344CB8AC3E}">
        <p14:creationId xmlns:p14="http://schemas.microsoft.com/office/powerpoint/2010/main" val="3194666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Comunidades BGP</a:t>
            </a:r>
          </a:p>
        </p:txBody>
      </p:sp>
      <p:sp>
        <p:nvSpPr>
          <p:cNvPr id="14" name="Marcador de posición de contenido 13"/>
          <p:cNvSpPr>
            <a:spLocks noGrp="1"/>
          </p:cNvSpPr>
          <p:nvPr>
            <p:ph idx="1"/>
          </p:nvPr>
        </p:nvSpPr>
        <p:spPr>
          <a:xfrm>
            <a:off x="1104900" y="1800398"/>
            <a:ext cx="9982200" cy="3806687"/>
          </a:xfrm>
        </p:spPr>
        <p:txBody>
          <a:bodyPr rtlCol="0"/>
          <a:lstStyle/>
          <a:p>
            <a:pPr marL="0" indent="0" algn="just" rtl="0">
              <a:buNone/>
            </a:pPr>
            <a:r>
              <a:rPr lang="es-ES" dirty="0">
                <a:solidFill>
                  <a:schemeClr val="tx2"/>
                </a:solidFill>
              </a:rPr>
              <a:t>Las comunidades se tratan como valores de 32 bits (4 bytes), en donde los primeros 2 bytes son utilizados para identificar el número del AS y los últimos 2 bytes son utilizados para asignar valores (identificación) a las comunidades.</a:t>
            </a:r>
          </a:p>
          <a:p>
            <a:pPr marL="0" indent="0" algn="just" rtl="0">
              <a:buNone/>
            </a:pPr>
            <a:endParaRPr lang="es-ES" dirty="0">
              <a:solidFill>
                <a:schemeClr val="tx2"/>
              </a:solidFill>
            </a:endParaRPr>
          </a:p>
        </p:txBody>
      </p:sp>
      <p:pic>
        <p:nvPicPr>
          <p:cNvPr id="3" name="Imagen 2">
            <a:extLst>
              <a:ext uri="{FF2B5EF4-FFF2-40B4-BE49-F238E27FC236}">
                <a16:creationId xmlns:a16="http://schemas.microsoft.com/office/drawing/2014/main" id="{73279177-D83C-48F9-B1C9-12E40C865C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9596" y="2904395"/>
            <a:ext cx="9311290" cy="2102276"/>
          </a:xfrm>
          <a:prstGeom prst="rect">
            <a:avLst/>
          </a:prstGeom>
        </p:spPr>
      </p:pic>
    </p:spTree>
    <p:extLst>
      <p:ext uri="{BB962C8B-B14F-4D97-AF65-F5344CB8AC3E}">
        <p14:creationId xmlns:p14="http://schemas.microsoft.com/office/powerpoint/2010/main" val="127473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Problemas con las comunidades</a:t>
            </a:r>
          </a:p>
        </p:txBody>
      </p:sp>
      <p:sp>
        <p:nvSpPr>
          <p:cNvPr id="14" name="Marcador de posición de contenido 13"/>
          <p:cNvSpPr>
            <a:spLocks noGrp="1"/>
          </p:cNvSpPr>
          <p:nvPr>
            <p:ph idx="1"/>
          </p:nvPr>
        </p:nvSpPr>
        <p:spPr>
          <a:xfrm>
            <a:off x="1104900" y="2038350"/>
            <a:ext cx="9982200" cy="2781300"/>
          </a:xfrm>
        </p:spPr>
        <p:txBody>
          <a:bodyPr rtlCol="0"/>
          <a:lstStyle/>
          <a:p>
            <a:pPr marL="0" indent="0" algn="just" rtl="0">
              <a:buNone/>
            </a:pPr>
            <a:r>
              <a:rPr lang="es-ES" dirty="0">
                <a:solidFill>
                  <a:schemeClr val="tx2"/>
                </a:solidFill>
              </a:rPr>
              <a:t>Esto funcionaba bien porque todos los AS se identificaban con 2 bytes, pero en 2007 se dan cuenta de que con 2 bytes para identificar el AS no es suficiente, no se pueden crear nuevos AS, por lo tanto empiezan a asignar AS de 4 bytes.</a:t>
            </a:r>
          </a:p>
          <a:p>
            <a:pPr marL="0" indent="0" algn="just" rtl="0">
              <a:buNone/>
            </a:pPr>
            <a:r>
              <a:rPr lang="es-ES" dirty="0">
                <a:solidFill>
                  <a:schemeClr val="tx2"/>
                </a:solidFill>
              </a:rPr>
              <a:t>Esto genera problemas con las comunidades BGP, ya que las comunidades utilizan 4 bytes, y ahora los AS se identifican con 4 bytes, por lo tanto no hay espacio para agregar acciones a las comunidades.</a:t>
            </a:r>
          </a:p>
          <a:p>
            <a:pPr marL="0" indent="0" algn="just" rtl="0">
              <a:buNone/>
            </a:pPr>
            <a:r>
              <a:rPr lang="es-ES" dirty="0">
                <a:solidFill>
                  <a:schemeClr val="tx2"/>
                </a:solidFill>
              </a:rPr>
              <a:t>¿Solución? </a:t>
            </a:r>
            <a:r>
              <a:rPr lang="es-ES" b="1" dirty="0" err="1">
                <a:solidFill>
                  <a:schemeClr val="tx2"/>
                </a:solidFill>
              </a:rPr>
              <a:t>Large</a:t>
            </a:r>
            <a:r>
              <a:rPr lang="es-ES" b="1" dirty="0">
                <a:solidFill>
                  <a:schemeClr val="tx2"/>
                </a:solidFill>
              </a:rPr>
              <a:t> </a:t>
            </a:r>
            <a:r>
              <a:rPr lang="es-ES" b="1" dirty="0" err="1">
                <a:solidFill>
                  <a:schemeClr val="tx2"/>
                </a:solidFill>
              </a:rPr>
              <a:t>Community</a:t>
            </a:r>
            <a:r>
              <a:rPr lang="es-ES" b="1" dirty="0">
                <a:solidFill>
                  <a:schemeClr val="tx2"/>
                </a:solidFill>
              </a:rPr>
              <a:t>.</a:t>
            </a:r>
          </a:p>
        </p:txBody>
      </p:sp>
    </p:spTree>
    <p:extLst>
      <p:ext uri="{BB962C8B-B14F-4D97-AF65-F5344CB8AC3E}">
        <p14:creationId xmlns:p14="http://schemas.microsoft.com/office/powerpoint/2010/main" val="187995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ctrTitle"/>
          </p:nvPr>
        </p:nvSpPr>
        <p:spPr>
          <a:xfrm>
            <a:off x="1104900" y="2292094"/>
            <a:ext cx="5734050" cy="2219691"/>
          </a:xfrm>
        </p:spPr>
        <p:txBody>
          <a:bodyPr rtlCol="0" anchor="ctr"/>
          <a:lstStyle/>
          <a:p>
            <a:pPr rtl="0"/>
            <a:r>
              <a:rPr lang="es-ES" dirty="0" err="1"/>
              <a:t>Large</a:t>
            </a:r>
            <a:r>
              <a:rPr lang="es-ES" dirty="0"/>
              <a:t> </a:t>
            </a:r>
            <a:r>
              <a:rPr lang="es-ES" dirty="0" err="1"/>
              <a:t>communities</a:t>
            </a:r>
            <a:endParaRPr lang="es-ES" dirty="0"/>
          </a:p>
        </p:txBody>
      </p:sp>
      <p:sp>
        <p:nvSpPr>
          <p:cNvPr id="7" name="Subtítulo 6"/>
          <p:cNvSpPr>
            <a:spLocks noGrp="1"/>
          </p:cNvSpPr>
          <p:nvPr>
            <p:ph type="subTitle" idx="1"/>
          </p:nvPr>
        </p:nvSpPr>
        <p:spPr/>
        <p:txBody>
          <a:bodyPr rtlCol="0"/>
          <a:lstStyle/>
          <a:p>
            <a:pPr rtl="0"/>
            <a:r>
              <a:rPr lang="es-ES" dirty="0"/>
              <a:t>RFC 8092</a:t>
            </a:r>
          </a:p>
        </p:txBody>
      </p:sp>
      <p:pic>
        <p:nvPicPr>
          <p:cNvPr id="4" name="Marcador de posición de imagen 3" descr="Libro abierto en una mesa, con estanterías de libros borrosas en el fondo" title="Imagen de ejemplo"/>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3446344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err="1"/>
              <a:t>Large</a:t>
            </a:r>
            <a:r>
              <a:rPr lang="es-ES" dirty="0"/>
              <a:t> </a:t>
            </a:r>
            <a:r>
              <a:rPr lang="es-ES" dirty="0" err="1"/>
              <a:t>Communities</a:t>
            </a:r>
            <a:endParaRPr lang="es-ES" dirty="0"/>
          </a:p>
        </p:txBody>
      </p:sp>
      <p:sp>
        <p:nvSpPr>
          <p:cNvPr id="14" name="Marcador de posición de contenido 13"/>
          <p:cNvSpPr>
            <a:spLocks noGrp="1"/>
          </p:cNvSpPr>
          <p:nvPr>
            <p:ph idx="1"/>
          </p:nvPr>
        </p:nvSpPr>
        <p:spPr>
          <a:xfrm>
            <a:off x="1104900" y="2068995"/>
            <a:ext cx="9982200" cy="3621157"/>
          </a:xfrm>
        </p:spPr>
        <p:txBody>
          <a:bodyPr rtlCol="0"/>
          <a:lstStyle/>
          <a:p>
            <a:pPr marL="0" indent="0" algn="just" rtl="0">
              <a:buNone/>
            </a:pPr>
            <a:r>
              <a:rPr lang="es-ES" dirty="0" err="1">
                <a:solidFill>
                  <a:schemeClr val="tx2"/>
                </a:solidFill>
              </a:rPr>
              <a:t>Large</a:t>
            </a:r>
            <a:r>
              <a:rPr lang="es-ES" dirty="0">
                <a:solidFill>
                  <a:schemeClr val="tx2"/>
                </a:solidFill>
              </a:rPr>
              <a:t> </a:t>
            </a:r>
            <a:r>
              <a:rPr lang="es-ES" dirty="0" err="1">
                <a:solidFill>
                  <a:schemeClr val="tx2"/>
                </a:solidFill>
              </a:rPr>
              <a:t>Community</a:t>
            </a:r>
            <a:r>
              <a:rPr lang="es-ES" dirty="0">
                <a:solidFill>
                  <a:schemeClr val="tx2"/>
                </a:solidFill>
              </a:rPr>
              <a:t> es lo mismo que </a:t>
            </a:r>
            <a:r>
              <a:rPr lang="es-ES" dirty="0" err="1">
                <a:solidFill>
                  <a:schemeClr val="tx2"/>
                </a:solidFill>
              </a:rPr>
              <a:t>Community</a:t>
            </a:r>
            <a:r>
              <a:rPr lang="es-ES" dirty="0">
                <a:solidFill>
                  <a:schemeClr val="tx2"/>
                </a:solidFill>
              </a:rPr>
              <a:t>, pero con más bits.</a:t>
            </a:r>
          </a:p>
          <a:p>
            <a:pPr marL="0" indent="0" algn="just" rtl="0">
              <a:buNone/>
            </a:pPr>
            <a:r>
              <a:rPr lang="es-ES" dirty="0">
                <a:solidFill>
                  <a:schemeClr val="tx2"/>
                </a:solidFill>
              </a:rPr>
              <a:t>¿Cómo funciona?</a:t>
            </a:r>
          </a:p>
          <a:p>
            <a:pPr marL="0" indent="0" algn="just" rtl="0">
              <a:buNone/>
            </a:pPr>
            <a:r>
              <a:rPr lang="es-ES" dirty="0">
                <a:solidFill>
                  <a:schemeClr val="tx2"/>
                </a:solidFill>
              </a:rPr>
              <a:t>En lugar de tener 4 bytes, se tiene 3 grupos de 4 bytes:</a:t>
            </a:r>
          </a:p>
          <a:p>
            <a:pPr marL="0" indent="0" algn="just" rtl="0">
              <a:buNone/>
            </a:pPr>
            <a:endParaRPr lang="es-ES" dirty="0">
              <a:solidFill>
                <a:schemeClr val="tx2"/>
              </a:solidFill>
            </a:endParaRPr>
          </a:p>
        </p:txBody>
      </p:sp>
      <p:pic>
        <p:nvPicPr>
          <p:cNvPr id="3" name="Imagen 2">
            <a:extLst>
              <a:ext uri="{FF2B5EF4-FFF2-40B4-BE49-F238E27FC236}">
                <a16:creationId xmlns:a16="http://schemas.microsoft.com/office/drawing/2014/main" id="{A9485702-FA6C-44E4-B460-16F6B9130A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4559" y="3879573"/>
            <a:ext cx="7981364" cy="2009261"/>
          </a:xfrm>
          <a:prstGeom prst="rect">
            <a:avLst/>
          </a:prstGeom>
        </p:spPr>
      </p:pic>
    </p:spTree>
    <p:extLst>
      <p:ext uri="{BB962C8B-B14F-4D97-AF65-F5344CB8AC3E}">
        <p14:creationId xmlns:p14="http://schemas.microsoft.com/office/powerpoint/2010/main" val="3597380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iteratura académica 16 × 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74_TF03431380_TF03431380.potx" id="{9C759DF4-5D22-4947-AC84-0622EEA47A41}" vid="{3C637098-65C7-40E1-B206-DD97FD8DB6F6}"/>
    </a:ext>
  </a:extLst>
</a:theme>
</file>

<file path=ppt/theme/theme2.xml><?xml version="1.0" encoding="utf-8"?>
<a:theme xmlns:a="http://schemas.openxmlformats.org/drawingml/2006/main" name="Tema de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Presentación académica, diseño de cinta y raya diplomática (panorámica)</Template>
  <TotalTime>0</TotalTime>
  <Words>1566</Words>
  <Application>Microsoft Office PowerPoint</Application>
  <PresentationFormat>Panorámica</PresentationFormat>
  <Paragraphs>144</Paragraphs>
  <Slides>34</Slides>
  <Notes>23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34</vt:i4>
      </vt:variant>
    </vt:vector>
  </HeadingPairs>
  <TitlesOfParts>
    <vt:vector size="39" baseType="lpstr">
      <vt:lpstr>Arial</vt:lpstr>
      <vt:lpstr>Euphemia</vt:lpstr>
      <vt:lpstr>Plantagenet Cherokee</vt:lpstr>
      <vt:lpstr>Wingdings</vt:lpstr>
      <vt:lpstr>Literatura académica 16 × 9</vt:lpstr>
      <vt:lpstr>Conocimientos previos</vt:lpstr>
      <vt:lpstr>Conocimientos previos</vt:lpstr>
      <vt:lpstr>Comunidades bgp</vt:lpstr>
      <vt:lpstr>Comunidades BGP</vt:lpstr>
      <vt:lpstr>Comunidades BGP</vt:lpstr>
      <vt:lpstr>Comunidades BGP</vt:lpstr>
      <vt:lpstr>Problemas con las comunidades</vt:lpstr>
      <vt:lpstr>Large communities</vt:lpstr>
      <vt:lpstr>Large Communities</vt:lpstr>
      <vt:lpstr>Campos Large Communities</vt:lpstr>
      <vt:lpstr>Uso de Large Communities</vt:lpstr>
      <vt:lpstr>Uso de Large Communities</vt:lpstr>
      <vt:lpstr>Ejemplos de communities informativas</vt:lpstr>
      <vt:lpstr>Ejemplos de communities de acción</vt:lpstr>
      <vt:lpstr>Comunidades BGP</vt:lpstr>
      <vt:lpstr>Ejemplo de configuración en el cliente</vt:lpstr>
      <vt:lpstr>Ejemplo de configuración en el ISP</vt:lpstr>
      <vt:lpstr>Filtros bgp</vt:lpstr>
      <vt:lpstr>Prefix Filtering</vt:lpstr>
      <vt:lpstr>Filtros BGP</vt:lpstr>
      <vt:lpstr>Filtros BGP</vt:lpstr>
      <vt:lpstr>Filtros BGP</vt:lpstr>
      <vt:lpstr>Razones para filtrar</vt:lpstr>
      <vt:lpstr>Recomendaciones de Filtrado</vt:lpstr>
      <vt:lpstr>Recomendaciones de Filtrado</vt:lpstr>
      <vt:lpstr>Recomendaciones de Filtrado</vt:lpstr>
      <vt:lpstr>Filtrado AS-PATH</vt:lpstr>
      <vt:lpstr>Expresiones Regulares</vt:lpstr>
      <vt:lpstr>Ejemplos</vt:lpstr>
      <vt:lpstr>Ejemplo</vt:lpstr>
      <vt:lpstr>Filtrado con Prefix-List</vt:lpstr>
      <vt:lpstr>Configuración</vt:lpstr>
      <vt:lpstr>Ejemplos</vt:lpstr>
      <vt:lpstr>Ejemplos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2019-05-20T09:23:25Z</dcterms:created>
  <dcterms:modified xsi:type="dcterms:W3CDTF">2019-07-10T06:52:48Z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