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Raleway Heavy" charset="1" panose="020B0003030101060003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.sv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Relationship Id="rId4" Target="../media/image4.sv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3.sv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0.svg" Type="http://schemas.openxmlformats.org/officeDocument/2006/relationships/image"/><Relationship Id="rId4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r="r" b="b" t="t" l="l"/>
              <a:pathLst>
                <a:path h="41773534" w="61017745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4144" y="2724662"/>
            <a:ext cx="13990986" cy="4837677"/>
            <a:chOff x="0" y="0"/>
            <a:chExt cx="18654649" cy="645023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113248" y="0"/>
              <a:ext cx="16428153" cy="63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4"/>
                </a:lnSpc>
              </a:pPr>
              <a:r>
                <a:rPr lang="en-US" sz="3200" spc="288">
                  <a:solidFill>
                    <a:srgbClr val="01949A"/>
                  </a:solidFill>
                  <a:latin typeface="Raleway Bold"/>
                </a:rPr>
                <a:t>INTELIGENCIA ARTIFICIAL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50097"/>
              <a:ext cx="18654649" cy="358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10000">
                  <a:solidFill>
                    <a:srgbClr val="CD0046"/>
                  </a:solidFill>
                  <a:latin typeface="Raleway Heavy"/>
                </a:rPr>
                <a:t>Machine Learning for kids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13247" y="5817987"/>
              <a:ext cx="1642815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6459624" y="-1014239"/>
            <a:ext cx="2465926" cy="5657779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11" id="11"/>
          <p:cNvSpPr/>
          <p:nvPr/>
        </p:nvSpPr>
        <p:spPr>
          <a:xfrm rot="0">
            <a:off x="-941794" y="7868993"/>
            <a:ext cx="5291306" cy="3484410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98035" y="6357375"/>
            <a:ext cx="2712435" cy="2652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537176" y="1028700"/>
            <a:ext cx="4279931" cy="616467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599169" y="7173938"/>
            <a:ext cx="3668504" cy="3113062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176369" y="2415662"/>
            <a:ext cx="5595058" cy="1608788"/>
            <a:chOff x="0" y="0"/>
            <a:chExt cx="7460077" cy="214505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SALUD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5286" y="-622214"/>
            <a:ext cx="6017468" cy="601746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25946" y="4503462"/>
            <a:ext cx="5801137" cy="1602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r="r" b="b" t="t" l="l"/>
              <a:pathLst>
                <a:path h="41773534" w="61017745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4144" y="3054997"/>
            <a:ext cx="13990986" cy="5150279"/>
            <a:chOff x="0" y="0"/>
            <a:chExt cx="18654649" cy="686703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52400"/>
              <a:ext cx="18654649" cy="529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10000">
                  <a:solidFill>
                    <a:srgbClr val="CD0046"/>
                  </a:solidFill>
                  <a:latin typeface="Raleway Heavy Italics"/>
                </a:rPr>
                <a:t>Desarrollo visomotor (oculo-manual) en niños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13247" y="6234791"/>
              <a:ext cx="1642815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6459624" y="-1014239"/>
            <a:ext cx="2465926" cy="5657779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10" id="10"/>
          <p:cNvSpPr/>
          <p:nvPr/>
        </p:nvSpPr>
        <p:spPr>
          <a:xfrm rot="0">
            <a:off x="-941794" y="7868993"/>
            <a:ext cx="5291306" cy="3484410"/>
          </a:xfrm>
          <a:prstGeom prst="rect">
            <a:avLst/>
          </a:prstGeom>
          <a:solidFill>
            <a:srgbClr val="01949A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95580" y="2416994"/>
            <a:ext cx="10480783" cy="3333697"/>
            <a:chOff x="0" y="0"/>
            <a:chExt cx="42405029" cy="134880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647800" y="2760734"/>
            <a:ext cx="6061331" cy="2646217"/>
            <a:chOff x="0" y="0"/>
            <a:chExt cx="8081774" cy="352828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808177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¿QUÉ ES?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20793"/>
              <a:ext cx="8081774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40"/>
                </a:lnSpc>
              </a:pPr>
              <a:r>
                <a:rPr lang="en-US" sz="2600" spc="26">
                  <a:solidFill>
                    <a:srgbClr val="01949A"/>
                  </a:solidFill>
                  <a:latin typeface="Raleway"/>
                </a:rPr>
                <a:t>Es</a:t>
              </a:r>
              <a:r>
                <a:rPr lang="en-US" sz="2600" spc="26">
                  <a:solidFill>
                    <a:srgbClr val="01949A"/>
                  </a:solidFill>
                  <a:latin typeface="Raleway"/>
                </a:rPr>
                <a:t> un entorno sencillo de aprendizaje guiado para entrenar modelos de aprendizaje automático capaces de identificar texto, números o imágenes.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498" y="3485143"/>
            <a:ext cx="1197400" cy="119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69011" y="4090440"/>
            <a:ext cx="1197400" cy="1197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69011" y="7375860"/>
            <a:ext cx="1197400" cy="119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498" y="7153034"/>
            <a:ext cx="1197400" cy="1197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8709131" y="2960690"/>
            <a:ext cx="10674449" cy="3395298"/>
            <a:chOff x="0" y="0"/>
            <a:chExt cx="42405029" cy="1348807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095580" y="6084886"/>
            <a:ext cx="10480783" cy="3333697"/>
            <a:chOff x="0" y="0"/>
            <a:chExt cx="42405029" cy="1348807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47800" y="6200026"/>
            <a:ext cx="6061331" cy="3103417"/>
            <a:chOff x="0" y="0"/>
            <a:chExt cx="8081774" cy="413788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808177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TECNOLOGÍA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120793"/>
              <a:ext cx="8081774" cy="30170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40"/>
                </a:lnSpc>
              </a:pPr>
              <a:r>
                <a:rPr lang="en-US" sz="2600" spc="26">
                  <a:solidFill>
                    <a:srgbClr val="01949A"/>
                  </a:solidFill>
                  <a:latin typeface="Raleway"/>
                </a:rPr>
                <a:t>La h</a:t>
              </a:r>
              <a:r>
                <a:rPr lang="en-US" sz="2600" spc="26">
                  <a:solidFill>
                    <a:srgbClr val="01949A"/>
                  </a:solidFill>
                  <a:latin typeface="Raleway"/>
                </a:rPr>
                <a:t>erramienta está en la web y no requiere ni instalación ni configuración para usarse.El desarrollo está a cargo de Dale Lane utilizando APIs de IBM Watson Developer Cloud.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902798" y="6574920"/>
            <a:ext cx="10480783" cy="3333697"/>
            <a:chOff x="0" y="0"/>
            <a:chExt cx="42405029" cy="1348807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42405027" cy="13488070"/>
            </a:xfrm>
            <a:custGeom>
              <a:avLst/>
              <a:gdLst/>
              <a:ahLst/>
              <a:cxnLst/>
              <a:rect r="r" b="b" t="t" l="l"/>
              <a:pathLst>
                <a:path h="13488070" w="42405027">
                  <a:moveTo>
                    <a:pt x="42178970" y="0"/>
                  </a:moveTo>
                  <a:lnTo>
                    <a:pt x="0" y="0"/>
                  </a:lnTo>
                  <a:lnTo>
                    <a:pt x="0" y="13488070"/>
                  </a:lnTo>
                  <a:lnTo>
                    <a:pt x="42405027" y="13488070"/>
                  </a:lnTo>
                  <a:lnTo>
                    <a:pt x="42405027" y="0"/>
                  </a:lnTo>
                  <a:lnTo>
                    <a:pt x="42178970" y="0"/>
                  </a:lnTo>
                  <a:close/>
                  <a:moveTo>
                    <a:pt x="42178970" y="13262011"/>
                  </a:moveTo>
                  <a:lnTo>
                    <a:pt x="228600" y="13262011"/>
                  </a:lnTo>
                  <a:lnTo>
                    <a:pt x="228600" y="228600"/>
                  </a:lnTo>
                  <a:lnTo>
                    <a:pt x="42178970" y="228600"/>
                  </a:lnTo>
                  <a:lnTo>
                    <a:pt x="42178970" y="13262011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456421" y="6892684"/>
            <a:ext cx="6541460" cy="2766867"/>
            <a:chOff x="0" y="0"/>
            <a:chExt cx="8721946" cy="368915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9050"/>
              <a:ext cx="8721946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APRENDI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Z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A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J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E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 A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DI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CION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A</a:t>
              </a: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L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120793"/>
              <a:ext cx="8721946" cy="2568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en-US" sz="2100" spc="21">
                  <a:solidFill>
                    <a:srgbClr val="000000"/>
                  </a:solidFill>
                  <a:latin typeface="Raleway"/>
                </a:rPr>
                <a:t>Es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una herrami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enta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ú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ti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l para intr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ducir a los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iño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s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en 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fo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ma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que se entrenan 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s siste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m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as de ML, có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m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o se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uti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liza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y 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guna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s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de 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impli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ca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cio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es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e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el m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u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ndo r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al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d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as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ap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c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acion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es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 de la IA</a:t>
              </a:r>
              <a:r>
                <a:rPr lang="en-US" sz="2100" spc="21">
                  <a:solidFill>
                    <a:srgbClr val="01949A"/>
                  </a:solidFill>
                  <a:latin typeface="Raleway"/>
                </a:rPr>
                <a:t>.</a:t>
              </a:r>
            </a:p>
            <a:p>
              <a:pPr>
                <a:lnSpc>
                  <a:spcPts val="3640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rot="0">
            <a:off x="16543131" y="-99314"/>
            <a:ext cx="2212366" cy="3593078"/>
          </a:xfrm>
          <a:prstGeom prst="rect">
            <a:avLst/>
          </a:prstGeom>
          <a:solidFill>
            <a:srgbClr val="F2C543"/>
          </a:solidFill>
        </p:spPr>
      </p:sp>
      <p:grpSp>
        <p:nvGrpSpPr>
          <p:cNvPr name="Group 24" id="24"/>
          <p:cNvGrpSpPr/>
          <p:nvPr/>
        </p:nvGrpSpPr>
        <p:grpSpPr>
          <a:xfrm rot="0">
            <a:off x="11456421" y="2960690"/>
            <a:ext cx="6308323" cy="3374636"/>
            <a:chOff x="0" y="0"/>
            <a:chExt cx="8411098" cy="4499514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8411098" cy="625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65"/>
                </a:lnSpc>
              </a:pPr>
              <a:r>
                <a:rPr lang="en-US" sz="3054" spc="244">
                  <a:solidFill>
                    <a:srgbClr val="CD0046"/>
                  </a:solidFill>
                  <a:latin typeface="Raleway"/>
                </a:rPr>
                <a:t>MODELOS PRE-ENTRENADOS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010660"/>
              <a:ext cx="8411098" cy="3488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18"/>
                </a:lnSpc>
              </a:pP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Estos mod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lo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ava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z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dos perm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te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proyecto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que de otro modo podrí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 se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d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masiado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com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plejos para q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u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 los estudia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tes los entrenen por sí m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smos, y propor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ion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 ú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ti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les 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ocimientos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prác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t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ic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 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bre 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gunas de la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t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os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qu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el apr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d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izaje por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máquin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 pu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de ha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c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156" spc="21">
                  <a:solidFill>
                    <a:srgbClr val="01949A"/>
                  </a:solidFill>
                  <a:latin typeface="Raleway"/>
                </a:rPr>
                <a:t>r.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rot="0">
            <a:off x="-1254725" y="9040963"/>
            <a:ext cx="3661279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TextBox 28" id="28"/>
          <p:cNvSpPr txBox="true"/>
          <p:nvPr/>
        </p:nvSpPr>
        <p:spPr>
          <a:xfrm rot="0">
            <a:off x="6382468" y="762000"/>
            <a:ext cx="504066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 spc="448">
                <a:solidFill>
                  <a:srgbClr val="F2C543"/>
                </a:solidFill>
                <a:latin typeface="Raleway Bold"/>
              </a:rPr>
              <a:t>ML FOR KIDS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638106" y="770080"/>
            <a:ext cx="9202627" cy="7281986"/>
            <a:chOff x="0" y="0"/>
            <a:chExt cx="37233638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7233637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7233637">
                  <a:moveTo>
                    <a:pt x="37007580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7233637" y="29462763"/>
                  </a:lnTo>
                  <a:lnTo>
                    <a:pt x="37233637" y="0"/>
                  </a:lnTo>
                  <a:lnTo>
                    <a:pt x="37007580" y="0"/>
                  </a:lnTo>
                  <a:close/>
                  <a:moveTo>
                    <a:pt x="37007580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7007580" y="228600"/>
                  </a:lnTo>
                  <a:lnTo>
                    <a:pt x="37007580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029660" y="3847346"/>
            <a:ext cx="4444148" cy="523926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72854" y="3847346"/>
            <a:ext cx="3147617" cy="307828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1645" y="6925632"/>
            <a:ext cx="4973413" cy="272470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28321" y="3360159"/>
            <a:ext cx="4045095" cy="324618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0" y="2976376"/>
            <a:ext cx="5595058" cy="1608788"/>
            <a:chOff x="0" y="0"/>
            <a:chExt cx="7460077" cy="21450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ML FOR KID/SCRATCH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91306" y="3042952"/>
            <a:ext cx="5653342" cy="1608788"/>
            <a:chOff x="0" y="0"/>
            <a:chExt cx="7537789" cy="214505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753778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POSE </a:t>
              </a: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DETECTION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93541"/>
              <a:ext cx="7537789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5296" y="2386520"/>
            <a:ext cx="5478088" cy="79004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5286" y="-622214"/>
            <a:ext cx="6017468" cy="601746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33803">
            <a:off x="11470477" y="2650956"/>
            <a:ext cx="2971675" cy="5004926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028700" y="2386520"/>
            <a:ext cx="5595058" cy="1608788"/>
            <a:chOff x="0" y="0"/>
            <a:chExt cx="7460077" cy="21450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COHETE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64958" y="2930555"/>
            <a:ext cx="5652697" cy="686398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009775" y="2438047"/>
            <a:ext cx="5595058" cy="1608788"/>
            <a:chOff x="0" y="0"/>
            <a:chExt cx="7460077" cy="214505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METEORITO/ENEMIGOS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84407" y="4411073"/>
            <a:ext cx="3532807" cy="353280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09055">
            <a:off x="13556446" y="-1329188"/>
            <a:ext cx="5794095" cy="7964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49140" y="0"/>
            <a:ext cx="4461943" cy="678106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751132" y="6781069"/>
            <a:ext cx="4382414" cy="35059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84407" y="4411073"/>
            <a:ext cx="3532807" cy="353280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09055">
            <a:off x="13556446" y="-1329188"/>
            <a:ext cx="5794095" cy="7964392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37024" y="1353035"/>
            <a:ext cx="5595058" cy="1608788"/>
            <a:chOff x="0" y="0"/>
            <a:chExt cx="7460077" cy="21450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METEORITO/ENEMIGOS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01110" y="2635743"/>
            <a:ext cx="7558190" cy="5416323"/>
            <a:chOff x="0" y="0"/>
            <a:chExt cx="30580278" cy="2191432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580279" cy="21914329"/>
            </a:xfrm>
            <a:custGeom>
              <a:avLst/>
              <a:gdLst/>
              <a:ahLst/>
              <a:cxnLst/>
              <a:rect r="r" b="b" t="t" l="l"/>
              <a:pathLst>
                <a:path h="21914329" w="30580279">
                  <a:moveTo>
                    <a:pt x="30354219" y="0"/>
                  </a:moveTo>
                  <a:lnTo>
                    <a:pt x="0" y="0"/>
                  </a:lnTo>
                  <a:lnTo>
                    <a:pt x="0" y="21914329"/>
                  </a:lnTo>
                  <a:lnTo>
                    <a:pt x="30580279" y="21914329"/>
                  </a:lnTo>
                  <a:lnTo>
                    <a:pt x="30580279" y="0"/>
                  </a:lnTo>
                  <a:lnTo>
                    <a:pt x="30354219" y="0"/>
                  </a:lnTo>
                  <a:close/>
                  <a:moveTo>
                    <a:pt x="30354219" y="21688268"/>
                  </a:moveTo>
                  <a:lnTo>
                    <a:pt x="228600" y="21688268"/>
                  </a:lnTo>
                  <a:lnTo>
                    <a:pt x="228600" y="228600"/>
                  </a:lnTo>
                  <a:lnTo>
                    <a:pt x="30354219" y="228600"/>
                  </a:lnTo>
                  <a:lnTo>
                    <a:pt x="30354219" y="2168826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6197" y="3437152"/>
            <a:ext cx="9564913" cy="567916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176369" y="2415662"/>
            <a:ext cx="5595058" cy="1608788"/>
            <a:chOff x="0" y="0"/>
            <a:chExt cx="7460077" cy="214505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BALA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75398" y="-110730"/>
            <a:ext cx="5240533" cy="787556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01191" y="5571322"/>
            <a:ext cx="2480744" cy="2480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F2C543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81232" y="3603385"/>
            <a:ext cx="4267177" cy="500528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176369" y="2415662"/>
            <a:ext cx="5595058" cy="1608788"/>
            <a:chOff x="0" y="0"/>
            <a:chExt cx="7460077" cy="214505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SALUD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5286" y="-622214"/>
            <a:ext cx="6017468" cy="601746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25946" y="4503462"/>
            <a:ext cx="5801137" cy="1602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DAEP4tFSdNs</dc:identifier>
  <dcterms:modified xsi:type="dcterms:W3CDTF">2011-08-01T06:04:30Z</dcterms:modified>
  <cp:revision>1</cp:revision>
  <dc:title>INTELIGENCIA ARTIFICIAL (ML for Kids)</dc:title>
</cp:coreProperties>
</file>