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8288000" cy="10287000"/>
  <p:notesSz cx="6858000" cy="9144000"/>
  <p:embeddedFontLst>
    <p:embeddedFont>
      <p:font typeface="Raleway" charset="1" panose="020B0503030101060003"/>
      <p:regular r:id="rId6"/>
    </p:embeddedFont>
    <p:embeddedFont>
      <p:font typeface="Raleway Bold" charset="1" panose="020B0803030101060003"/>
      <p:regular r:id="rId7"/>
    </p:embeddedFont>
    <p:embeddedFont>
      <p:font typeface="Raleway Heavy" charset="1" panose="020B0003030101060003"/>
      <p:regular r:id="rId8"/>
    </p:embeddedFont>
    <p:embeddedFont>
      <p:font typeface="Arimo" charset="1" panose="020B0604020202020204"/>
      <p:regular r:id="rId9"/>
    </p:embeddedFont>
    <p:embeddedFont>
      <p:font typeface="Arimo Bold" charset="1" panose="020B0704020202020204"/>
      <p:regular r:id="rId10"/>
    </p:embeddedFont>
    <p:embeddedFont>
      <p:font typeface="Arimo Italics" charset="1" panose="020B0604020202090204"/>
      <p:regular r:id="rId11"/>
    </p:embeddedFont>
    <p:embeddedFont>
      <p:font typeface="Arimo Bold Italics" charset="1" panose="020B070402020209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slides/slide1.xml" Type="http://schemas.openxmlformats.org/officeDocument/2006/relationships/slide"/><Relationship Id="rId14" Target="slides/slide2.xml" Type="http://schemas.openxmlformats.org/officeDocument/2006/relationships/slide"/><Relationship Id="rId15" Target="slides/slide3.xml" Type="http://schemas.openxmlformats.org/officeDocument/2006/relationships/slide"/><Relationship Id="rId16" Target="slides/slide4.xml" Type="http://schemas.openxmlformats.org/officeDocument/2006/relationships/slide"/><Relationship Id="rId17" Target="slides/slide5.xml" Type="http://schemas.openxmlformats.org/officeDocument/2006/relationships/slide"/><Relationship Id="rId18" Target="slides/slide6.xml" Type="http://schemas.openxmlformats.org/officeDocument/2006/relationships/slide"/><Relationship Id="rId19" Target="slides/slide7.xml" Type="http://schemas.openxmlformats.org/officeDocument/2006/relationships/slide"/><Relationship Id="rId2" Target="presProps.xml" Type="http://schemas.openxmlformats.org/officeDocument/2006/relationships/presProps"/><Relationship Id="rId20" Target="slides/slide8.xml" Type="http://schemas.openxmlformats.org/officeDocument/2006/relationships/slide"/><Relationship Id="rId21" Target="slides/slide9.xml" Type="http://schemas.openxmlformats.org/officeDocument/2006/relationships/slide"/><Relationship Id="rId22" Target="slides/slide10.xml" Type="http://schemas.openxmlformats.org/officeDocument/2006/relationships/slide"/><Relationship Id="rId23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https://youtu.be/JH3G8XI5hhM" TargetMode="External" Type="http://schemas.openxmlformats.org/officeDocument/2006/relationships/video"/><Relationship Id="rId4" Target="https://youtu.be/T2cB46JtX_w" TargetMode="External" Type="http://schemas.openxmlformats.org/officeDocument/2006/relationships/video"/><Relationship Id="rId5" Target="../media/image15.png" Type="http://schemas.openxmlformats.org/officeDocument/2006/relationships/image"/><Relationship Id="rId6" Target="https://www.youtube.com/watch?v=_NWMvsalapE" TargetMode="External" Type="http://schemas.openxmlformats.org/officeDocument/2006/relationships/video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5831" y="-1464854"/>
            <a:ext cx="18015131" cy="10723154"/>
            <a:chOff x="0" y="0"/>
            <a:chExt cx="72888844" cy="4338565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r="r" b="b" t="t" l="l"/>
              <a:pathLst>
                <a:path h="43385659" w="72888841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1028700"/>
            <a:ext cx="15081082" cy="10324703"/>
            <a:chOff x="0" y="0"/>
            <a:chExt cx="61017743" cy="41773533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61017745" cy="41773534"/>
            </a:xfrm>
            <a:custGeom>
              <a:avLst/>
              <a:gdLst/>
              <a:ahLst/>
              <a:cxnLst/>
              <a:rect r="r" b="b" t="t" l="l"/>
              <a:pathLst>
                <a:path h="41773534" w="61017745">
                  <a:moveTo>
                    <a:pt x="60791682" y="0"/>
                  </a:moveTo>
                  <a:lnTo>
                    <a:pt x="0" y="0"/>
                  </a:lnTo>
                  <a:lnTo>
                    <a:pt x="0" y="41773534"/>
                  </a:lnTo>
                  <a:lnTo>
                    <a:pt x="61017745" y="41773534"/>
                  </a:lnTo>
                  <a:lnTo>
                    <a:pt x="61017745" y="0"/>
                  </a:lnTo>
                  <a:lnTo>
                    <a:pt x="60791682" y="0"/>
                  </a:lnTo>
                  <a:close/>
                  <a:moveTo>
                    <a:pt x="60791682" y="41547473"/>
                  </a:moveTo>
                  <a:lnTo>
                    <a:pt x="228600" y="41547473"/>
                  </a:lnTo>
                  <a:lnTo>
                    <a:pt x="228600" y="228600"/>
                  </a:lnTo>
                  <a:lnTo>
                    <a:pt x="60791682" y="228600"/>
                  </a:lnTo>
                  <a:lnTo>
                    <a:pt x="60791682" y="41547473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44144" y="2081724"/>
            <a:ext cx="13990986" cy="6123552"/>
            <a:chOff x="0" y="0"/>
            <a:chExt cx="18654649" cy="816473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113248" y="0"/>
              <a:ext cx="16428153" cy="6385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44"/>
                </a:lnSpc>
              </a:pPr>
              <a:r>
                <a:rPr lang="en-US" sz="3200" spc="288">
                  <a:solidFill>
                    <a:srgbClr val="01949A"/>
                  </a:solidFill>
                  <a:latin typeface="Raleway Bold"/>
                </a:rPr>
                <a:t>INTELIGENCIA ARTIFICIAL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450097"/>
              <a:ext cx="18654649" cy="5295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200"/>
                </a:lnSpc>
              </a:pPr>
              <a:r>
                <a:rPr lang="en-US" sz="10000">
                  <a:solidFill>
                    <a:srgbClr val="CD0046"/>
                  </a:solidFill>
                  <a:latin typeface="Raleway Heavy Italics"/>
                </a:rPr>
                <a:t>Desarrollo visomotor (oculo-manual) en niños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113247" y="7532487"/>
              <a:ext cx="16428155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16459624" y="-1014239"/>
            <a:ext cx="2465926" cy="5657779"/>
          </a:xfrm>
          <a:prstGeom prst="rect">
            <a:avLst/>
          </a:prstGeom>
          <a:solidFill>
            <a:srgbClr val="CD0046"/>
          </a:solidFill>
        </p:spPr>
      </p:sp>
      <p:sp>
        <p:nvSpPr>
          <p:cNvPr name="AutoShape 11" id="11"/>
          <p:cNvSpPr/>
          <p:nvPr/>
        </p:nvSpPr>
        <p:spPr>
          <a:xfrm rot="0">
            <a:off x="-941794" y="7868993"/>
            <a:ext cx="5291306" cy="3484410"/>
          </a:xfrm>
          <a:prstGeom prst="rect">
            <a:avLst/>
          </a:prstGeom>
          <a:solidFill>
            <a:srgbClr val="01949A"/>
          </a:solid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5831" y="2157429"/>
            <a:ext cx="18015131" cy="10723154"/>
            <a:chOff x="0" y="0"/>
            <a:chExt cx="72888844" cy="4338565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r="r" b="b" t="t" l="l"/>
              <a:pathLst>
                <a:path h="43385659" w="72888841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622886" y="770080"/>
            <a:ext cx="7217847" cy="5387300"/>
            <a:chOff x="0" y="0"/>
            <a:chExt cx="39473893" cy="2946276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9473891" cy="29462763"/>
            </a:xfrm>
            <a:custGeom>
              <a:avLst/>
              <a:gdLst/>
              <a:ahLst/>
              <a:cxnLst/>
              <a:rect r="r" b="b" t="t" l="l"/>
              <a:pathLst>
                <a:path h="29462763" w="39473891">
                  <a:moveTo>
                    <a:pt x="39247834" y="0"/>
                  </a:moveTo>
                  <a:lnTo>
                    <a:pt x="0" y="0"/>
                  </a:lnTo>
                  <a:lnTo>
                    <a:pt x="0" y="29462763"/>
                  </a:lnTo>
                  <a:lnTo>
                    <a:pt x="39473891" y="29462763"/>
                  </a:lnTo>
                  <a:lnTo>
                    <a:pt x="39473891" y="0"/>
                  </a:lnTo>
                  <a:lnTo>
                    <a:pt x="39247834" y="0"/>
                  </a:lnTo>
                  <a:close/>
                  <a:moveTo>
                    <a:pt x="39247834" y="29236702"/>
                  </a:moveTo>
                  <a:lnTo>
                    <a:pt x="228600" y="29236702"/>
                  </a:lnTo>
                  <a:lnTo>
                    <a:pt x="228600" y="228600"/>
                  </a:lnTo>
                  <a:lnTo>
                    <a:pt x="39247834" y="228600"/>
                  </a:lnTo>
                  <a:lnTo>
                    <a:pt x="39247834" y="29236702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4878996" y="7519006"/>
            <a:ext cx="3769947" cy="3194627"/>
          </a:xfrm>
          <a:prstGeom prst="rect">
            <a:avLst/>
          </a:prstGeom>
          <a:solidFill>
            <a:srgbClr val="CD0046"/>
          </a:solidFill>
        </p:spPr>
      </p:sp>
      <p:sp>
        <p:nvSpPr>
          <p:cNvPr name="AutoShape 7" id="7"/>
          <p:cNvSpPr/>
          <p:nvPr/>
        </p:nvSpPr>
        <p:spPr>
          <a:xfrm rot="0">
            <a:off x="0" y="-1108305"/>
            <a:ext cx="5291306" cy="2216611"/>
          </a:xfrm>
          <a:prstGeom prst="rect">
            <a:avLst/>
          </a:prstGeom>
          <a:solidFill>
            <a:srgbClr val="01949A"/>
          </a:solidFill>
        </p:spPr>
      </p:sp>
      <p:pic>
        <p:nvPicPr>
          <p:cNvPr name="Picture 8" id="8"/>
          <p:cNvPicPr>
            <a:picLocks noChangeAspect="true"/>
          </p:cNvPicPr>
          <p:nvPr>
            <a:videoFile r:link="rId3"/>
          </p:nvPr>
        </p:nvPicPr>
        <p:blipFill>
          <a:blip r:embed="rId2"/>
          <a:stretch>
            <a:fillRect/>
          </a:stretch>
        </p:blipFill>
        <p:spPr>
          <a:xfrm rot="0">
            <a:off x="3624166" y="2282780"/>
            <a:ext cx="6482115" cy="364619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>
            <a:videoFile r:link="rId4"/>
          </p:nvPr>
        </p:nvPicPr>
        <p:blipFill>
          <a:blip r:embed="rId2"/>
          <a:stretch>
            <a:fillRect/>
          </a:stretch>
        </p:blipFill>
        <p:spPr>
          <a:xfrm rot="0">
            <a:off x="187070" y="6070860"/>
            <a:ext cx="6521763" cy="3668492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4082085" y="6726696"/>
            <a:ext cx="2892165" cy="2812631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2910902" y="2562665"/>
            <a:ext cx="5522609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6000" spc="348">
                <a:solidFill>
                  <a:srgbClr val="CD0046"/>
                </a:solidFill>
                <a:latin typeface="Raleway Bold Italics"/>
              </a:rPr>
              <a:t>TESTEAR</a:t>
            </a:r>
          </a:p>
        </p:txBody>
      </p:sp>
      <p:pic>
        <p:nvPicPr>
          <p:cNvPr name="Picture 12" id="12"/>
          <p:cNvPicPr>
            <a:picLocks noChangeAspect="true"/>
          </p:cNvPicPr>
          <p:nvPr>
            <a:videoFile r:link="rId6"/>
          </p:nvPr>
        </p:nvPicPr>
        <p:blipFill>
          <a:blip r:embed="rId2"/>
          <a:stretch>
            <a:fillRect/>
          </a:stretch>
        </p:blipFill>
        <p:spPr>
          <a:xfrm rot="0">
            <a:off x="6964096" y="6032760"/>
            <a:ext cx="6521763" cy="36684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1580" y="-1138849"/>
            <a:ext cx="18630919" cy="10723154"/>
            <a:chOff x="0" y="0"/>
            <a:chExt cx="75380309" cy="4338565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75380310" cy="43385659"/>
            </a:xfrm>
            <a:custGeom>
              <a:avLst/>
              <a:gdLst/>
              <a:ahLst/>
              <a:cxnLst/>
              <a:rect r="r" b="b" t="t" l="l"/>
              <a:pathLst>
                <a:path h="43385659" w="75380310">
                  <a:moveTo>
                    <a:pt x="75154247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5380310" y="43385659"/>
                  </a:lnTo>
                  <a:lnTo>
                    <a:pt x="75380310" y="0"/>
                  </a:lnTo>
                  <a:lnTo>
                    <a:pt x="75154247" y="0"/>
                  </a:lnTo>
                  <a:close/>
                  <a:moveTo>
                    <a:pt x="75154247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5154247" y="228600"/>
                  </a:lnTo>
                  <a:lnTo>
                    <a:pt x="75154247" y="4315959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2918108"/>
            <a:ext cx="4258051" cy="7368892"/>
            <a:chOff x="0" y="0"/>
            <a:chExt cx="15585134" cy="26971296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5585134" cy="26971296"/>
            </a:xfrm>
            <a:custGeom>
              <a:avLst/>
              <a:gdLst/>
              <a:ahLst/>
              <a:cxnLst/>
              <a:rect r="r" b="b" t="t" l="l"/>
              <a:pathLst>
                <a:path h="26971296" w="15585134">
                  <a:moveTo>
                    <a:pt x="15359073" y="0"/>
                  </a:moveTo>
                  <a:lnTo>
                    <a:pt x="0" y="0"/>
                  </a:lnTo>
                  <a:lnTo>
                    <a:pt x="0" y="26971296"/>
                  </a:lnTo>
                  <a:lnTo>
                    <a:pt x="15585134" y="26971296"/>
                  </a:lnTo>
                  <a:lnTo>
                    <a:pt x="15585134" y="0"/>
                  </a:lnTo>
                  <a:lnTo>
                    <a:pt x="15359073" y="0"/>
                  </a:lnTo>
                  <a:close/>
                  <a:moveTo>
                    <a:pt x="15359073" y="26745236"/>
                  </a:moveTo>
                  <a:lnTo>
                    <a:pt x="228600" y="26745236"/>
                  </a:lnTo>
                  <a:lnTo>
                    <a:pt x="228600" y="228600"/>
                  </a:lnTo>
                  <a:lnTo>
                    <a:pt x="15359073" y="228600"/>
                  </a:lnTo>
                  <a:lnTo>
                    <a:pt x="15359073" y="26745236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291995" y="2918108"/>
            <a:ext cx="4256843" cy="7366801"/>
            <a:chOff x="0" y="0"/>
            <a:chExt cx="15585134" cy="26971296"/>
          </a:xfrm>
        </p:grpSpPr>
        <p:sp>
          <p:nvSpPr>
            <p:cNvPr name="Freeform 7" id="7"/>
            <p:cNvSpPr/>
            <p:nvPr/>
          </p:nvSpPr>
          <p:spPr>
            <a:xfrm>
              <a:off x="0" y="0"/>
              <a:ext cx="15585134" cy="26971296"/>
            </a:xfrm>
            <a:custGeom>
              <a:avLst/>
              <a:gdLst/>
              <a:ahLst/>
              <a:cxnLst/>
              <a:rect r="r" b="b" t="t" l="l"/>
              <a:pathLst>
                <a:path h="26971296" w="15585134">
                  <a:moveTo>
                    <a:pt x="15359073" y="0"/>
                  </a:moveTo>
                  <a:lnTo>
                    <a:pt x="0" y="0"/>
                  </a:lnTo>
                  <a:lnTo>
                    <a:pt x="0" y="26971296"/>
                  </a:lnTo>
                  <a:lnTo>
                    <a:pt x="15585134" y="26971296"/>
                  </a:lnTo>
                  <a:lnTo>
                    <a:pt x="15585134" y="0"/>
                  </a:lnTo>
                  <a:lnTo>
                    <a:pt x="15359073" y="0"/>
                  </a:lnTo>
                  <a:close/>
                  <a:moveTo>
                    <a:pt x="15359073" y="26745236"/>
                  </a:moveTo>
                  <a:lnTo>
                    <a:pt x="228600" y="26745236"/>
                  </a:lnTo>
                  <a:lnTo>
                    <a:pt x="228600" y="228600"/>
                  </a:lnTo>
                  <a:lnTo>
                    <a:pt x="15359073" y="228600"/>
                  </a:lnTo>
                  <a:lnTo>
                    <a:pt x="15359073" y="26745236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548838" y="2918108"/>
            <a:ext cx="4256843" cy="7366801"/>
            <a:chOff x="0" y="0"/>
            <a:chExt cx="15585134" cy="26971296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15585134" cy="26971296"/>
            </a:xfrm>
            <a:custGeom>
              <a:avLst/>
              <a:gdLst/>
              <a:ahLst/>
              <a:cxnLst/>
              <a:rect r="r" b="b" t="t" l="l"/>
              <a:pathLst>
                <a:path h="26971296" w="15585134">
                  <a:moveTo>
                    <a:pt x="15359073" y="0"/>
                  </a:moveTo>
                  <a:lnTo>
                    <a:pt x="0" y="0"/>
                  </a:lnTo>
                  <a:lnTo>
                    <a:pt x="0" y="26971296"/>
                  </a:lnTo>
                  <a:lnTo>
                    <a:pt x="15585134" y="26971296"/>
                  </a:lnTo>
                  <a:lnTo>
                    <a:pt x="15585134" y="0"/>
                  </a:lnTo>
                  <a:lnTo>
                    <a:pt x="15359073" y="0"/>
                  </a:lnTo>
                  <a:close/>
                  <a:moveTo>
                    <a:pt x="15359073" y="26745236"/>
                  </a:moveTo>
                  <a:lnTo>
                    <a:pt x="228600" y="26745236"/>
                  </a:lnTo>
                  <a:lnTo>
                    <a:pt x="228600" y="228600"/>
                  </a:lnTo>
                  <a:lnTo>
                    <a:pt x="15359073" y="228600"/>
                  </a:lnTo>
                  <a:lnTo>
                    <a:pt x="15359073" y="26745236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812132" y="2918108"/>
            <a:ext cx="4256843" cy="7366801"/>
            <a:chOff x="0" y="0"/>
            <a:chExt cx="15585134" cy="26971296"/>
          </a:xfrm>
        </p:grpSpPr>
        <p:sp>
          <p:nvSpPr>
            <p:cNvPr name="Freeform 11" id="11"/>
            <p:cNvSpPr/>
            <p:nvPr/>
          </p:nvSpPr>
          <p:spPr>
            <a:xfrm>
              <a:off x="0" y="0"/>
              <a:ext cx="15585134" cy="26971296"/>
            </a:xfrm>
            <a:custGeom>
              <a:avLst/>
              <a:gdLst/>
              <a:ahLst/>
              <a:cxnLst/>
              <a:rect r="r" b="b" t="t" l="l"/>
              <a:pathLst>
                <a:path h="26971296" w="15585134">
                  <a:moveTo>
                    <a:pt x="15359073" y="0"/>
                  </a:moveTo>
                  <a:lnTo>
                    <a:pt x="0" y="0"/>
                  </a:lnTo>
                  <a:lnTo>
                    <a:pt x="0" y="26971296"/>
                  </a:lnTo>
                  <a:lnTo>
                    <a:pt x="15585134" y="26971296"/>
                  </a:lnTo>
                  <a:lnTo>
                    <a:pt x="15585134" y="0"/>
                  </a:lnTo>
                  <a:lnTo>
                    <a:pt x="15359073" y="0"/>
                  </a:lnTo>
                  <a:close/>
                  <a:moveTo>
                    <a:pt x="15359073" y="26745236"/>
                  </a:moveTo>
                  <a:lnTo>
                    <a:pt x="228600" y="26745236"/>
                  </a:lnTo>
                  <a:lnTo>
                    <a:pt x="228600" y="228600"/>
                  </a:lnTo>
                  <a:lnTo>
                    <a:pt x="15359073" y="228600"/>
                  </a:lnTo>
                  <a:lnTo>
                    <a:pt x="15359073" y="26745236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12" id="12"/>
          <p:cNvSpPr/>
          <p:nvPr/>
        </p:nvSpPr>
        <p:spPr>
          <a:xfrm rot="0">
            <a:off x="15496069" y="8925135"/>
            <a:ext cx="2791931" cy="2723730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13" id="13"/>
          <p:cNvSpPr/>
          <p:nvPr/>
        </p:nvSpPr>
        <p:spPr>
          <a:xfrm rot="0">
            <a:off x="-1218502" y="-333165"/>
            <a:ext cx="3480165" cy="1311040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746383" y="134068"/>
            <a:ext cx="3557498" cy="2619208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388956" y="3214290"/>
            <a:ext cx="1131494" cy="1131494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6652250" y="3279552"/>
            <a:ext cx="1131494" cy="1131494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909094" y="3279552"/>
            <a:ext cx="1131494" cy="1131494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5172388" y="3279552"/>
            <a:ext cx="1131494" cy="1131494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3127342" y="971550"/>
            <a:ext cx="1204504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5500" spc="165">
                <a:solidFill>
                  <a:srgbClr val="CD0046"/>
                </a:solidFill>
                <a:latin typeface="Raleway Bold Italics"/>
              </a:rPr>
              <a:t>CONCLUSIONES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232009" y="3845299"/>
            <a:ext cx="3792464" cy="5581543"/>
            <a:chOff x="0" y="0"/>
            <a:chExt cx="5056619" cy="7442057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66675"/>
              <a:ext cx="5056619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1235778"/>
              <a:ext cx="5056619" cy="62062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660"/>
                </a:lnSpc>
              </a:pPr>
              <a:r>
                <a:rPr lang="en-US" sz="1900" spc="19">
                  <a:solidFill>
                    <a:srgbClr val="01949A"/>
                  </a:solidFill>
                  <a:latin typeface="Raleway"/>
                </a:rPr>
                <a:t>Con la ayuda d</a:t>
              </a:r>
              <a:r>
                <a:rPr lang="en-US" sz="1900" spc="19">
                  <a:solidFill>
                    <a:srgbClr val="01949A"/>
                  </a:solidFill>
                  <a:latin typeface="Raleway"/>
                </a:rPr>
                <a:t>e este juego el niño puede llegar a obtener la precisión necesaria para dominar el lápiz, podrá lograr la independización de los distintos músculos, una perfecta adecuación de la mirada a los diversos movimientos de la mano, lateralización bien afirmada, adaptación del esfuerzo muscular, precisión en los dedos y dirección en el trazo u acción,</a:t>
              </a:r>
            </a:p>
            <a:p>
              <a:pPr algn="just">
                <a:lnSpc>
                  <a:spcPts val="2660"/>
                </a:lnSpc>
              </a:pPr>
              <a:r>
                <a:rPr lang="en-US" sz="1900" spc="19">
                  <a:solidFill>
                    <a:srgbClr val="01949A"/>
                  </a:solidFill>
                  <a:latin typeface="Raleway"/>
                </a:rPr>
                <a:t>entre otros.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680561" y="3780037"/>
            <a:ext cx="3479709" cy="5581543"/>
            <a:chOff x="0" y="0"/>
            <a:chExt cx="4639613" cy="7442057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66675"/>
              <a:ext cx="4639613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1235778"/>
              <a:ext cx="4639613" cy="62062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660"/>
                </a:lnSpc>
              </a:pPr>
              <a:r>
                <a:rPr lang="en-US" sz="1900" spc="19">
                  <a:solidFill>
                    <a:srgbClr val="01949A"/>
                  </a:solidFill>
                  <a:latin typeface="Raleway"/>
                </a:rPr>
                <a:t>Algunas de las extensiones que posee PictoBlox se encuentran en su versión BETA, estas a pesar de ser útiles para un sin número de aplicaciones traen consigo varias limitantes. Como se pudo evidenciar durante la etapa de testeo en donde, a falta de entrenamiento del modelo, se tiene problemas al identificar la posición del dedo índice y el movimiento de este.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926999" y="3845299"/>
            <a:ext cx="3561955" cy="3247918"/>
            <a:chOff x="0" y="0"/>
            <a:chExt cx="4749274" cy="4330557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66675"/>
              <a:ext cx="4749274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1235778"/>
              <a:ext cx="4749274" cy="30947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660"/>
                </a:lnSpc>
              </a:pPr>
              <a:r>
                <a:rPr lang="en-US" sz="1900" spc="19">
                  <a:solidFill>
                    <a:srgbClr val="01949A"/>
                  </a:solidFill>
                  <a:latin typeface="Raleway"/>
                </a:rPr>
                <a:t>Los videojuegos mejo</a:t>
              </a:r>
              <a:r>
                <a:rPr lang="en-US" sz="1900" spc="19">
                  <a:solidFill>
                    <a:srgbClr val="01949A"/>
                  </a:solidFill>
                  <a:latin typeface="Raleway"/>
                </a:rPr>
                <a:t>ran las habilidades visoespaciales y con la integración de IA se puede mejorar otras aptitudes como el mejoramiento motriz a través del reconocimiento de las partes el cuerpo humano.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001213" y="3845299"/>
            <a:ext cx="3878682" cy="5183398"/>
            <a:chOff x="0" y="0"/>
            <a:chExt cx="5171576" cy="6911197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-66675"/>
              <a:ext cx="5171576" cy="710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1238318"/>
              <a:ext cx="5171576" cy="56728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79"/>
                </a:lnSpc>
              </a:pPr>
              <a:r>
                <a:rPr lang="en-US" sz="2200" spc="21">
                  <a:solidFill>
                    <a:srgbClr val="01949A"/>
                  </a:solidFill>
                  <a:latin typeface="Raleway"/>
                </a:rPr>
                <a:t>Es importante la democratización del uso de Inteligencia Artificial en el desarrollo de  tecnologías de enseñanza, debido a la ayuda que brindan, tal es el caso de juegos orientados al aprendizaje en niños, los cuales pueden acelerar el desarrollo de destrezas propias de su edad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12912" y="1721453"/>
            <a:ext cx="16293160" cy="7133901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12912" y="412912"/>
            <a:ext cx="17435566" cy="10324703"/>
            <a:chOff x="0" y="0"/>
            <a:chExt cx="70543935" cy="41773533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70543936" cy="41773534"/>
            </a:xfrm>
            <a:custGeom>
              <a:avLst/>
              <a:gdLst/>
              <a:ahLst/>
              <a:cxnLst/>
              <a:rect r="r" b="b" t="t" l="l"/>
              <a:pathLst>
                <a:path h="41773534" w="70543936">
                  <a:moveTo>
                    <a:pt x="70317872" y="0"/>
                  </a:moveTo>
                  <a:lnTo>
                    <a:pt x="0" y="0"/>
                  </a:lnTo>
                  <a:lnTo>
                    <a:pt x="0" y="41773534"/>
                  </a:lnTo>
                  <a:lnTo>
                    <a:pt x="70543936" y="41773534"/>
                  </a:lnTo>
                  <a:lnTo>
                    <a:pt x="70543936" y="0"/>
                  </a:lnTo>
                  <a:lnTo>
                    <a:pt x="70317872" y="0"/>
                  </a:lnTo>
                  <a:close/>
                  <a:moveTo>
                    <a:pt x="70317872" y="41547473"/>
                  </a:moveTo>
                  <a:lnTo>
                    <a:pt x="228600" y="41547473"/>
                  </a:lnTo>
                  <a:lnTo>
                    <a:pt x="228600" y="228600"/>
                  </a:lnTo>
                  <a:lnTo>
                    <a:pt x="70317872" y="228600"/>
                  </a:lnTo>
                  <a:lnTo>
                    <a:pt x="70317872" y="41547473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755831" y="-798614"/>
            <a:ext cx="18015131" cy="10723154"/>
            <a:chOff x="0" y="0"/>
            <a:chExt cx="72888844" cy="43385658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r="r" b="b" t="t" l="l"/>
              <a:pathLst>
                <a:path h="43385659" w="72888841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-755831" y="9258300"/>
            <a:ext cx="3443942" cy="1292185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8" id="8"/>
          <p:cNvSpPr/>
          <p:nvPr/>
        </p:nvSpPr>
        <p:spPr>
          <a:xfrm rot="0">
            <a:off x="16566029" y="945449"/>
            <a:ext cx="3443942" cy="3448187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259745" y="1721453"/>
            <a:ext cx="7360174" cy="56830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5831" y="2157429"/>
            <a:ext cx="18015131" cy="10723154"/>
            <a:chOff x="0" y="0"/>
            <a:chExt cx="72888844" cy="4338565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r="r" b="b" t="t" l="l"/>
              <a:pathLst>
                <a:path h="43385659" w="72888841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84407" y="770080"/>
            <a:ext cx="9756326" cy="7281986"/>
            <a:chOff x="0" y="0"/>
            <a:chExt cx="39473893" cy="2946276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9473891" cy="29462763"/>
            </a:xfrm>
            <a:custGeom>
              <a:avLst/>
              <a:gdLst/>
              <a:ahLst/>
              <a:cxnLst/>
              <a:rect r="r" b="b" t="t" l="l"/>
              <a:pathLst>
                <a:path h="29462763" w="39473891">
                  <a:moveTo>
                    <a:pt x="39247834" y="0"/>
                  </a:moveTo>
                  <a:lnTo>
                    <a:pt x="0" y="0"/>
                  </a:lnTo>
                  <a:lnTo>
                    <a:pt x="0" y="29462763"/>
                  </a:lnTo>
                  <a:lnTo>
                    <a:pt x="39473891" y="29462763"/>
                  </a:lnTo>
                  <a:lnTo>
                    <a:pt x="39473891" y="0"/>
                  </a:lnTo>
                  <a:lnTo>
                    <a:pt x="39247834" y="0"/>
                  </a:lnTo>
                  <a:close/>
                  <a:moveTo>
                    <a:pt x="39247834" y="29236702"/>
                  </a:moveTo>
                  <a:lnTo>
                    <a:pt x="228600" y="29236702"/>
                  </a:lnTo>
                  <a:lnTo>
                    <a:pt x="228600" y="228600"/>
                  </a:lnTo>
                  <a:lnTo>
                    <a:pt x="39247834" y="228600"/>
                  </a:lnTo>
                  <a:lnTo>
                    <a:pt x="39247834" y="29236702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29071" y="3424051"/>
            <a:ext cx="6323609" cy="5799788"/>
            <a:chOff x="0" y="0"/>
            <a:chExt cx="8431479" cy="773305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9050"/>
              <a:ext cx="8431479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493541"/>
              <a:ext cx="8431479" cy="6239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200"/>
                </a:lnSpc>
              </a:pP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Al trabaja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r 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con los n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i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ño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s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 de edad preesc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o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la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r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 se p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u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ede aprecia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r 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mediante obs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erv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ac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ió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n directa que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 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l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o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s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 niños 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p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r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esentan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 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probl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e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mas en cua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nt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o a la man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i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pula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c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ión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 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d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e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 obj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e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tos peq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u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eño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s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, dificul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t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ad pa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r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a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 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color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ear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, rasgar, mold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e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ar plas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t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il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in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a y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 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otras habi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l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id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a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de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s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 p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r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opias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 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d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e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 l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a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 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m</a:t>
              </a:r>
              <a:r>
                <a:rPr lang="en-US" sz="2800" spc="112">
                  <a:solidFill>
                    <a:srgbClr val="01949A"/>
                  </a:solidFill>
                  <a:latin typeface="Raleway"/>
                </a:rPr>
                <a:t>otricidad fina. </a:t>
              </a:r>
            </a:p>
          </p:txBody>
        </p:sp>
      </p:grpSp>
      <p:sp>
        <p:nvSpPr>
          <p:cNvPr name="AutoShape 9" id="9"/>
          <p:cNvSpPr/>
          <p:nvPr/>
        </p:nvSpPr>
        <p:spPr>
          <a:xfrm rot="0">
            <a:off x="14878996" y="7519006"/>
            <a:ext cx="3769947" cy="3194627"/>
          </a:xfrm>
          <a:prstGeom prst="rect">
            <a:avLst/>
          </a:prstGeom>
          <a:solidFill>
            <a:srgbClr val="CD0046"/>
          </a:solidFill>
        </p:spPr>
      </p:sp>
      <p:sp>
        <p:nvSpPr>
          <p:cNvPr name="AutoShape 10" id="10"/>
          <p:cNvSpPr/>
          <p:nvPr/>
        </p:nvSpPr>
        <p:spPr>
          <a:xfrm rot="0">
            <a:off x="0" y="-1108305"/>
            <a:ext cx="5291306" cy="2216611"/>
          </a:xfrm>
          <a:prstGeom prst="rect">
            <a:avLst/>
          </a:prstGeom>
          <a:solidFill>
            <a:srgbClr val="01949A"/>
          </a:solid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431878" y="6172200"/>
            <a:ext cx="3727323" cy="41148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0933361" y="4451330"/>
            <a:ext cx="5522609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6000" spc="348">
                <a:solidFill>
                  <a:srgbClr val="CD0046"/>
                </a:solidFill>
                <a:latin typeface="Raleway Bold Italics"/>
              </a:rPr>
              <a:t>EMPATIZAR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5831" y="2157429"/>
            <a:ext cx="18015131" cy="10723154"/>
            <a:chOff x="0" y="0"/>
            <a:chExt cx="72888844" cy="4338565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r="r" b="b" t="t" l="l"/>
              <a:pathLst>
                <a:path h="43385659" w="72888841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51079" y="770080"/>
            <a:ext cx="9589654" cy="7281986"/>
            <a:chOff x="0" y="0"/>
            <a:chExt cx="38799540" cy="2946276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8799542" cy="29462763"/>
            </a:xfrm>
            <a:custGeom>
              <a:avLst/>
              <a:gdLst/>
              <a:ahLst/>
              <a:cxnLst/>
              <a:rect r="r" b="b" t="t" l="l"/>
              <a:pathLst>
                <a:path h="29462763" w="38799542">
                  <a:moveTo>
                    <a:pt x="38573481" y="0"/>
                  </a:moveTo>
                  <a:lnTo>
                    <a:pt x="0" y="0"/>
                  </a:lnTo>
                  <a:lnTo>
                    <a:pt x="0" y="29462763"/>
                  </a:lnTo>
                  <a:lnTo>
                    <a:pt x="38799542" y="29462763"/>
                  </a:lnTo>
                  <a:lnTo>
                    <a:pt x="38799542" y="0"/>
                  </a:lnTo>
                  <a:lnTo>
                    <a:pt x="38573481" y="0"/>
                  </a:lnTo>
                  <a:close/>
                  <a:moveTo>
                    <a:pt x="38573481" y="29236702"/>
                  </a:moveTo>
                  <a:lnTo>
                    <a:pt x="228600" y="29236702"/>
                  </a:lnTo>
                  <a:lnTo>
                    <a:pt x="228600" y="228600"/>
                  </a:lnTo>
                  <a:lnTo>
                    <a:pt x="38573481" y="228600"/>
                  </a:lnTo>
                  <a:lnTo>
                    <a:pt x="38573481" y="29236702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91420" y="2249582"/>
            <a:ext cx="9639096" cy="7545840"/>
            <a:chOff x="0" y="0"/>
            <a:chExt cx="12852128" cy="1006112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12852128" cy="721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33"/>
                </a:lnSpc>
              </a:pPr>
              <a:r>
                <a:rPr lang="en-US" sz="3528" spc="282">
                  <a:solidFill>
                    <a:srgbClr val="01949A"/>
                  </a:solidFill>
                  <a:latin typeface="Raleway Bold"/>
                </a:rPr>
                <a:t>PROBLEMAS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562915"/>
              <a:ext cx="12852128" cy="84982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18160" indent="-259080" lvl="1">
                <a:lnSpc>
                  <a:spcPts val="3600"/>
                </a:lnSpc>
                <a:buFont typeface="Arial"/>
                <a:buChar char="•"/>
              </a:pPr>
              <a:r>
                <a:rPr lang="en-US" sz="2400" spc="96">
                  <a:solidFill>
                    <a:srgbClr val="01949A"/>
                  </a:solidFill>
                  <a:latin typeface="Arimo"/>
                </a:rPr>
                <a:t>Falta de estim</a:t>
              </a:r>
              <a:r>
                <a:rPr lang="en-US" sz="2400" spc="96">
                  <a:solidFill>
                    <a:srgbClr val="01949A"/>
                  </a:solidFill>
                  <a:latin typeface="Raleway"/>
                </a:rPr>
                <a:t>ulación de la motricidad fina en las niñas y niños.</a:t>
              </a:r>
            </a:p>
            <a:p>
              <a:pPr algn="just" marL="518160" indent="-259080" lvl="1">
                <a:lnSpc>
                  <a:spcPts val="3600"/>
                </a:lnSpc>
                <a:buFont typeface="Arial"/>
                <a:buChar char="•"/>
              </a:pPr>
              <a:r>
                <a:rPr lang="en-US" sz="2400" spc="96">
                  <a:solidFill>
                    <a:srgbClr val="01949A"/>
                  </a:solidFill>
                  <a:latin typeface="Raleway"/>
                </a:rPr>
                <a:t>Poca preparación y/o conocimiento de los padres para desarrollar actividades que propicien el mejoramiento de la motricidad fina en estos niños. </a:t>
              </a:r>
            </a:p>
            <a:p>
              <a:pPr algn="just" marL="518160" indent="-259080" lvl="1">
                <a:lnSpc>
                  <a:spcPts val="3600"/>
                </a:lnSpc>
                <a:buFont typeface="Arial"/>
                <a:buChar char="•"/>
              </a:pPr>
              <a:r>
                <a:rPr lang="en-US" sz="2400" spc="96">
                  <a:solidFill>
                    <a:srgbClr val="01949A"/>
                  </a:solidFill>
                  <a:latin typeface="Raleway"/>
                </a:rPr>
                <a:t>Insuficiente utilización de materiales que brinda el entorno para la estimulación de la motricidad fina en los niños de esta edad.</a:t>
              </a:r>
            </a:p>
            <a:p>
              <a:pPr algn="just">
                <a:lnSpc>
                  <a:spcPts val="3600"/>
                </a:lnSpc>
              </a:pPr>
              <a:r>
                <a:rPr lang="en-US" sz="2400" spc="96">
                  <a:solidFill>
                    <a:srgbClr val="01949A"/>
                  </a:solidFill>
                  <a:latin typeface="Raleway"/>
                </a:rPr>
                <a:t> </a:t>
              </a:r>
            </a:p>
            <a:p>
              <a:pPr algn="just">
                <a:lnSpc>
                  <a:spcPts val="3600"/>
                </a:lnSpc>
              </a:pPr>
              <a:r>
                <a:rPr lang="en-US" sz="2400" spc="96">
                  <a:solidFill>
                    <a:srgbClr val="CD0046"/>
                  </a:solidFill>
                  <a:latin typeface="Raleway"/>
                </a:rPr>
                <a:t>¿Cómo  potenciar el desarrollo óculo-manual en niños(as) en edad escolar?</a:t>
              </a:r>
              <a:r>
                <a:rPr lang="en-US" sz="2400" spc="96">
                  <a:solidFill>
                    <a:srgbClr val="01949A"/>
                  </a:solidFill>
                  <a:latin typeface="Raleway"/>
                </a:rPr>
                <a:t> </a:t>
              </a:r>
            </a:p>
            <a:p>
              <a:pPr algn="just">
                <a:lnSpc>
                  <a:spcPts val="3600"/>
                </a:lnSpc>
              </a:pPr>
              <a:r>
                <a:rPr lang="en-US" sz="2400" spc="96">
                  <a:solidFill>
                    <a:srgbClr val="01949A"/>
                  </a:solidFill>
                  <a:latin typeface="Raleway"/>
                </a:rPr>
                <a:t>Crear un juego interactivo que mediante el uso de los movimientos manuales pueda desarrolla y apoyar los movimientos óculo-manuales (reflejos). </a:t>
              </a:r>
            </a:p>
          </p:txBody>
        </p:sp>
      </p:grpSp>
      <p:sp>
        <p:nvSpPr>
          <p:cNvPr name="AutoShape 9" id="9"/>
          <p:cNvSpPr/>
          <p:nvPr/>
        </p:nvSpPr>
        <p:spPr>
          <a:xfrm rot="0">
            <a:off x="14878996" y="7519006"/>
            <a:ext cx="3769947" cy="3194627"/>
          </a:xfrm>
          <a:prstGeom prst="rect">
            <a:avLst/>
          </a:prstGeom>
          <a:solidFill>
            <a:srgbClr val="CD0046"/>
          </a:solidFill>
        </p:spPr>
      </p:sp>
      <p:sp>
        <p:nvSpPr>
          <p:cNvPr name="AutoShape 10" id="10"/>
          <p:cNvSpPr/>
          <p:nvPr/>
        </p:nvSpPr>
        <p:spPr>
          <a:xfrm rot="0">
            <a:off x="0" y="-1108305"/>
            <a:ext cx="5291306" cy="2216611"/>
          </a:xfrm>
          <a:prstGeom prst="rect">
            <a:avLst/>
          </a:prstGeom>
          <a:solidFill>
            <a:srgbClr val="01949A"/>
          </a:solid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267013" y="3469125"/>
            <a:ext cx="3348750" cy="334875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0933361" y="4451330"/>
            <a:ext cx="5522609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6000" spc="348">
                <a:solidFill>
                  <a:srgbClr val="CD0046"/>
                </a:solidFill>
                <a:latin typeface="Raleway Bold Italics"/>
              </a:rPr>
              <a:t>DEFINIR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5831" y="2157429"/>
            <a:ext cx="18015131" cy="10723154"/>
            <a:chOff x="0" y="0"/>
            <a:chExt cx="72888844" cy="4338565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r="r" b="b" t="t" l="l"/>
              <a:pathLst>
                <a:path h="43385659" w="72888841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638106" y="770080"/>
            <a:ext cx="9202627" cy="7281986"/>
            <a:chOff x="0" y="0"/>
            <a:chExt cx="37233638" cy="2946276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7233637" cy="29462763"/>
            </a:xfrm>
            <a:custGeom>
              <a:avLst/>
              <a:gdLst/>
              <a:ahLst/>
              <a:cxnLst/>
              <a:rect r="r" b="b" t="t" l="l"/>
              <a:pathLst>
                <a:path h="29462763" w="37233637">
                  <a:moveTo>
                    <a:pt x="37007580" y="0"/>
                  </a:moveTo>
                  <a:lnTo>
                    <a:pt x="0" y="0"/>
                  </a:lnTo>
                  <a:lnTo>
                    <a:pt x="0" y="29462763"/>
                  </a:lnTo>
                  <a:lnTo>
                    <a:pt x="37233637" y="29462763"/>
                  </a:lnTo>
                  <a:lnTo>
                    <a:pt x="37233637" y="0"/>
                  </a:lnTo>
                  <a:lnTo>
                    <a:pt x="37007580" y="0"/>
                  </a:lnTo>
                  <a:close/>
                  <a:moveTo>
                    <a:pt x="37007580" y="29236702"/>
                  </a:moveTo>
                  <a:lnTo>
                    <a:pt x="228600" y="29236702"/>
                  </a:lnTo>
                  <a:lnTo>
                    <a:pt x="228600" y="228600"/>
                  </a:lnTo>
                  <a:lnTo>
                    <a:pt x="37007580" y="228600"/>
                  </a:lnTo>
                  <a:lnTo>
                    <a:pt x="37007580" y="29236702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4878996" y="7519006"/>
            <a:ext cx="3769947" cy="3194627"/>
          </a:xfrm>
          <a:prstGeom prst="rect">
            <a:avLst/>
          </a:prstGeom>
          <a:solidFill>
            <a:srgbClr val="CD0046"/>
          </a:solidFill>
        </p:spPr>
      </p:sp>
      <p:sp>
        <p:nvSpPr>
          <p:cNvPr name="AutoShape 7" id="7"/>
          <p:cNvSpPr/>
          <p:nvPr/>
        </p:nvSpPr>
        <p:spPr>
          <a:xfrm rot="0">
            <a:off x="0" y="-1108305"/>
            <a:ext cx="5291306" cy="2216611"/>
          </a:xfrm>
          <a:prstGeom prst="rect">
            <a:avLst/>
          </a:prstGeom>
          <a:solidFill>
            <a:srgbClr val="01949A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01667" y="4441805"/>
            <a:ext cx="5093391" cy="286559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236265" y="4411073"/>
            <a:ext cx="4030940" cy="4493675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3694666" y="4104521"/>
            <a:ext cx="3455904" cy="3205351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0933361" y="4451330"/>
            <a:ext cx="5522609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6000" spc="348">
                <a:solidFill>
                  <a:srgbClr val="CD0046"/>
                </a:solidFill>
                <a:latin typeface="Raleway Bold Italics"/>
              </a:rPr>
              <a:t>IDEAR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0" y="2976376"/>
            <a:ext cx="5595058" cy="1608788"/>
            <a:chOff x="0" y="0"/>
            <a:chExt cx="7460077" cy="214505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9050"/>
              <a:ext cx="7460077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79"/>
                </a:lnSpc>
              </a:pPr>
              <a:r>
                <a:rPr lang="en-US" sz="3400" spc="272">
                  <a:solidFill>
                    <a:srgbClr val="01949A"/>
                  </a:solidFill>
                  <a:latin typeface="Raleway"/>
                </a:rPr>
                <a:t>PICTOBLOX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493541"/>
              <a:ext cx="7460077" cy="651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291306" y="3042952"/>
            <a:ext cx="5653342" cy="2123138"/>
            <a:chOff x="0" y="0"/>
            <a:chExt cx="7537789" cy="2830851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9050"/>
              <a:ext cx="7537789" cy="1390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79"/>
                </a:lnSpc>
              </a:pPr>
              <a:r>
                <a:rPr lang="en-US" sz="3400" spc="272">
                  <a:solidFill>
                    <a:srgbClr val="01949A"/>
                  </a:solidFill>
                  <a:latin typeface="Raleway"/>
                </a:rPr>
                <a:t>H</a:t>
              </a:r>
              <a:r>
                <a:rPr lang="en-US" sz="3400" spc="272">
                  <a:solidFill>
                    <a:srgbClr val="01949A"/>
                  </a:solidFill>
                  <a:latin typeface="Raleway"/>
                </a:rPr>
                <a:t>UMAN BODY DETECTION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2179341"/>
              <a:ext cx="7537789" cy="651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80417" y="615048"/>
            <a:ext cx="18015131" cy="10723154"/>
            <a:chOff x="0" y="0"/>
            <a:chExt cx="72888844" cy="4338565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r="r" b="b" t="t" l="l"/>
              <a:pathLst>
                <a:path h="43385659" w="72888841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881309" y="2281298"/>
            <a:ext cx="9756326" cy="9056904"/>
            <a:chOff x="0" y="0"/>
            <a:chExt cx="39473893" cy="36644045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9473891" cy="36644045"/>
            </a:xfrm>
            <a:custGeom>
              <a:avLst/>
              <a:gdLst/>
              <a:ahLst/>
              <a:cxnLst/>
              <a:rect r="r" b="b" t="t" l="l"/>
              <a:pathLst>
                <a:path h="36644045" w="39473891">
                  <a:moveTo>
                    <a:pt x="39247834" y="0"/>
                  </a:moveTo>
                  <a:lnTo>
                    <a:pt x="0" y="0"/>
                  </a:lnTo>
                  <a:lnTo>
                    <a:pt x="0" y="36644045"/>
                  </a:lnTo>
                  <a:lnTo>
                    <a:pt x="39473891" y="36644045"/>
                  </a:lnTo>
                  <a:lnTo>
                    <a:pt x="39473891" y="0"/>
                  </a:lnTo>
                  <a:lnTo>
                    <a:pt x="39247834" y="0"/>
                  </a:lnTo>
                  <a:close/>
                  <a:moveTo>
                    <a:pt x="39247834" y="36417985"/>
                  </a:moveTo>
                  <a:lnTo>
                    <a:pt x="228600" y="36417985"/>
                  </a:lnTo>
                  <a:lnTo>
                    <a:pt x="228600" y="228600"/>
                  </a:lnTo>
                  <a:lnTo>
                    <a:pt x="39247834" y="228600"/>
                  </a:lnTo>
                  <a:lnTo>
                    <a:pt x="39247834" y="36417985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5564" y="615048"/>
            <a:ext cx="9791750" cy="9240152"/>
            <a:chOff x="0" y="0"/>
            <a:chExt cx="13055666" cy="1232020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9525"/>
              <a:ext cx="13055666" cy="23983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80"/>
                </a:lnSpc>
              </a:pPr>
              <a:r>
                <a:rPr lang="en-US" sz="6000" spc="348">
                  <a:solidFill>
                    <a:srgbClr val="01949A"/>
                  </a:solidFill>
                  <a:latin typeface="Raleway Bold Italics"/>
                </a:rPr>
                <a:t>EN QUE CONSISTE EL JUEGO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111419"/>
              <a:ext cx="11194415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431598"/>
              <a:ext cx="10961758" cy="7888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600"/>
                </a:lnSpc>
              </a:pPr>
              <a:r>
                <a:rPr lang="en-US" sz="2400" spc="96">
                  <a:solidFill>
                    <a:srgbClr val="CD0046"/>
                  </a:solidFill>
                  <a:latin typeface="Raleway"/>
                </a:rPr>
                <a:t>Desarrollado en:</a:t>
              </a:r>
              <a:r>
                <a:rPr lang="en-US" sz="2400" spc="96">
                  <a:solidFill>
                    <a:srgbClr val="01949A"/>
                  </a:solidFill>
                  <a:latin typeface="Raleway"/>
                </a:rPr>
                <a:t> Plataforma de programación: PictoBlox. </a:t>
              </a:r>
            </a:p>
            <a:p>
              <a:pPr algn="just">
                <a:lnSpc>
                  <a:spcPts val="3600"/>
                </a:lnSpc>
              </a:pPr>
              <a:r>
                <a:rPr lang="en-US" sz="2400" spc="96">
                  <a:solidFill>
                    <a:srgbClr val="01949A"/>
                  </a:solidFill>
                  <a:latin typeface="Raleway"/>
                </a:rPr>
                <a:t>I</a:t>
              </a:r>
              <a:r>
                <a:rPr lang="en-US" sz="2400" spc="96">
                  <a:solidFill>
                    <a:srgbClr val="CD0046"/>
                  </a:solidFill>
                  <a:latin typeface="Raleway"/>
                </a:rPr>
                <a:t>mplementa:</a:t>
              </a:r>
              <a:r>
                <a:rPr lang="en-US" sz="2400" spc="96">
                  <a:solidFill>
                    <a:srgbClr val="01949A"/>
                  </a:solidFill>
                  <a:latin typeface="Raleway"/>
                </a:rPr>
                <a:t> Inteligencia Artificial, Machine Learning y detección de rostros.</a:t>
              </a:r>
            </a:p>
            <a:p>
              <a:pPr algn="just">
                <a:lnSpc>
                  <a:spcPts val="3600"/>
                </a:lnSpc>
              </a:pPr>
              <a:r>
                <a:rPr lang="en-US" sz="2400" spc="96">
                  <a:solidFill>
                    <a:srgbClr val="01949A"/>
                  </a:solidFill>
                  <a:latin typeface="Raleway"/>
                </a:rPr>
                <a:t>El ju</a:t>
              </a:r>
              <a:r>
                <a:rPr lang="en-US" sz="2400" spc="96">
                  <a:solidFill>
                    <a:srgbClr val="01949A"/>
                  </a:solidFill>
                  <a:latin typeface="Raleway"/>
                </a:rPr>
                <a:t>ego de batalla espacial controlado por gestos en PictoBlox detecta la punta del dedo indice, que es en donde se posicionará la nave, para poder eliminar a los meteoritos, la nave dispara misiles cuando el usuario presione la tecla espacio, si el misil alcanza a un objetivo, este se eliminará y la puntuación del usuario incrementará. Si un meteorito alcanza a la nave, esta perderá un punto de vida, al llegar su vida a cero el juego terminará .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15820790" y="5852756"/>
            <a:ext cx="2828154" cy="4860877"/>
          </a:xfrm>
          <a:prstGeom prst="rect">
            <a:avLst/>
          </a:prstGeom>
          <a:solidFill>
            <a:srgbClr val="01949A"/>
          </a:solidFill>
        </p:spPr>
      </p:sp>
      <p:sp>
        <p:nvSpPr>
          <p:cNvPr name="AutoShape 11" id="11"/>
          <p:cNvSpPr/>
          <p:nvPr/>
        </p:nvSpPr>
        <p:spPr>
          <a:xfrm rot="0">
            <a:off x="-1359743" y="-493257"/>
            <a:ext cx="2719485" cy="2216611"/>
          </a:xfrm>
          <a:prstGeom prst="rect">
            <a:avLst/>
          </a:prstGeom>
          <a:solidFill>
            <a:srgbClr val="CD0046"/>
          </a:solidFill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461618" y="3115138"/>
            <a:ext cx="8030818" cy="61431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5831" y="2157429"/>
            <a:ext cx="18015131" cy="10723154"/>
            <a:chOff x="0" y="0"/>
            <a:chExt cx="72888844" cy="4338565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r="r" b="b" t="t" l="l"/>
              <a:pathLst>
                <a:path h="43385659" w="72888841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84407" y="770080"/>
            <a:ext cx="9756326" cy="7281986"/>
            <a:chOff x="0" y="0"/>
            <a:chExt cx="39473893" cy="2946276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9473891" cy="29462763"/>
            </a:xfrm>
            <a:custGeom>
              <a:avLst/>
              <a:gdLst/>
              <a:ahLst/>
              <a:cxnLst/>
              <a:rect r="r" b="b" t="t" l="l"/>
              <a:pathLst>
                <a:path h="29462763" w="39473891">
                  <a:moveTo>
                    <a:pt x="39247834" y="0"/>
                  </a:moveTo>
                  <a:lnTo>
                    <a:pt x="0" y="0"/>
                  </a:lnTo>
                  <a:lnTo>
                    <a:pt x="0" y="29462763"/>
                  </a:lnTo>
                  <a:lnTo>
                    <a:pt x="39473891" y="29462763"/>
                  </a:lnTo>
                  <a:lnTo>
                    <a:pt x="39473891" y="0"/>
                  </a:lnTo>
                  <a:lnTo>
                    <a:pt x="39247834" y="0"/>
                  </a:lnTo>
                  <a:close/>
                  <a:moveTo>
                    <a:pt x="39247834" y="29236702"/>
                  </a:moveTo>
                  <a:lnTo>
                    <a:pt x="228600" y="29236702"/>
                  </a:lnTo>
                  <a:lnTo>
                    <a:pt x="228600" y="228600"/>
                  </a:lnTo>
                  <a:lnTo>
                    <a:pt x="39247834" y="228600"/>
                  </a:lnTo>
                  <a:lnTo>
                    <a:pt x="39247834" y="29236702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4878996" y="7519006"/>
            <a:ext cx="3769947" cy="3194627"/>
          </a:xfrm>
          <a:prstGeom prst="rect">
            <a:avLst/>
          </a:prstGeom>
          <a:solidFill>
            <a:srgbClr val="CD0046"/>
          </a:solidFill>
        </p:spPr>
      </p:sp>
      <p:sp>
        <p:nvSpPr>
          <p:cNvPr name="AutoShape 7" id="7"/>
          <p:cNvSpPr/>
          <p:nvPr/>
        </p:nvSpPr>
        <p:spPr>
          <a:xfrm rot="0">
            <a:off x="0" y="-1108305"/>
            <a:ext cx="5291306" cy="2216611"/>
          </a:xfrm>
          <a:prstGeom prst="rect">
            <a:avLst/>
          </a:prstGeom>
          <a:solidFill>
            <a:srgbClr val="01949A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27405" y="3237615"/>
            <a:ext cx="5191050" cy="7049385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933361" y="4451330"/>
            <a:ext cx="5522609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6000" spc="348">
                <a:solidFill>
                  <a:srgbClr val="CD0046"/>
                </a:solidFill>
                <a:latin typeface="Raleway Bold Italics"/>
              </a:rPr>
              <a:t>PROTOTIPAR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350208" y="2619657"/>
            <a:ext cx="5595058" cy="1608788"/>
            <a:chOff x="0" y="0"/>
            <a:chExt cx="7460077" cy="214505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19050"/>
              <a:ext cx="7460077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272">
                  <a:solidFill>
                    <a:srgbClr val="01949A"/>
                  </a:solidFill>
                  <a:latin typeface="Raleway"/>
                </a:rPr>
                <a:t>COHETE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493541"/>
              <a:ext cx="7460077" cy="651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226712" y="5333345"/>
            <a:ext cx="2652284" cy="26522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617660" y="2099048"/>
            <a:ext cx="4363779" cy="818795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-755831" y="2157429"/>
            <a:ext cx="18015131" cy="10723154"/>
            <a:chOff x="0" y="0"/>
            <a:chExt cx="72888844" cy="43385658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r="r" b="b" t="t" l="l"/>
              <a:pathLst>
                <a:path h="43385659" w="72888841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084407" y="770080"/>
            <a:ext cx="9756326" cy="7281986"/>
            <a:chOff x="0" y="0"/>
            <a:chExt cx="39473893" cy="29462762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9473891" cy="29462763"/>
            </a:xfrm>
            <a:custGeom>
              <a:avLst/>
              <a:gdLst/>
              <a:ahLst/>
              <a:cxnLst/>
              <a:rect r="r" b="b" t="t" l="l"/>
              <a:pathLst>
                <a:path h="29462763" w="39473891">
                  <a:moveTo>
                    <a:pt x="39247834" y="0"/>
                  </a:moveTo>
                  <a:lnTo>
                    <a:pt x="0" y="0"/>
                  </a:lnTo>
                  <a:lnTo>
                    <a:pt x="0" y="29462763"/>
                  </a:lnTo>
                  <a:lnTo>
                    <a:pt x="39473891" y="29462763"/>
                  </a:lnTo>
                  <a:lnTo>
                    <a:pt x="39473891" y="0"/>
                  </a:lnTo>
                  <a:lnTo>
                    <a:pt x="39247834" y="0"/>
                  </a:lnTo>
                  <a:close/>
                  <a:moveTo>
                    <a:pt x="39247834" y="29236702"/>
                  </a:moveTo>
                  <a:lnTo>
                    <a:pt x="228600" y="29236702"/>
                  </a:lnTo>
                  <a:lnTo>
                    <a:pt x="228600" y="228600"/>
                  </a:lnTo>
                  <a:lnTo>
                    <a:pt x="39247834" y="228600"/>
                  </a:lnTo>
                  <a:lnTo>
                    <a:pt x="39247834" y="29236702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14878996" y="7519006"/>
            <a:ext cx="3769947" cy="3194627"/>
          </a:xfrm>
          <a:prstGeom prst="rect">
            <a:avLst/>
          </a:prstGeom>
          <a:solidFill>
            <a:srgbClr val="CD0046"/>
          </a:solidFill>
        </p:spPr>
      </p:sp>
      <p:sp>
        <p:nvSpPr>
          <p:cNvPr name="AutoShape 8" id="8"/>
          <p:cNvSpPr/>
          <p:nvPr/>
        </p:nvSpPr>
        <p:spPr>
          <a:xfrm rot="0">
            <a:off x="0" y="-1108305"/>
            <a:ext cx="5291306" cy="2216611"/>
          </a:xfrm>
          <a:prstGeom prst="rect">
            <a:avLst/>
          </a:prstGeom>
          <a:solidFill>
            <a:srgbClr val="01949A"/>
          </a:solidFill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176369" y="4228445"/>
            <a:ext cx="3186351" cy="3823621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933361" y="4451330"/>
            <a:ext cx="5522609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6000" spc="348">
                <a:solidFill>
                  <a:srgbClr val="CD0046"/>
                </a:solidFill>
                <a:latin typeface="Raleway Bold Italics"/>
              </a:rPr>
              <a:t>PROTOTIPAR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76369" y="2415662"/>
            <a:ext cx="5595058" cy="1608788"/>
            <a:chOff x="0" y="0"/>
            <a:chExt cx="7460077" cy="214505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19050"/>
              <a:ext cx="7460077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272">
                  <a:solidFill>
                    <a:srgbClr val="01949A"/>
                  </a:solidFill>
                  <a:latin typeface="Raleway"/>
                </a:rPr>
                <a:t>METEORITO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493541"/>
              <a:ext cx="7460077" cy="651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226712" y="5333345"/>
            <a:ext cx="2652284" cy="26522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55831" y="2157429"/>
            <a:ext cx="18015131" cy="10723154"/>
            <a:chOff x="0" y="0"/>
            <a:chExt cx="72888844" cy="43385658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r="r" b="b" t="t" l="l"/>
              <a:pathLst>
                <a:path h="43385659" w="72888841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84407" y="770080"/>
            <a:ext cx="9756326" cy="7281986"/>
            <a:chOff x="0" y="0"/>
            <a:chExt cx="39473893" cy="29462762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39473891" cy="29462763"/>
            </a:xfrm>
            <a:custGeom>
              <a:avLst/>
              <a:gdLst/>
              <a:ahLst/>
              <a:cxnLst/>
              <a:rect r="r" b="b" t="t" l="l"/>
              <a:pathLst>
                <a:path h="29462763" w="39473891">
                  <a:moveTo>
                    <a:pt x="39247834" y="0"/>
                  </a:moveTo>
                  <a:lnTo>
                    <a:pt x="0" y="0"/>
                  </a:lnTo>
                  <a:lnTo>
                    <a:pt x="0" y="29462763"/>
                  </a:lnTo>
                  <a:lnTo>
                    <a:pt x="39473891" y="29462763"/>
                  </a:lnTo>
                  <a:lnTo>
                    <a:pt x="39473891" y="0"/>
                  </a:lnTo>
                  <a:lnTo>
                    <a:pt x="39247834" y="0"/>
                  </a:lnTo>
                  <a:close/>
                  <a:moveTo>
                    <a:pt x="39247834" y="29236702"/>
                  </a:moveTo>
                  <a:lnTo>
                    <a:pt x="228600" y="29236702"/>
                  </a:lnTo>
                  <a:lnTo>
                    <a:pt x="228600" y="228600"/>
                  </a:lnTo>
                  <a:lnTo>
                    <a:pt x="39247834" y="228600"/>
                  </a:lnTo>
                  <a:lnTo>
                    <a:pt x="39247834" y="29236702"/>
                  </a:lnTo>
                  <a:close/>
                </a:path>
              </a:pathLst>
            </a:custGeom>
            <a:solidFill>
              <a:srgbClr val="01949A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14878996" y="7519006"/>
            <a:ext cx="3769947" cy="3194627"/>
          </a:xfrm>
          <a:prstGeom prst="rect">
            <a:avLst/>
          </a:prstGeom>
          <a:solidFill>
            <a:srgbClr val="CD0046"/>
          </a:solidFill>
        </p:spPr>
      </p:sp>
      <p:sp>
        <p:nvSpPr>
          <p:cNvPr name="AutoShape 7" id="7"/>
          <p:cNvSpPr/>
          <p:nvPr/>
        </p:nvSpPr>
        <p:spPr>
          <a:xfrm rot="0">
            <a:off x="0" y="-1108305"/>
            <a:ext cx="5291306" cy="2216611"/>
          </a:xfrm>
          <a:prstGeom prst="rect">
            <a:avLst/>
          </a:prstGeom>
          <a:solidFill>
            <a:srgbClr val="01949A"/>
          </a:solid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98287" y="3310881"/>
            <a:ext cx="9486120" cy="580543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2226712" y="5333345"/>
            <a:ext cx="2652284" cy="265228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933361" y="4451330"/>
            <a:ext cx="5522609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80"/>
              </a:lnSpc>
            </a:pPr>
            <a:r>
              <a:rPr lang="en-US" sz="6000" spc="348">
                <a:solidFill>
                  <a:srgbClr val="CD0046"/>
                </a:solidFill>
                <a:latin typeface="Raleway Bold Italics"/>
              </a:rPr>
              <a:t>PROTOTIPAR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76369" y="2415662"/>
            <a:ext cx="5595058" cy="1608788"/>
            <a:chOff x="0" y="0"/>
            <a:chExt cx="7460077" cy="214505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19050"/>
              <a:ext cx="7460077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272">
                  <a:solidFill>
                    <a:srgbClr val="01949A"/>
                  </a:solidFill>
                  <a:latin typeface="Raleway"/>
                </a:rPr>
                <a:t>BALA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493541"/>
              <a:ext cx="7460077" cy="651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0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DAEPHXuamjw</dc:identifier>
  <dcterms:modified xsi:type="dcterms:W3CDTF">2011-08-01T06:04:30Z</dcterms:modified>
  <cp:revision>1</cp:revision>
  <dc:title>INTELIGENCIA ARTIFICIAL</dc:title>
</cp:coreProperties>
</file>