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DDCED-12C0-1CA5-E01D-0814951EE223}" name="Maria Fernanda Buitrago Montoya" initials="MFBM" userId="Maria Fernanda Buitrago Montoy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022"/>
    <a:srgbClr val="600F70"/>
    <a:srgbClr val="8D1CA3"/>
    <a:srgbClr val="40C208"/>
    <a:srgbClr val="C26400"/>
    <a:srgbClr val="691F74"/>
    <a:srgbClr val="6F1C99"/>
    <a:srgbClr val="641175"/>
    <a:srgbClr val="69127A"/>
    <a:srgbClr val="651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93320-90F1-FBDD-4C07-7EAFC0C6CA25}" v="1" dt="2022-03-31T20:13:14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stro Ruiz" userId="S::federico.castro@talent.com::c76ff1be-c61b-458a-9ed7-d685b9215f72" providerId="AD" clId="Web-{C6193320-90F1-FBDD-4C07-7EAFC0C6CA25}"/>
    <pc:docChg chg="modSld">
      <pc:chgData name="Federico Castro Ruiz" userId="S::federico.castro@talent.com::c76ff1be-c61b-458a-9ed7-d685b9215f72" providerId="AD" clId="Web-{C6193320-90F1-FBDD-4C07-7EAFC0C6CA25}" dt="2022-03-31T20:13:14.599" v="0" actId="20577"/>
      <pc:docMkLst>
        <pc:docMk/>
      </pc:docMkLst>
      <pc:sldChg chg="modSp">
        <pc:chgData name="Federico Castro Ruiz" userId="S::federico.castro@talent.com::c76ff1be-c61b-458a-9ed7-d685b9215f72" providerId="AD" clId="Web-{C6193320-90F1-FBDD-4C07-7EAFC0C6CA25}" dt="2022-03-31T20:13:14.599" v="0" actId="20577"/>
        <pc:sldMkLst>
          <pc:docMk/>
          <pc:sldMk cId="4118366989" sldId="271"/>
        </pc:sldMkLst>
        <pc:spChg chg="mod">
          <ac:chgData name="Federico Castro Ruiz" userId="S::federico.castro@talent.com::c76ff1be-c61b-458a-9ed7-d685b9215f72" providerId="AD" clId="Web-{C6193320-90F1-FBDD-4C07-7EAFC0C6CA25}" dt="2022-03-31T20:13:14.599" v="0" actId="20577"/>
          <ac:spMkLst>
            <pc:docMk/>
            <pc:sldMk cId="4118366989" sldId="271"/>
            <ac:spMk id="3" creationId="{1ADCEFCC-2114-444E-89E1-62DD53C757CA}"/>
          </ac:spMkLst>
        </pc:spChg>
      </pc:sldChg>
    </pc:docChg>
  </pc:docChgLst>
  <pc:docChgLst>
    <pc:chgData name="Federico Castro Ruiz" userId="c76ff1be-c61b-458a-9ed7-d685b9215f72" providerId="ADAL" clId="{D37358DA-AC89-4C35-8D86-A9464C8D2B81}"/>
    <pc:docChg chg="modSld">
      <pc:chgData name="Federico Castro Ruiz" userId="c76ff1be-c61b-458a-9ed7-d685b9215f72" providerId="ADAL" clId="{D37358DA-AC89-4C35-8D86-A9464C8D2B81}" dt="2022-03-08T15:07:40.911" v="18"/>
      <pc:docMkLst>
        <pc:docMk/>
      </pc:docMkLst>
      <pc:sldChg chg="modSp mod">
        <pc:chgData name="Federico Castro Ruiz" userId="c76ff1be-c61b-458a-9ed7-d685b9215f72" providerId="ADAL" clId="{D37358DA-AC89-4C35-8D86-A9464C8D2B81}" dt="2022-03-08T15:04:03.057" v="1" actId="20577"/>
        <pc:sldMkLst>
          <pc:docMk/>
          <pc:sldMk cId="1123250728" sldId="257"/>
        </pc:sldMkLst>
        <pc:spChg chg="mod">
          <ac:chgData name="Federico Castro Ruiz" userId="c76ff1be-c61b-458a-9ed7-d685b9215f72" providerId="ADAL" clId="{D37358DA-AC89-4C35-8D86-A9464C8D2B81}" dt="2022-03-08T15:04:03.057" v="1" actId="20577"/>
          <ac:spMkLst>
            <pc:docMk/>
            <pc:sldMk cId="1123250728" sldId="257"/>
            <ac:spMk id="3" creationId="{7798FB42-F626-43D0-A9B3-0C5EAA00EDCA}"/>
          </ac:spMkLst>
        </pc:spChg>
      </pc:sldChg>
      <pc:sldChg chg="delCm">
        <pc:chgData name="Federico Castro Ruiz" userId="c76ff1be-c61b-458a-9ed7-d685b9215f72" providerId="ADAL" clId="{D37358DA-AC89-4C35-8D86-A9464C8D2B81}" dt="2022-03-08T15:06:49.899" v="2"/>
        <pc:sldMkLst>
          <pc:docMk/>
          <pc:sldMk cId="4016063721" sldId="258"/>
        </pc:sldMkLst>
      </pc:sldChg>
      <pc:sldChg chg="delCm">
        <pc:chgData name="Federico Castro Ruiz" userId="c76ff1be-c61b-458a-9ed7-d685b9215f72" providerId="ADAL" clId="{D37358DA-AC89-4C35-8D86-A9464C8D2B81}" dt="2022-03-08T15:06:54.243" v="3"/>
        <pc:sldMkLst>
          <pc:docMk/>
          <pc:sldMk cId="440133799" sldId="259"/>
        </pc:sldMkLst>
      </pc:sldChg>
      <pc:sldChg chg="delCm">
        <pc:chgData name="Federico Castro Ruiz" userId="c76ff1be-c61b-458a-9ed7-d685b9215f72" providerId="ADAL" clId="{D37358DA-AC89-4C35-8D86-A9464C8D2B81}" dt="2022-03-08T15:07:01.443" v="4"/>
        <pc:sldMkLst>
          <pc:docMk/>
          <pc:sldMk cId="335562514" sldId="261"/>
        </pc:sldMkLst>
      </pc:sldChg>
      <pc:sldChg chg="delCm">
        <pc:chgData name="Federico Castro Ruiz" userId="c76ff1be-c61b-458a-9ed7-d685b9215f72" providerId="ADAL" clId="{D37358DA-AC89-4C35-8D86-A9464C8D2B81}" dt="2022-03-08T15:07:07.153" v="5"/>
        <pc:sldMkLst>
          <pc:docMk/>
          <pc:sldMk cId="3063010345" sldId="263"/>
        </pc:sldMkLst>
      </pc:sldChg>
      <pc:sldChg chg="delCm modCm">
        <pc:chgData name="Federico Castro Ruiz" userId="c76ff1be-c61b-458a-9ed7-d685b9215f72" providerId="ADAL" clId="{D37358DA-AC89-4C35-8D86-A9464C8D2B81}" dt="2022-03-08T15:07:17.915" v="12"/>
        <pc:sldMkLst>
          <pc:docMk/>
          <pc:sldMk cId="2587066606" sldId="264"/>
        </pc:sldMkLst>
      </pc:sldChg>
      <pc:sldChg chg="delCm">
        <pc:chgData name="Federico Castro Ruiz" userId="c76ff1be-c61b-458a-9ed7-d685b9215f72" providerId="ADAL" clId="{D37358DA-AC89-4C35-8D86-A9464C8D2B81}" dt="2022-03-08T15:07:22.322" v="14"/>
        <pc:sldMkLst>
          <pc:docMk/>
          <pc:sldMk cId="284229912" sldId="265"/>
        </pc:sldMkLst>
      </pc:sldChg>
      <pc:sldChg chg="delCm">
        <pc:chgData name="Federico Castro Ruiz" userId="c76ff1be-c61b-458a-9ed7-d685b9215f72" providerId="ADAL" clId="{D37358DA-AC89-4C35-8D86-A9464C8D2B81}" dt="2022-03-08T15:07:24.771" v="15"/>
        <pc:sldMkLst>
          <pc:docMk/>
          <pc:sldMk cId="3983260936" sldId="266"/>
        </pc:sldMkLst>
      </pc:sldChg>
      <pc:sldChg chg="delCm">
        <pc:chgData name="Federico Castro Ruiz" userId="c76ff1be-c61b-458a-9ed7-d685b9215f72" providerId="ADAL" clId="{D37358DA-AC89-4C35-8D86-A9464C8D2B81}" dt="2022-03-08T15:07:30.025" v="16"/>
        <pc:sldMkLst>
          <pc:docMk/>
          <pc:sldMk cId="3405497235" sldId="267"/>
        </pc:sldMkLst>
      </pc:sldChg>
      <pc:sldChg chg="delCm">
        <pc:chgData name="Federico Castro Ruiz" userId="c76ff1be-c61b-458a-9ed7-d685b9215f72" providerId="ADAL" clId="{D37358DA-AC89-4C35-8D86-A9464C8D2B81}" dt="2022-03-08T15:07:36.596" v="17"/>
        <pc:sldMkLst>
          <pc:docMk/>
          <pc:sldMk cId="2969317602" sldId="269"/>
        </pc:sldMkLst>
      </pc:sldChg>
      <pc:sldChg chg="delCm">
        <pc:chgData name="Federico Castro Ruiz" userId="c76ff1be-c61b-458a-9ed7-d685b9215f72" providerId="ADAL" clId="{D37358DA-AC89-4C35-8D86-A9464C8D2B81}" dt="2022-03-08T15:07:40.911" v="18"/>
        <pc:sldMkLst>
          <pc:docMk/>
          <pc:sldMk cId="3395625872" sldId="270"/>
        </pc:sldMkLst>
      </pc:sldChg>
    </pc:docChg>
  </pc:docChgLst>
  <pc:docChgLst>
    <pc:chgData name="Federico Castro Ruiz" userId="S::federico.castro@talent.com::c76ff1be-c61b-458a-9ed7-d685b9215f72" providerId="AD" clId="Web-{AEE3AA1D-42CC-9F0B-6D17-6B320C61EF93}"/>
    <pc:docChg chg="modSld">
      <pc:chgData name="Federico Castro Ruiz" userId="S::federico.castro@talent.com::c76ff1be-c61b-458a-9ed7-d685b9215f72" providerId="AD" clId="Web-{AEE3AA1D-42CC-9F0B-6D17-6B320C61EF93}" dt="2021-12-20T21:57:59.826" v="167" actId="1076"/>
      <pc:docMkLst>
        <pc:docMk/>
      </pc:docMkLst>
      <pc:sldChg chg="modSp">
        <pc:chgData name="Federico Castro Ruiz" userId="S::federico.castro@talent.com::c76ff1be-c61b-458a-9ed7-d685b9215f72" providerId="AD" clId="Web-{AEE3AA1D-42CC-9F0B-6D17-6B320C61EF93}" dt="2021-12-20T20:23:10.806" v="9" actId="20577"/>
        <pc:sldMkLst>
          <pc:docMk/>
          <pc:sldMk cId="1123250728" sldId="257"/>
        </pc:sldMkLst>
        <pc:spChg chg="mod">
          <ac:chgData name="Federico Castro Ruiz" userId="S::federico.castro@talent.com::c76ff1be-c61b-458a-9ed7-d685b9215f72" providerId="AD" clId="Web-{AEE3AA1D-42CC-9F0B-6D17-6B320C61EF93}" dt="2021-12-20T20:23:10.806" v="9" actId="20577"/>
          <ac:spMkLst>
            <pc:docMk/>
            <pc:sldMk cId="1123250728" sldId="257"/>
            <ac:spMk id="3" creationId="{7798FB42-F626-43D0-A9B3-0C5EAA00EDCA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0:23:00.509" v="8" actId="20577"/>
        <pc:sldMkLst>
          <pc:docMk/>
          <pc:sldMk cId="4016063721" sldId="258"/>
        </pc:sldMkLst>
        <pc:spChg chg="mod">
          <ac:chgData name="Federico Castro Ruiz" userId="S::federico.castro@talent.com::c76ff1be-c61b-458a-9ed7-d685b9215f72" providerId="AD" clId="Web-{AEE3AA1D-42CC-9F0B-6D17-6B320C61EF93}" dt="2021-12-20T20:23:00.509" v="8" actId="20577"/>
          <ac:spMkLst>
            <pc:docMk/>
            <pc:sldMk cId="4016063721" sldId="258"/>
            <ac:spMk id="3" creationId="{C3061602-1CAC-4FB6-8726-A431C3123828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0:31:58.389" v="18" actId="20577"/>
        <pc:sldMkLst>
          <pc:docMk/>
          <pc:sldMk cId="440133799" sldId="259"/>
        </pc:sldMkLst>
        <pc:spChg chg="mod">
          <ac:chgData name="Federico Castro Ruiz" userId="S::federico.castro@talent.com::c76ff1be-c61b-458a-9ed7-d685b9215f72" providerId="AD" clId="Web-{AEE3AA1D-42CC-9F0B-6D17-6B320C61EF93}" dt="2021-12-20T20:31:58.389" v="18" actId="20577"/>
          <ac:spMkLst>
            <pc:docMk/>
            <pc:sldMk cId="440133799" sldId="259"/>
            <ac:spMk id="3" creationId="{6CD49B86-835B-45B3-AA59-0D8B9F2ADC9B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0:45:16.552" v="20" actId="20577"/>
        <pc:sldMkLst>
          <pc:docMk/>
          <pc:sldMk cId="335562514" sldId="261"/>
        </pc:sldMkLst>
        <pc:spChg chg="mod">
          <ac:chgData name="Federico Castro Ruiz" userId="S::federico.castro@talent.com::c76ff1be-c61b-458a-9ed7-d685b9215f72" providerId="AD" clId="Web-{AEE3AA1D-42CC-9F0B-6D17-6B320C61EF93}" dt="2021-12-20T20:45:16.552" v="20" actId="20577"/>
          <ac:spMkLst>
            <pc:docMk/>
            <pc:sldMk cId="335562514" sldId="261"/>
            <ac:spMk id="3" creationId="{FF081C9F-6001-4A3B-84DA-92C278FF3696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0:52:45.838" v="27" actId="20577"/>
        <pc:sldMkLst>
          <pc:docMk/>
          <pc:sldMk cId="3063010345" sldId="263"/>
        </pc:sldMkLst>
        <pc:spChg chg="mod">
          <ac:chgData name="Federico Castro Ruiz" userId="S::federico.castro@talent.com::c76ff1be-c61b-458a-9ed7-d685b9215f72" providerId="AD" clId="Web-{AEE3AA1D-42CC-9F0B-6D17-6B320C61EF93}" dt="2021-12-20T20:52:45.838" v="27" actId="20577"/>
          <ac:spMkLst>
            <pc:docMk/>
            <pc:sldMk cId="3063010345" sldId="263"/>
            <ac:spMk id="3" creationId="{DC687DCB-3B9A-4FB5-9650-60F783CFE6C9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1:06:33.689" v="41" actId="20577"/>
        <pc:sldMkLst>
          <pc:docMk/>
          <pc:sldMk cId="2587066606" sldId="264"/>
        </pc:sldMkLst>
        <pc:spChg chg="mod">
          <ac:chgData name="Federico Castro Ruiz" userId="S::federico.castro@talent.com::c76ff1be-c61b-458a-9ed7-d685b9215f72" providerId="AD" clId="Web-{AEE3AA1D-42CC-9F0B-6D17-6B320C61EF93}" dt="2021-12-20T21:06:33.689" v="41" actId="20577"/>
          <ac:spMkLst>
            <pc:docMk/>
            <pc:sldMk cId="2587066606" sldId="264"/>
            <ac:spMk id="3" creationId="{D9338E52-C9ED-4F3E-8A1E-3879F0105987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1:20:17.602" v="87" actId="20577"/>
        <pc:sldMkLst>
          <pc:docMk/>
          <pc:sldMk cId="284229912" sldId="265"/>
        </pc:sldMkLst>
        <pc:spChg chg="mod">
          <ac:chgData name="Federico Castro Ruiz" userId="S::federico.castro@talent.com::c76ff1be-c61b-458a-9ed7-d685b9215f72" providerId="AD" clId="Web-{AEE3AA1D-42CC-9F0B-6D17-6B320C61EF93}" dt="2021-12-20T21:20:17.602" v="87" actId="20577"/>
          <ac:spMkLst>
            <pc:docMk/>
            <pc:sldMk cId="284229912" sldId="265"/>
            <ac:spMk id="3" creationId="{7138F966-AD65-4540-809B-094C1D0DE5E0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1:24:17.433" v="99" actId="20577"/>
        <pc:sldMkLst>
          <pc:docMk/>
          <pc:sldMk cId="3983260936" sldId="266"/>
        </pc:sldMkLst>
        <pc:spChg chg="mod">
          <ac:chgData name="Federico Castro Ruiz" userId="S::federico.castro@talent.com::c76ff1be-c61b-458a-9ed7-d685b9215f72" providerId="AD" clId="Web-{AEE3AA1D-42CC-9F0B-6D17-6B320C61EF93}" dt="2021-12-20T21:24:17.433" v="99" actId="20577"/>
          <ac:spMkLst>
            <pc:docMk/>
            <pc:sldMk cId="3983260936" sldId="266"/>
            <ac:spMk id="3" creationId="{D909E833-2AD4-4B89-B062-7652B9B1914F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1:29:57.545" v="107" actId="20577"/>
        <pc:sldMkLst>
          <pc:docMk/>
          <pc:sldMk cId="3405497235" sldId="267"/>
        </pc:sldMkLst>
        <pc:spChg chg="mod">
          <ac:chgData name="Federico Castro Ruiz" userId="S::federico.castro@talent.com::c76ff1be-c61b-458a-9ed7-d685b9215f72" providerId="AD" clId="Web-{AEE3AA1D-42CC-9F0B-6D17-6B320C61EF93}" dt="2021-12-20T21:29:57.545" v="107" actId="20577"/>
          <ac:spMkLst>
            <pc:docMk/>
            <pc:sldMk cId="3405497235" sldId="267"/>
            <ac:spMk id="3" creationId="{B94F78D7-A0A2-472E-A0DF-235D17C2BE95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1:41:31.130" v="122" actId="20577"/>
        <pc:sldMkLst>
          <pc:docMk/>
          <pc:sldMk cId="529809531" sldId="268"/>
        </pc:sldMkLst>
        <pc:spChg chg="mod">
          <ac:chgData name="Federico Castro Ruiz" userId="S::federico.castro@talent.com::c76ff1be-c61b-458a-9ed7-d685b9215f72" providerId="AD" clId="Web-{AEE3AA1D-42CC-9F0B-6D17-6B320C61EF93}" dt="2021-12-20T21:41:31.130" v="122" actId="20577"/>
          <ac:spMkLst>
            <pc:docMk/>
            <pc:sldMk cId="529809531" sldId="268"/>
            <ac:spMk id="3" creationId="{99CD486E-F61E-4D8A-AD69-DBCB92E75C67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1:12:43.551" v="64" actId="20577"/>
        <pc:sldMkLst>
          <pc:docMk/>
          <pc:sldMk cId="2969317602" sldId="269"/>
        </pc:sldMkLst>
        <pc:spChg chg="mod">
          <ac:chgData name="Federico Castro Ruiz" userId="S::federico.castro@talent.com::c76ff1be-c61b-458a-9ed7-d685b9215f72" providerId="AD" clId="Web-{AEE3AA1D-42CC-9F0B-6D17-6B320C61EF93}" dt="2021-12-20T21:12:43.551" v="64" actId="20577"/>
          <ac:spMkLst>
            <pc:docMk/>
            <pc:sldMk cId="2969317602" sldId="269"/>
            <ac:spMk id="3" creationId="{14469AB3-DB04-4A6E-8A34-C0F890DDBC33}"/>
          </ac:spMkLst>
        </pc:spChg>
      </pc:sldChg>
      <pc:sldChg chg="modSp modCm">
        <pc:chgData name="Federico Castro Ruiz" userId="S::federico.castro@talent.com::c76ff1be-c61b-458a-9ed7-d685b9215f72" providerId="AD" clId="Web-{AEE3AA1D-42CC-9F0B-6D17-6B320C61EF93}" dt="2021-12-20T21:53:24.886" v="146" actId="20577"/>
        <pc:sldMkLst>
          <pc:docMk/>
          <pc:sldMk cId="3395625872" sldId="270"/>
        </pc:sldMkLst>
        <pc:spChg chg="mod">
          <ac:chgData name="Federico Castro Ruiz" userId="S::federico.castro@talent.com::c76ff1be-c61b-458a-9ed7-d685b9215f72" providerId="AD" clId="Web-{AEE3AA1D-42CC-9F0B-6D17-6B320C61EF93}" dt="2021-12-20T21:53:24.886" v="146" actId="20577"/>
          <ac:spMkLst>
            <pc:docMk/>
            <pc:sldMk cId="3395625872" sldId="270"/>
            <ac:spMk id="3" creationId="{82232E91-7349-4AD5-9C7D-5A5588B45F33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1:56:53.403" v="158" actId="20577"/>
        <pc:sldMkLst>
          <pc:docMk/>
          <pc:sldMk cId="4118366989" sldId="271"/>
        </pc:sldMkLst>
        <pc:spChg chg="mod">
          <ac:chgData name="Federico Castro Ruiz" userId="S::federico.castro@talent.com::c76ff1be-c61b-458a-9ed7-d685b9215f72" providerId="AD" clId="Web-{AEE3AA1D-42CC-9F0B-6D17-6B320C61EF93}" dt="2021-12-20T21:56:53.403" v="158" actId="20577"/>
          <ac:spMkLst>
            <pc:docMk/>
            <pc:sldMk cId="4118366989" sldId="271"/>
            <ac:spMk id="3" creationId="{1ADCEFCC-2114-444E-89E1-62DD53C757CA}"/>
          </ac:spMkLst>
        </pc:spChg>
      </pc:sldChg>
      <pc:sldChg chg="modSp">
        <pc:chgData name="Federico Castro Ruiz" userId="S::federico.castro@talent.com::c76ff1be-c61b-458a-9ed7-d685b9215f72" providerId="AD" clId="Web-{AEE3AA1D-42CC-9F0B-6D17-6B320C61EF93}" dt="2021-12-20T21:57:59.826" v="167" actId="1076"/>
        <pc:sldMkLst>
          <pc:docMk/>
          <pc:sldMk cId="318741717" sldId="272"/>
        </pc:sldMkLst>
        <pc:spChg chg="mod">
          <ac:chgData name="Federico Castro Ruiz" userId="S::federico.castro@talent.com::c76ff1be-c61b-458a-9ed7-d685b9215f72" providerId="AD" clId="Web-{AEE3AA1D-42CC-9F0B-6D17-6B320C61EF93}" dt="2021-12-20T21:57:13.310" v="165" actId="20577"/>
          <ac:spMkLst>
            <pc:docMk/>
            <pc:sldMk cId="318741717" sldId="272"/>
            <ac:spMk id="3" creationId="{FA7117FF-E6F9-4179-AD44-96A80A49E54D}"/>
          </ac:spMkLst>
        </pc:spChg>
        <pc:picChg chg="mod">
          <ac:chgData name="Federico Castro Ruiz" userId="S::federico.castro@talent.com::c76ff1be-c61b-458a-9ed7-d685b9215f72" providerId="AD" clId="Web-{AEE3AA1D-42CC-9F0B-6D17-6B320C61EF93}" dt="2021-12-20T21:57:59.826" v="167" actId="1076"/>
          <ac:picMkLst>
            <pc:docMk/>
            <pc:sldMk cId="318741717" sldId="272"/>
            <ac:picMk id="5" creationId="{B4220D35-6BCD-49EA-B4B0-A7B63A9209CA}"/>
          </ac:picMkLst>
        </pc:picChg>
      </pc:sldChg>
    </pc:docChg>
  </pc:docChgLst>
  <pc:docChgLst>
    <pc:chgData name="Federico Castro Ruiz" userId="S::federico.castro@talent.com::c76ff1be-c61b-458a-9ed7-d685b9215f72" providerId="AD" clId="Web-{0BE0003E-5EB1-A6F8-CEF2-CC27E7B5260B}"/>
    <pc:docChg chg="modSld">
      <pc:chgData name="Federico Castro Ruiz" userId="S::federico.castro@talent.com::c76ff1be-c61b-458a-9ed7-d685b9215f72" providerId="AD" clId="Web-{0BE0003E-5EB1-A6F8-CEF2-CC27E7B5260B}" dt="2022-02-15T20:51:19.386" v="181" actId="20577"/>
      <pc:docMkLst>
        <pc:docMk/>
      </pc:docMkLst>
      <pc:sldChg chg="modSp modCm">
        <pc:chgData name="Federico Castro Ruiz" userId="S::federico.castro@talent.com::c76ff1be-c61b-458a-9ed7-d685b9215f72" providerId="AD" clId="Web-{0BE0003E-5EB1-A6F8-CEF2-CC27E7B5260B}" dt="2022-02-15T20:51:19.386" v="181" actId="20577"/>
        <pc:sldMkLst>
          <pc:docMk/>
          <pc:sldMk cId="3405497235" sldId="267"/>
        </pc:sldMkLst>
        <pc:spChg chg="mod">
          <ac:chgData name="Federico Castro Ruiz" userId="S::federico.castro@talent.com::c76ff1be-c61b-458a-9ed7-d685b9215f72" providerId="AD" clId="Web-{0BE0003E-5EB1-A6F8-CEF2-CC27E7B5260B}" dt="2022-02-15T20:51:19.386" v="181" actId="20577"/>
          <ac:spMkLst>
            <pc:docMk/>
            <pc:sldMk cId="3405497235" sldId="267"/>
            <ac:spMk id="3" creationId="{B94F78D7-A0A2-472E-A0DF-235D17C2BE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A5C9E-A3DA-4989-9D07-99739029928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3450A-4853-4F0A-987D-0720B1EA6394}">
      <dgm:prSet phldrT="[Text]" phldr="0"/>
      <dgm:spPr/>
      <dgm:t>
        <a:bodyPr/>
        <a:lstStyle/>
        <a:p>
          <a:r>
            <a:rPr lang="en-US">
              <a:latin typeface="Poppins"/>
              <a:cs typeface="Poppins"/>
            </a:rPr>
            <a:t>GOOD</a:t>
          </a:r>
        </a:p>
      </dgm:t>
    </dgm:pt>
    <dgm:pt modelId="{061487B3-ACB9-49B9-8859-ED8430FC725D}" type="parTrans" cxnId="{33E0425C-2429-4435-800E-3B87C1B83E42}">
      <dgm:prSet/>
      <dgm:spPr/>
      <dgm:t>
        <a:bodyPr/>
        <a:lstStyle/>
        <a:p>
          <a:endParaRPr lang="en-US"/>
        </a:p>
      </dgm:t>
    </dgm:pt>
    <dgm:pt modelId="{209CAEAE-93A9-4D39-82C8-BF5A9B9DA92C}" type="sibTrans" cxnId="{33E0425C-2429-4435-800E-3B87C1B83E42}">
      <dgm:prSet/>
      <dgm:spPr/>
      <dgm:t>
        <a:bodyPr/>
        <a:lstStyle/>
        <a:p>
          <a:endParaRPr lang="en-US"/>
        </a:p>
      </dgm:t>
    </dgm:pt>
    <dgm:pt modelId="{15D26B93-79DA-40A8-8623-C39DAAA81FC7}">
      <dgm:prSet phldrT="[Text]" phldr="0"/>
      <dgm:spPr/>
      <dgm:t>
        <a:bodyPr/>
        <a:lstStyle/>
        <a:p>
          <a:r>
            <a:rPr lang="en-US">
              <a:latin typeface="Poppins"/>
              <a:cs typeface="Poppins"/>
            </a:rPr>
            <a:t>CAR</a:t>
          </a:r>
        </a:p>
      </dgm:t>
    </dgm:pt>
    <dgm:pt modelId="{01AFFE10-6039-4131-B497-78DADE041E7A}" type="parTrans" cxnId="{4EE7C08B-88F3-454A-9825-810AB44D7664}">
      <dgm:prSet/>
      <dgm:spPr/>
      <dgm:t>
        <a:bodyPr/>
        <a:lstStyle/>
        <a:p>
          <a:endParaRPr lang="en-US"/>
        </a:p>
      </dgm:t>
    </dgm:pt>
    <dgm:pt modelId="{97EE7901-23A1-4DA9-89F4-0B5BF555D9C3}" type="sibTrans" cxnId="{4EE7C08B-88F3-454A-9825-810AB44D7664}">
      <dgm:prSet/>
      <dgm:spPr/>
      <dgm:t>
        <a:bodyPr/>
        <a:lstStyle/>
        <a:p>
          <a:endParaRPr lang="en-US"/>
        </a:p>
      </dgm:t>
    </dgm:pt>
    <dgm:pt modelId="{F170C858-5B88-4426-BFE0-6F8EC7721F11}">
      <dgm:prSet phldrT="[Text]" phldr="0"/>
      <dgm:spPr/>
      <dgm:t>
        <a:bodyPr/>
        <a:lstStyle/>
        <a:p>
          <a:r>
            <a:rPr lang="en-US">
              <a:latin typeface="Poppins"/>
              <a:cs typeface="Poppins"/>
            </a:rPr>
            <a:t>MEH</a:t>
          </a:r>
        </a:p>
      </dgm:t>
    </dgm:pt>
    <dgm:pt modelId="{4C89EE1D-C1B1-4710-A411-252B555141FF}" type="parTrans" cxnId="{E8DA6E61-CDE8-494C-AF6C-31A976280823}">
      <dgm:prSet/>
      <dgm:spPr/>
      <dgm:t>
        <a:bodyPr/>
        <a:lstStyle/>
        <a:p>
          <a:endParaRPr lang="en-US"/>
        </a:p>
      </dgm:t>
    </dgm:pt>
    <dgm:pt modelId="{1152AC1C-BD96-4D45-8845-6A25F1AF9C9E}" type="sibTrans" cxnId="{E8DA6E61-CDE8-494C-AF6C-31A976280823}">
      <dgm:prSet/>
      <dgm:spPr/>
      <dgm:t>
        <a:bodyPr/>
        <a:lstStyle/>
        <a:p>
          <a:endParaRPr lang="en-US"/>
        </a:p>
      </dgm:t>
    </dgm:pt>
    <dgm:pt modelId="{E81C3756-164F-4EE1-8C61-E7DAB6F27CED}">
      <dgm:prSet phldrT="[Text]"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Job boards</a:t>
          </a:r>
        </a:p>
      </dgm:t>
    </dgm:pt>
    <dgm:pt modelId="{245731BA-7F56-46A4-B61E-461AAC255C65}" type="parTrans" cxnId="{69B3E1B8-0581-437C-A020-39CB40E91720}">
      <dgm:prSet/>
      <dgm:spPr/>
      <dgm:t>
        <a:bodyPr/>
        <a:lstStyle/>
        <a:p>
          <a:endParaRPr lang="en-US"/>
        </a:p>
      </dgm:t>
    </dgm:pt>
    <dgm:pt modelId="{A11D2200-5CF7-44B8-9090-82D0864C6928}" type="sibTrans" cxnId="{69B3E1B8-0581-437C-A020-39CB40E91720}">
      <dgm:prSet/>
      <dgm:spPr/>
      <dgm:t>
        <a:bodyPr/>
        <a:lstStyle/>
        <a:p>
          <a:endParaRPr lang="en-US"/>
        </a:p>
      </dgm:t>
    </dgm:pt>
    <dgm:pt modelId="{1DB528D2-4EA8-4FE6-BB39-FD9958DD915A}">
      <dgm:prSet phldrT="[Text]"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Intermediary </a:t>
          </a:r>
        </a:p>
      </dgm:t>
    </dgm:pt>
    <dgm:pt modelId="{E4373328-C62F-4F3F-A209-5A50743EA2B0}" type="parTrans" cxnId="{F3204D80-0BD3-4BD0-98DD-E2B553B12449}">
      <dgm:prSet/>
      <dgm:spPr/>
      <dgm:t>
        <a:bodyPr/>
        <a:lstStyle/>
        <a:p>
          <a:endParaRPr lang="en-US"/>
        </a:p>
      </dgm:t>
    </dgm:pt>
    <dgm:pt modelId="{6BF76B9A-30A4-4D71-8F3E-A164BE274230}" type="sibTrans" cxnId="{F3204D80-0BD3-4BD0-98DD-E2B553B12449}">
      <dgm:prSet/>
      <dgm:spPr/>
      <dgm:t>
        <a:bodyPr/>
        <a:lstStyle/>
        <a:p>
          <a:endParaRPr lang="en-US"/>
        </a:p>
      </dgm:t>
    </dgm:pt>
    <dgm:pt modelId="{BC97DB9A-56CA-4B2D-A0CA-4C4FDD359D84}">
      <dgm:prSet phldrT="[Text]" phldr="0"/>
      <dgm:spPr/>
      <dgm:t>
        <a:bodyPr/>
        <a:lstStyle/>
        <a:p>
          <a:r>
            <a:rPr lang="en-US">
              <a:latin typeface="Poppins"/>
              <a:cs typeface="Poppins"/>
            </a:rPr>
            <a:t>BAD</a:t>
          </a:r>
        </a:p>
      </dgm:t>
    </dgm:pt>
    <dgm:pt modelId="{CA069D18-9234-4121-AECC-B4FE0A1F4DCA}" type="parTrans" cxnId="{B7B337D1-8380-480E-8CDA-B36065C1CA88}">
      <dgm:prSet/>
      <dgm:spPr/>
      <dgm:t>
        <a:bodyPr/>
        <a:lstStyle/>
        <a:p>
          <a:endParaRPr lang="en-US"/>
        </a:p>
      </dgm:t>
    </dgm:pt>
    <dgm:pt modelId="{B33BA861-8ED3-465D-9CA7-AD22762DA5F5}" type="sibTrans" cxnId="{B7B337D1-8380-480E-8CDA-B36065C1CA88}">
      <dgm:prSet/>
      <dgm:spPr/>
      <dgm:t>
        <a:bodyPr/>
        <a:lstStyle/>
        <a:p>
          <a:endParaRPr lang="en-US"/>
        </a:p>
      </dgm:t>
    </dgm:pt>
    <dgm:pt modelId="{70ED70DA-4766-40B9-A982-25FAF85EDF9E}">
      <dgm:prSet phldrT="[Text]"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Aggregator </a:t>
          </a:r>
        </a:p>
      </dgm:t>
    </dgm:pt>
    <dgm:pt modelId="{E1D86D4A-DA56-409B-A787-FAB4BD917C87}" type="parTrans" cxnId="{1046C8AC-0B6A-4F56-BF9D-349A89C56F10}">
      <dgm:prSet/>
      <dgm:spPr/>
      <dgm:t>
        <a:bodyPr/>
        <a:lstStyle/>
        <a:p>
          <a:endParaRPr lang="en-US"/>
        </a:p>
      </dgm:t>
    </dgm:pt>
    <dgm:pt modelId="{1D7F8099-8A51-42CB-B0C7-0E7FA6858043}" type="sibTrans" cxnId="{1046C8AC-0B6A-4F56-BF9D-349A89C56F10}">
      <dgm:prSet/>
      <dgm:spPr/>
      <dgm:t>
        <a:bodyPr/>
        <a:lstStyle/>
        <a:p>
          <a:endParaRPr lang="en-US"/>
        </a:p>
      </dgm:t>
    </dgm:pt>
    <dgm:pt modelId="{DBF2EAF5-E061-49FA-BDF0-C4E09A6C2EC9}">
      <dgm:prSet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CV &amp; Data collector </a:t>
          </a:r>
        </a:p>
      </dgm:t>
    </dgm:pt>
    <dgm:pt modelId="{336E7D70-BE44-4B26-975A-D421D9E9D146}" type="parTrans" cxnId="{6B0FA33D-8D2A-4365-894B-CF34255B081B}">
      <dgm:prSet/>
      <dgm:spPr/>
    </dgm:pt>
    <dgm:pt modelId="{9995BA72-D8C3-4310-993B-A70F72F3CAA7}" type="sibTrans" cxnId="{6B0FA33D-8D2A-4365-894B-CF34255B081B}">
      <dgm:prSet/>
      <dgm:spPr/>
    </dgm:pt>
    <dgm:pt modelId="{14EC2271-958A-4B41-B3AE-7F1151C2DFF2}">
      <dgm:prSet phldr="0"/>
      <dgm:spPr/>
      <dgm:t>
        <a:bodyPr/>
        <a:lstStyle/>
        <a:p>
          <a:r>
            <a:rPr lang="en-US">
              <a:latin typeface="Poppins"/>
              <a:cs typeface="Poppins"/>
            </a:rPr>
            <a:t>ATS</a:t>
          </a:r>
        </a:p>
      </dgm:t>
    </dgm:pt>
    <dgm:pt modelId="{047346B5-11FE-44B8-8EB9-4E3F88536A99}" type="parTrans" cxnId="{0BEE7AF8-42FB-4A3A-9255-6D62453C93C5}">
      <dgm:prSet/>
      <dgm:spPr/>
    </dgm:pt>
    <dgm:pt modelId="{5E800323-91D0-4746-9585-E8BBDD7EB332}" type="sibTrans" cxnId="{0BEE7AF8-42FB-4A3A-9255-6D62453C93C5}">
      <dgm:prSet/>
      <dgm:spPr/>
    </dgm:pt>
    <dgm:pt modelId="{18DDA36B-E093-4BA1-B039-9B49040EF31F}">
      <dgm:prSet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Public board</a:t>
          </a:r>
        </a:p>
      </dgm:t>
    </dgm:pt>
    <dgm:pt modelId="{15351B1D-5ABF-4521-A430-704EED3E0081}" type="parTrans" cxnId="{A9C0F611-9788-4302-8715-5F3F30E6CCDB}">
      <dgm:prSet/>
      <dgm:spPr/>
    </dgm:pt>
    <dgm:pt modelId="{2E45898A-3E78-4855-B4BC-02CD1571677B}" type="sibTrans" cxnId="{A9C0F611-9788-4302-8715-5F3F30E6CCDB}">
      <dgm:prSet/>
      <dgm:spPr/>
    </dgm:pt>
    <dgm:pt modelId="{FB5CCD4C-0157-4098-A863-1FF846635816}">
      <dgm:prSet phldr="0"/>
      <dgm:spPr/>
      <dgm:t>
        <a:bodyPr/>
        <a:lstStyle/>
        <a:p>
          <a:r>
            <a:rPr lang="en-US">
              <a:latin typeface="Poppins"/>
              <a:cs typeface="Poppins"/>
            </a:rPr>
            <a:t>Placement</a:t>
          </a:r>
        </a:p>
      </dgm:t>
    </dgm:pt>
    <dgm:pt modelId="{65C72FCD-4121-4859-8E8B-771D49C76EB7}" type="parTrans" cxnId="{5CC7A444-8934-4315-BFD7-9592B42B7CA1}">
      <dgm:prSet/>
      <dgm:spPr/>
    </dgm:pt>
    <dgm:pt modelId="{512C0256-84F7-452D-8DA5-B08B4FA29266}" type="sibTrans" cxnId="{5CC7A444-8934-4315-BFD7-9592B42B7CA1}">
      <dgm:prSet/>
      <dgm:spPr/>
    </dgm:pt>
    <dgm:pt modelId="{C189E41A-8CCD-4827-8744-70DF2827FB7A}">
      <dgm:prSet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Gig economy</a:t>
          </a:r>
        </a:p>
      </dgm:t>
    </dgm:pt>
    <dgm:pt modelId="{1E5D84F6-E20A-4B6E-8705-9A8ADC011B6A}" type="parTrans" cxnId="{12D98FC6-0F37-40B5-874B-924FD0CC1879}">
      <dgm:prSet/>
      <dgm:spPr/>
    </dgm:pt>
    <dgm:pt modelId="{CFE73EE4-B247-44D5-921F-D4B2C70C915E}" type="sibTrans" cxnId="{12D98FC6-0F37-40B5-874B-924FD0CC1879}">
      <dgm:prSet/>
      <dgm:spPr/>
    </dgm:pt>
    <dgm:pt modelId="{7ECA3A9A-DADD-4790-8461-8CA4B6A9BFB6}">
      <dgm:prSet phldr="0"/>
      <dgm:spPr/>
      <dgm:t>
        <a:bodyPr/>
        <a:lstStyle/>
        <a:p>
          <a:pPr rtl="0"/>
          <a:endParaRPr lang="en-US">
            <a:latin typeface="Calibri Light" panose="020F0302020204030204"/>
          </a:endParaRPr>
        </a:p>
      </dgm:t>
    </dgm:pt>
    <dgm:pt modelId="{1D8E5EB1-E7DD-44AC-B470-8B68FAD743E0}" type="parTrans" cxnId="{06A2FAC4-2C64-415F-AF74-AC061BF98EFA}">
      <dgm:prSet/>
      <dgm:spPr/>
    </dgm:pt>
    <dgm:pt modelId="{2EE43ABF-F2E4-4B3E-BC67-958260836EBB}" type="sibTrans" cxnId="{06A2FAC4-2C64-415F-AF74-AC061BF98EFA}">
      <dgm:prSet/>
      <dgm:spPr/>
    </dgm:pt>
    <dgm:pt modelId="{403749A7-F9CE-42FC-B3D2-F11309E6ABE4}">
      <dgm:prSet phldr="0"/>
      <dgm:spPr/>
      <dgm:t>
        <a:bodyPr/>
        <a:lstStyle/>
        <a:p>
          <a:pPr rtl="0"/>
          <a:r>
            <a:rPr lang="en-US">
              <a:latin typeface="Poppins"/>
              <a:cs typeface="Poppins"/>
            </a:rPr>
            <a:t>Mixed Feed</a:t>
          </a:r>
        </a:p>
      </dgm:t>
    </dgm:pt>
    <dgm:pt modelId="{14E97828-4949-4EE6-BF0A-59FABE27FDD6}" type="parTrans" cxnId="{E979D350-DAC6-413D-A8BC-61AF00C367BA}">
      <dgm:prSet/>
      <dgm:spPr/>
    </dgm:pt>
    <dgm:pt modelId="{FC2CD8C2-7902-482F-AD67-E362E9108E74}" type="sibTrans" cxnId="{E979D350-DAC6-413D-A8BC-61AF00C367BA}">
      <dgm:prSet/>
      <dgm:spPr/>
    </dgm:pt>
    <dgm:pt modelId="{4C7136DC-AD7E-45C7-BC8C-EBFC497A6A5C}" type="pres">
      <dgm:prSet presAssocID="{DEAA5C9E-A3DA-4989-9D07-997390299282}" presName="Name0" presStyleCnt="0">
        <dgm:presLayoutVars>
          <dgm:dir/>
          <dgm:resizeHandles val="exact"/>
        </dgm:presLayoutVars>
      </dgm:prSet>
      <dgm:spPr/>
    </dgm:pt>
    <dgm:pt modelId="{827CA488-8558-4D9F-8ADF-F5AEB07583B4}" type="pres">
      <dgm:prSet presAssocID="{A6B3450A-4853-4F0A-987D-0720B1EA6394}" presName="node" presStyleLbl="node1" presStyleIdx="0" presStyleCnt="3">
        <dgm:presLayoutVars>
          <dgm:bulletEnabled val="1"/>
        </dgm:presLayoutVars>
      </dgm:prSet>
      <dgm:spPr>
        <a:solidFill>
          <a:srgbClr val="40C208"/>
        </a:solidFill>
      </dgm:spPr>
    </dgm:pt>
    <dgm:pt modelId="{A4A48B4C-C081-4AF7-8EA3-5D6E43AF5C9B}" type="pres">
      <dgm:prSet presAssocID="{209CAEAE-93A9-4D39-82C8-BF5A9B9DA92C}" presName="sibTrans" presStyleCnt="0"/>
      <dgm:spPr/>
    </dgm:pt>
    <dgm:pt modelId="{F603A464-18CD-47A0-A2A3-59B3BE6E9B8D}" type="pres">
      <dgm:prSet presAssocID="{F170C858-5B88-4426-BFE0-6F8EC7721F11}" presName="node" presStyleLbl="node1" presStyleIdx="1" presStyleCnt="3">
        <dgm:presLayoutVars>
          <dgm:bulletEnabled val="1"/>
        </dgm:presLayoutVars>
      </dgm:prSet>
      <dgm:spPr>
        <a:solidFill>
          <a:srgbClr val="C26400"/>
        </a:solidFill>
      </dgm:spPr>
    </dgm:pt>
    <dgm:pt modelId="{31C13FDA-B237-4216-ACE9-E361AD041851}" type="pres">
      <dgm:prSet presAssocID="{1152AC1C-BD96-4D45-8845-6A25F1AF9C9E}" presName="sibTrans" presStyleCnt="0"/>
      <dgm:spPr/>
    </dgm:pt>
    <dgm:pt modelId="{65D4A706-30BF-4F62-A3CC-4C1279691D2B}" type="pres">
      <dgm:prSet presAssocID="{BC97DB9A-56CA-4B2D-A0CA-4C4FDD359D84}" presName="node" presStyleLbl="node1" presStyleIdx="2" presStyleCnt="3">
        <dgm:presLayoutVars>
          <dgm:bulletEnabled val="1"/>
        </dgm:presLayoutVars>
      </dgm:prSet>
      <dgm:spPr>
        <a:solidFill>
          <a:srgbClr val="FF0000"/>
        </a:solidFill>
      </dgm:spPr>
    </dgm:pt>
  </dgm:ptLst>
  <dgm:cxnLst>
    <dgm:cxn modelId="{67D69B0F-3064-4BA9-9658-8B3DE4B0B000}" type="presOf" srcId="{FB5CCD4C-0157-4098-A863-1FF846635816}" destId="{827CA488-8558-4D9F-8ADF-F5AEB07583B4}" srcOrd="0" destOrd="4" presId="urn:microsoft.com/office/officeart/2005/8/layout/hList6"/>
    <dgm:cxn modelId="{A9C0F611-9788-4302-8715-5F3F30E6CCDB}" srcId="{A6B3450A-4853-4F0A-987D-0720B1EA6394}" destId="{18DDA36B-E093-4BA1-B039-9B49040EF31F}" srcOrd="2" destOrd="0" parTransId="{15351B1D-5ABF-4521-A430-704EED3E0081}" sibTransId="{2E45898A-3E78-4855-B4BC-02CD1571677B}"/>
    <dgm:cxn modelId="{35A42C1B-E006-4FF7-B046-729A360E84E1}" type="presOf" srcId="{15D26B93-79DA-40A8-8623-C39DAAA81FC7}" destId="{827CA488-8558-4D9F-8ADF-F5AEB07583B4}" srcOrd="0" destOrd="1" presId="urn:microsoft.com/office/officeart/2005/8/layout/hList6"/>
    <dgm:cxn modelId="{54E84627-FB6E-4718-9877-8E0283BFA2D4}" type="presOf" srcId="{A6B3450A-4853-4F0A-987D-0720B1EA6394}" destId="{827CA488-8558-4D9F-8ADF-F5AEB07583B4}" srcOrd="0" destOrd="0" presId="urn:microsoft.com/office/officeart/2005/8/layout/hList6"/>
    <dgm:cxn modelId="{D0A09D38-0ED1-40EF-B505-1BDA516AE3DB}" type="presOf" srcId="{7ECA3A9A-DADD-4790-8461-8CA4B6A9BFB6}" destId="{65D4A706-30BF-4F62-A3CC-4C1279691D2B}" srcOrd="0" destOrd="4" presId="urn:microsoft.com/office/officeart/2005/8/layout/hList6"/>
    <dgm:cxn modelId="{6B0FA33D-8D2A-4365-894B-CF34255B081B}" srcId="{BC97DB9A-56CA-4B2D-A0CA-4C4FDD359D84}" destId="{DBF2EAF5-E061-49FA-BDF0-C4E09A6C2EC9}" srcOrd="1" destOrd="0" parTransId="{336E7D70-BE44-4B26-975A-D421D9E9D146}" sibTransId="{9995BA72-D8C3-4310-993B-A70F72F3CAA7}"/>
    <dgm:cxn modelId="{33E0425C-2429-4435-800E-3B87C1B83E42}" srcId="{DEAA5C9E-A3DA-4989-9D07-997390299282}" destId="{A6B3450A-4853-4F0A-987D-0720B1EA6394}" srcOrd="0" destOrd="0" parTransId="{061487B3-ACB9-49B9-8859-ED8430FC725D}" sibTransId="{209CAEAE-93A9-4D39-82C8-BF5A9B9DA92C}"/>
    <dgm:cxn modelId="{E8DA6E61-CDE8-494C-AF6C-31A976280823}" srcId="{DEAA5C9E-A3DA-4989-9D07-997390299282}" destId="{F170C858-5B88-4426-BFE0-6F8EC7721F11}" srcOrd="1" destOrd="0" parTransId="{4C89EE1D-C1B1-4710-A411-252B555141FF}" sibTransId="{1152AC1C-BD96-4D45-8845-6A25F1AF9C9E}"/>
    <dgm:cxn modelId="{5CC7A444-8934-4315-BFD7-9592B42B7CA1}" srcId="{A6B3450A-4853-4F0A-987D-0720B1EA6394}" destId="{FB5CCD4C-0157-4098-A863-1FF846635816}" srcOrd="3" destOrd="0" parTransId="{65C72FCD-4121-4859-8E8B-771D49C76EB7}" sibTransId="{512C0256-84F7-452D-8DA5-B08B4FA29266}"/>
    <dgm:cxn modelId="{1614BC68-EE71-4356-B433-91A490372CBA}" type="presOf" srcId="{DEAA5C9E-A3DA-4989-9D07-997390299282}" destId="{4C7136DC-AD7E-45C7-BC8C-EBFC497A6A5C}" srcOrd="0" destOrd="0" presId="urn:microsoft.com/office/officeart/2005/8/layout/hList6"/>
    <dgm:cxn modelId="{012EBC6F-6347-443C-A66B-616079B21147}" type="presOf" srcId="{1DB528D2-4EA8-4FE6-BB39-FD9958DD915A}" destId="{F603A464-18CD-47A0-A2A3-59B3BE6E9B8D}" srcOrd="0" destOrd="2" presId="urn:microsoft.com/office/officeart/2005/8/layout/hList6"/>
    <dgm:cxn modelId="{E979D350-DAC6-413D-A8BC-61AF00C367BA}" srcId="{BC97DB9A-56CA-4B2D-A0CA-4C4FDD359D84}" destId="{403749A7-F9CE-42FC-B3D2-F11309E6ABE4}" srcOrd="2" destOrd="0" parTransId="{14E97828-4949-4EE6-BF0A-59FABE27FDD6}" sibTransId="{FC2CD8C2-7902-482F-AD67-E362E9108E74}"/>
    <dgm:cxn modelId="{D5269958-D816-4154-8893-5A051987EF4A}" type="presOf" srcId="{14EC2271-958A-4B41-B3AE-7F1151C2DFF2}" destId="{827CA488-8558-4D9F-8ADF-F5AEB07583B4}" srcOrd="0" destOrd="2" presId="urn:microsoft.com/office/officeart/2005/8/layout/hList6"/>
    <dgm:cxn modelId="{F3204D80-0BD3-4BD0-98DD-E2B553B12449}" srcId="{F170C858-5B88-4426-BFE0-6F8EC7721F11}" destId="{1DB528D2-4EA8-4FE6-BB39-FD9958DD915A}" srcOrd="1" destOrd="0" parTransId="{E4373328-C62F-4F3F-A209-5A50743EA2B0}" sibTransId="{6BF76B9A-30A4-4D71-8F3E-A164BE274230}"/>
    <dgm:cxn modelId="{5ADD1E8B-1277-451E-B178-1B959E518692}" type="presOf" srcId="{F170C858-5B88-4426-BFE0-6F8EC7721F11}" destId="{F603A464-18CD-47A0-A2A3-59B3BE6E9B8D}" srcOrd="0" destOrd="0" presId="urn:microsoft.com/office/officeart/2005/8/layout/hList6"/>
    <dgm:cxn modelId="{4EE7C08B-88F3-454A-9825-810AB44D7664}" srcId="{A6B3450A-4853-4F0A-987D-0720B1EA6394}" destId="{15D26B93-79DA-40A8-8623-C39DAAA81FC7}" srcOrd="0" destOrd="0" parTransId="{01AFFE10-6039-4131-B497-78DADE041E7A}" sibTransId="{97EE7901-23A1-4DA9-89F4-0B5BF555D9C3}"/>
    <dgm:cxn modelId="{3F89B4A0-594D-457E-95D9-C2E877FA929A}" type="presOf" srcId="{E81C3756-164F-4EE1-8C61-E7DAB6F27CED}" destId="{F603A464-18CD-47A0-A2A3-59B3BE6E9B8D}" srcOrd="0" destOrd="1" presId="urn:microsoft.com/office/officeart/2005/8/layout/hList6"/>
    <dgm:cxn modelId="{1046C8AC-0B6A-4F56-BF9D-349A89C56F10}" srcId="{BC97DB9A-56CA-4B2D-A0CA-4C4FDD359D84}" destId="{70ED70DA-4766-40B9-A982-25FAF85EDF9E}" srcOrd="0" destOrd="0" parTransId="{E1D86D4A-DA56-409B-A787-FAB4BD917C87}" sibTransId="{1D7F8099-8A51-42CB-B0C7-0E7FA6858043}"/>
    <dgm:cxn modelId="{F2152DB2-1D5E-4441-9AEF-FCE9159D3D7C}" type="presOf" srcId="{BC97DB9A-56CA-4B2D-A0CA-4C4FDD359D84}" destId="{65D4A706-30BF-4F62-A3CC-4C1279691D2B}" srcOrd="0" destOrd="0" presId="urn:microsoft.com/office/officeart/2005/8/layout/hList6"/>
    <dgm:cxn modelId="{69B3E1B8-0581-437C-A020-39CB40E91720}" srcId="{F170C858-5B88-4426-BFE0-6F8EC7721F11}" destId="{E81C3756-164F-4EE1-8C61-E7DAB6F27CED}" srcOrd="0" destOrd="0" parTransId="{245731BA-7F56-46A4-B61E-461AAC255C65}" sibTransId="{A11D2200-5CF7-44B8-9090-82D0864C6928}"/>
    <dgm:cxn modelId="{3E0843BB-590C-4ED2-98A9-069B04F3CD73}" type="presOf" srcId="{C189E41A-8CCD-4827-8744-70DF2827FB7A}" destId="{F603A464-18CD-47A0-A2A3-59B3BE6E9B8D}" srcOrd="0" destOrd="3" presId="urn:microsoft.com/office/officeart/2005/8/layout/hList6"/>
    <dgm:cxn modelId="{382F99C3-CF0A-4800-9F3E-D1E083C6F467}" type="presOf" srcId="{DBF2EAF5-E061-49FA-BDF0-C4E09A6C2EC9}" destId="{65D4A706-30BF-4F62-A3CC-4C1279691D2B}" srcOrd="0" destOrd="2" presId="urn:microsoft.com/office/officeart/2005/8/layout/hList6"/>
    <dgm:cxn modelId="{06A2FAC4-2C64-415F-AF74-AC061BF98EFA}" srcId="{BC97DB9A-56CA-4B2D-A0CA-4C4FDD359D84}" destId="{7ECA3A9A-DADD-4790-8461-8CA4B6A9BFB6}" srcOrd="3" destOrd="0" parTransId="{1D8E5EB1-E7DD-44AC-B470-8B68FAD743E0}" sibTransId="{2EE43ABF-F2E4-4B3E-BC67-958260836EBB}"/>
    <dgm:cxn modelId="{75B206C6-CE56-4D7D-BB31-2706D7570D24}" type="presOf" srcId="{70ED70DA-4766-40B9-A982-25FAF85EDF9E}" destId="{65D4A706-30BF-4F62-A3CC-4C1279691D2B}" srcOrd="0" destOrd="1" presId="urn:microsoft.com/office/officeart/2005/8/layout/hList6"/>
    <dgm:cxn modelId="{12D98FC6-0F37-40B5-874B-924FD0CC1879}" srcId="{F170C858-5B88-4426-BFE0-6F8EC7721F11}" destId="{C189E41A-8CCD-4827-8744-70DF2827FB7A}" srcOrd="2" destOrd="0" parTransId="{1E5D84F6-E20A-4B6E-8705-9A8ADC011B6A}" sibTransId="{CFE73EE4-B247-44D5-921F-D4B2C70C915E}"/>
    <dgm:cxn modelId="{25AEE5C8-AA86-4A37-AA42-235C06B3ACF7}" type="presOf" srcId="{403749A7-F9CE-42FC-B3D2-F11309E6ABE4}" destId="{65D4A706-30BF-4F62-A3CC-4C1279691D2B}" srcOrd="0" destOrd="3" presId="urn:microsoft.com/office/officeart/2005/8/layout/hList6"/>
    <dgm:cxn modelId="{B7B337D1-8380-480E-8CDA-B36065C1CA88}" srcId="{DEAA5C9E-A3DA-4989-9D07-997390299282}" destId="{BC97DB9A-56CA-4B2D-A0CA-4C4FDD359D84}" srcOrd="2" destOrd="0" parTransId="{CA069D18-9234-4121-AECC-B4FE0A1F4DCA}" sibTransId="{B33BA861-8ED3-465D-9CA7-AD22762DA5F5}"/>
    <dgm:cxn modelId="{D2B865D3-CB21-426F-A30D-715FC2533A05}" type="presOf" srcId="{18DDA36B-E093-4BA1-B039-9B49040EF31F}" destId="{827CA488-8558-4D9F-8ADF-F5AEB07583B4}" srcOrd="0" destOrd="3" presId="urn:microsoft.com/office/officeart/2005/8/layout/hList6"/>
    <dgm:cxn modelId="{0BEE7AF8-42FB-4A3A-9255-6D62453C93C5}" srcId="{A6B3450A-4853-4F0A-987D-0720B1EA6394}" destId="{14EC2271-958A-4B41-B3AE-7F1151C2DFF2}" srcOrd="1" destOrd="0" parTransId="{047346B5-11FE-44B8-8EB9-4E3F88536A99}" sibTransId="{5E800323-91D0-4746-9585-E8BBDD7EB332}"/>
    <dgm:cxn modelId="{484C3B9B-AC26-4012-8049-267A2E3771A0}" type="presParOf" srcId="{4C7136DC-AD7E-45C7-BC8C-EBFC497A6A5C}" destId="{827CA488-8558-4D9F-8ADF-F5AEB07583B4}" srcOrd="0" destOrd="0" presId="urn:microsoft.com/office/officeart/2005/8/layout/hList6"/>
    <dgm:cxn modelId="{BA736C22-82AC-431A-8A22-889FD2B01059}" type="presParOf" srcId="{4C7136DC-AD7E-45C7-BC8C-EBFC497A6A5C}" destId="{A4A48B4C-C081-4AF7-8EA3-5D6E43AF5C9B}" srcOrd="1" destOrd="0" presId="urn:microsoft.com/office/officeart/2005/8/layout/hList6"/>
    <dgm:cxn modelId="{564F9A5F-6614-4E1A-BC65-B26A16C8F8AC}" type="presParOf" srcId="{4C7136DC-AD7E-45C7-BC8C-EBFC497A6A5C}" destId="{F603A464-18CD-47A0-A2A3-59B3BE6E9B8D}" srcOrd="2" destOrd="0" presId="urn:microsoft.com/office/officeart/2005/8/layout/hList6"/>
    <dgm:cxn modelId="{4C81DFF1-C71A-449F-9924-DE0D9C74849A}" type="presParOf" srcId="{4C7136DC-AD7E-45C7-BC8C-EBFC497A6A5C}" destId="{31C13FDA-B237-4216-ACE9-E361AD041851}" srcOrd="3" destOrd="0" presId="urn:microsoft.com/office/officeart/2005/8/layout/hList6"/>
    <dgm:cxn modelId="{73A559A1-259E-4214-A49D-75A290349148}" type="presParOf" srcId="{4C7136DC-AD7E-45C7-BC8C-EBFC497A6A5C}" destId="{65D4A706-30BF-4F62-A3CC-4C1279691D2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CA488-8558-4D9F-8ADF-F5AEB07583B4}">
      <dsp:nvSpPr>
        <dsp:cNvPr id="0" name=""/>
        <dsp:cNvSpPr/>
      </dsp:nvSpPr>
      <dsp:spPr>
        <a:xfrm rot="16200000">
          <a:off x="-1102704" y="1103262"/>
          <a:ext cx="3657600" cy="1451074"/>
        </a:xfrm>
        <a:prstGeom prst="flowChartManualOperation">
          <a:avLst/>
        </a:prstGeom>
        <a:solidFill>
          <a:srgbClr val="40C20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3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Poppins"/>
              <a:cs typeface="Poppins"/>
            </a:rPr>
            <a:t>GOOD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CAR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ATS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Public board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Placement</a:t>
          </a:r>
        </a:p>
      </dsp:txBody>
      <dsp:txXfrm rot="5400000">
        <a:off x="559" y="731519"/>
        <a:ext cx="1451074" cy="2194560"/>
      </dsp:txXfrm>
    </dsp:sp>
    <dsp:sp modelId="{F603A464-18CD-47A0-A2A3-59B3BE6E9B8D}">
      <dsp:nvSpPr>
        <dsp:cNvPr id="0" name=""/>
        <dsp:cNvSpPr/>
      </dsp:nvSpPr>
      <dsp:spPr>
        <a:xfrm rot="16200000">
          <a:off x="457200" y="1103262"/>
          <a:ext cx="3657600" cy="1451074"/>
        </a:xfrm>
        <a:prstGeom prst="flowChartManualOperation">
          <a:avLst/>
        </a:prstGeom>
        <a:solidFill>
          <a:srgbClr val="C26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3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Poppins"/>
              <a:cs typeface="Poppins"/>
            </a:rPr>
            <a:t>MEH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Job boards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Intermediary 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Gig economy</a:t>
          </a:r>
        </a:p>
      </dsp:txBody>
      <dsp:txXfrm rot="5400000">
        <a:off x="1560463" y="731519"/>
        <a:ext cx="1451074" cy="2194560"/>
      </dsp:txXfrm>
    </dsp:sp>
    <dsp:sp modelId="{65D4A706-30BF-4F62-A3CC-4C1279691D2B}">
      <dsp:nvSpPr>
        <dsp:cNvPr id="0" name=""/>
        <dsp:cNvSpPr/>
      </dsp:nvSpPr>
      <dsp:spPr>
        <a:xfrm rot="16200000">
          <a:off x="2017104" y="1103262"/>
          <a:ext cx="3657600" cy="1451074"/>
        </a:xfrm>
        <a:prstGeom prst="flowChartManualOperati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53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Poppins"/>
              <a:cs typeface="Poppins"/>
            </a:rPr>
            <a:t>BAD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Aggregator 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CV &amp; Data collector 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Poppins"/>
              <a:cs typeface="Poppins"/>
            </a:rPr>
            <a:t>Mixed Feed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>
            <a:latin typeface="Calibri Light" panose="020F0302020204030204"/>
          </a:endParaRPr>
        </a:p>
      </dsp:txBody>
      <dsp:txXfrm rot="5400000">
        <a:off x="3120367" y="731519"/>
        <a:ext cx="1451074" cy="219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AC95E-F93E-404A-95A7-7768A352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6EED5-BA89-4BFC-95E9-FF07F10B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6B1C0-EAC8-4060-9B8C-59E51FB9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88864-139E-4312-AF86-FA3BB6D0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28C57-A56B-4345-8ECD-E0CB6617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54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107C9-B301-4BB3-A39A-9F99B5D4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85F227-BFD9-4800-B159-E1AA162E8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39DA5-19F0-4BC6-BF90-19BA2C2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90C16-5EBF-45E6-93D6-E1CBF85A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3B2BE-5AF3-4015-ACEB-593D94CC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6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18FB72-3226-4FEF-B7C2-7658D6F5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5770BE-021E-42CD-80B6-E2DA56CF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8EDE2-897F-45DD-8EA0-139E6711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A718C-3CFB-4211-82C4-D315F00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C8002-3F61-4A7C-8D3A-4E4CDD34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7C3F-07CB-4DBD-A536-1E12F3BE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B6F4F-3A55-4023-B080-9539E017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2C64A-DDD1-46EF-B6C6-F6C08C14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19E38-95B5-47A8-9993-E5C42B40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7CE63-1D5D-4AA7-804A-FA015F8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B557-96AF-4034-9971-C22B9F21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3BF38-F434-44D7-ACF7-4BB75080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37928-3140-4C36-8E0B-E82A361C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82A860-66A5-4680-9624-5D447429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DEC55-AC16-4C0B-9928-E57E441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7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4ECE-7B5A-49D4-A68F-1E3391A2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2D7D7-E104-4E27-BAD9-072259AA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CCDA6-5104-464B-914B-640F1060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DB328-F2A7-4319-8350-4F3CCD36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FC088D-7E79-4536-9250-A9EF8F7C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A3706-1FD3-42A9-BE14-6EA7E97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63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A462-2081-4EE6-98D5-711EA387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A2A78F-8558-49A6-BF86-498D9BB6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2AE60-4C98-4BA5-972C-A45F85DE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B46D6-E90D-4CED-8813-873F167E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8A597-6950-48CA-B86E-C6A49E343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1B7603-32A7-430D-B8B9-8309A2F8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B52930-C14A-464A-A452-1B5B9475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9DC5A0-1E5D-4452-BC3D-F83C5FA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39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C1E31-D40A-474C-8B76-0A5259EC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21C01E-A6AF-4A32-A3EF-4CCA0AC8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495080-2249-434A-A7E9-C3B5CD29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C8F718-2C4F-4C4E-A4BB-1CBC4CF1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990EA3-618D-4485-BF28-E501F4BB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BA6E18-3FD4-48CC-B486-2EF8B496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C438C-FFD6-43A2-B62E-C9C1F27A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0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A25C-71FF-45DA-A8EA-DB90FAB1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A3B6A-3EFC-4E7A-B647-4176DA9E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FB1C20-1637-40C4-A53A-9635F5D3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F165D-AED3-4A34-B47C-92B9E1B0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759E5-FBD0-4C0A-9A51-BBEF884A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84D5C-B9C1-48F3-AE04-18AD1C1B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02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58522-1430-482E-87F1-3637F3A6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E77DE1-6270-431E-A215-91BAFD293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2C263F-76D8-4F18-B623-C3241ECD5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618FB-6080-4C13-A2FE-0CD0A65B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43B971-D4D0-48D2-AB6F-D01671D9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70853-3B02-4E0A-AEED-6CA6DB7C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50A5F8-F514-4A90-A689-D0AEA438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44C63-E5B1-4CF1-A4AB-0E748985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408E8-4308-427E-B0D2-33254EAE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9FA5-C47D-4E1F-B19B-3D0243040940}" type="datetimeFigureOut">
              <a:rPr lang="es-CO" smtClean="0"/>
              <a:t>31/03/2022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AE56C-5DA7-4AAF-8B41-30A533162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6D32-25B2-4A08-8E04-3810603DC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FE27-EDC7-47F4-98FD-E7F63D0AF1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ndstad.com/find-a-job/" TargetMode="External"/><Relationship Id="rId2" Type="http://schemas.openxmlformats.org/officeDocument/2006/relationships/hyperlink" Target="https://jobs.pizzahu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prnt.sc/r36eu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reerbuilder.com/jobs?utf8-&#10003;&amp;keywords=&amp;location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prnt.sc/r36skz" TargetMode="External"/><Relationship Id="rId7" Type="http://schemas.openxmlformats.org/officeDocument/2006/relationships/hyperlink" Target="http://prntser.com/sxddbf" TargetMode="External"/><Relationship Id="rId2" Type="http://schemas.openxmlformats.org/officeDocument/2006/relationships/hyperlink" Target="https://prnt.sc/r36s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ntscr.com/sxd63v" TargetMode="External"/><Relationship Id="rId5" Type="http://schemas.openxmlformats.org/officeDocument/2006/relationships/hyperlink" Target="http://pmtscr.com/sw4ncr" TargetMode="External"/><Relationship Id="rId4" Type="http://schemas.openxmlformats.org/officeDocument/2006/relationships/hyperlink" Target="https://prnt.sc/sw3ndr" TargetMode="Externa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nt.sc/r725k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ntscr.com/r976x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6169D8A3-104C-4067-B7FC-AF730AB9BC82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  <a:effectLst>
                <a:glow rad="101600">
                  <a:prstClr val="white">
                    <a:alpha val="40000"/>
                  </a:prstClr>
                </a:glow>
              </a:effectLst>
              <a:cs typeface="Calibri Light"/>
            </a:endParaRPr>
          </a:p>
        </p:txBody>
      </p:sp>
      <p:pic>
        <p:nvPicPr>
          <p:cNvPr id="13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AA885C90-F02D-42EE-946B-BC30C26B2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0"/>
            <a:ext cx="2313906" cy="7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00A611D8-EC03-4D80-B281-CB801534C2AD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D28FCD-A97A-4770-B39D-161C691B2162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6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F85D1A68-11D4-4872-8C47-B86C79E50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5BC364-0A8D-4FC2-A1E7-25DF6A0FDCFE}"/>
              </a:ext>
            </a:extLst>
          </p:cNvPr>
          <p:cNvSpPr txBox="1"/>
          <p:nvPr/>
        </p:nvSpPr>
        <p:spPr>
          <a:xfrm>
            <a:off x="2730920" y="2921168"/>
            <a:ext cx="673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n>
                  <a:solidFill>
                    <a:srgbClr val="E67022"/>
                  </a:solidFill>
                </a:ln>
                <a:solidFill>
                  <a:srgbClr val="600F70"/>
                </a:solidFill>
                <a:effectLst/>
                <a:latin typeface="Poppins"/>
              </a:rPr>
              <a:t>COMPANY TYPES</a:t>
            </a:r>
            <a:endParaRPr lang="en-US" sz="6000" b="1">
              <a:ln>
                <a:solidFill>
                  <a:srgbClr val="E67022"/>
                </a:solidFill>
              </a:ln>
              <a:solidFill>
                <a:srgbClr val="600F70"/>
              </a:solidFill>
              <a:effectLst/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516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8F966-AD65-4540-809B-094C1D0D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74" y="1183570"/>
            <a:ext cx="9291965" cy="51949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1. Si el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</a:t>
            </a:r>
            <a:r>
              <a:rPr lang="es-ES" sz="1200" b="1" i="1" dirty="0">
                <a:latin typeface="Poppins"/>
                <a:cs typeface="Poppins"/>
              </a:rPr>
              <a:t> </a:t>
            </a:r>
            <a:r>
              <a:rPr lang="es-ES" sz="1200" b="1" i="1" dirty="0" err="1">
                <a:latin typeface="Poppins"/>
                <a:cs typeface="Poppins"/>
              </a:rPr>
              <a:t>company</a:t>
            </a:r>
            <a:r>
              <a:rPr lang="es-ES" sz="1200" dirty="0">
                <a:latin typeface="Poppins"/>
                <a:cs typeface="Poppins"/>
              </a:rPr>
              <a:t>, entonces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= </a:t>
            </a:r>
            <a:r>
              <a:rPr lang="es-ES" sz="1200" b="1" dirty="0">
                <a:latin typeface="Poppins"/>
                <a:cs typeface="Poppins"/>
              </a:rPr>
              <a:t>CAR (</a:t>
            </a:r>
            <a:r>
              <a:rPr lang="es-ES" sz="1200" b="1" dirty="0" err="1">
                <a:latin typeface="Poppins"/>
                <a:cs typeface="Poppins"/>
              </a:rPr>
              <a:t>Career</a:t>
            </a:r>
            <a:r>
              <a:rPr lang="es-ES" sz="1200" b="1" dirty="0">
                <a:latin typeface="Poppins"/>
                <a:cs typeface="Poppins"/>
              </a:rPr>
              <a:t> site)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Las ofertas de trabajo se encuentran directamente en el </a:t>
            </a:r>
            <a:r>
              <a:rPr lang="es-ES" sz="1200" i="1" dirty="0" err="1">
                <a:latin typeface="Poppins"/>
                <a:cs typeface="Poppins"/>
              </a:rPr>
              <a:t>career</a:t>
            </a:r>
            <a:r>
              <a:rPr lang="es-ES" sz="1200" i="1" dirty="0">
                <a:latin typeface="Poppins"/>
                <a:cs typeface="Poppins"/>
              </a:rPr>
              <a:t> site</a:t>
            </a:r>
            <a:r>
              <a:rPr lang="es-ES" sz="1200" dirty="0">
                <a:latin typeface="Poppins"/>
                <a:cs typeface="Poppins"/>
              </a:rPr>
              <a:t> de la empresa.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En este caso, </a:t>
            </a:r>
            <a:r>
              <a:rPr lang="es-ES" sz="1200" i="1" dirty="0" err="1">
                <a:latin typeface="Poppins"/>
                <a:cs typeface="Poppins"/>
              </a:rPr>
              <a:t>empname</a:t>
            </a:r>
            <a:r>
              <a:rPr lang="es-ES" sz="1200" dirty="0">
                <a:latin typeface="Poppins"/>
                <a:cs typeface="Poppins"/>
              </a:rPr>
              <a:t> =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.</a:t>
            </a:r>
            <a:endParaRPr lang="es-CO" sz="1200" i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Debería tener un ID de LinkedIn.</a:t>
            </a:r>
            <a:endParaRPr lang="es-CO" sz="1200" dirty="0">
              <a:latin typeface="Poppins"/>
              <a:cs typeface="Poppins"/>
            </a:endParaRPr>
          </a:p>
          <a:p>
            <a:pPr marL="914400" lvl="2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 pizza-</a:t>
            </a:r>
            <a:r>
              <a:rPr lang="es-ES" sz="1200" dirty="0" err="1">
                <a:latin typeface="Poppins"/>
                <a:cs typeface="Poppins"/>
              </a:rPr>
              <a:t>hut</a:t>
            </a:r>
            <a:r>
              <a:rPr lang="es-ES" sz="1200" dirty="0">
                <a:latin typeface="Poppins"/>
                <a:cs typeface="Poppins"/>
              </a:rPr>
              <a:t> (</a:t>
            </a:r>
            <a:r>
              <a:rPr lang="es-ES" sz="1200" i="1" dirty="0" err="1">
                <a:latin typeface="Poppins"/>
                <a:cs typeface="Poppins"/>
              </a:rPr>
              <a:t>jobsite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dirty="0">
                <a:latin typeface="Poppins"/>
                <a:cs typeface="Poppins"/>
                <a:hlinkClick r:id="rId2"/>
              </a:rPr>
              <a:t>https://jobs.pizzahut.com</a:t>
            </a:r>
            <a:r>
              <a:rPr lang="es-ES" sz="1200" dirty="0">
                <a:latin typeface="Poppins"/>
                <a:cs typeface="Poppins"/>
              </a:rPr>
              <a:t>).</a:t>
            </a:r>
            <a:endParaRPr lang="es-CO" sz="120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endParaRPr lang="es-ES" sz="1200">
              <a:latin typeface="Poppins"/>
              <a:cs typeface="Poppins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2. Si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= </a:t>
            </a:r>
            <a:r>
              <a:rPr lang="es-ES" sz="1200" b="1" i="1" dirty="0" err="1">
                <a:latin typeface="Poppins"/>
                <a:cs typeface="Poppins"/>
              </a:rPr>
              <a:t>placement</a:t>
            </a:r>
            <a:r>
              <a:rPr lang="es-ES" sz="1200" dirty="0">
                <a:latin typeface="Poppins"/>
                <a:cs typeface="Poppins"/>
              </a:rPr>
              <a:t>, entonces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= </a:t>
            </a:r>
            <a:r>
              <a:rPr lang="es-ES" sz="1200" b="1" dirty="0">
                <a:latin typeface="Poppins"/>
                <a:cs typeface="Poppins"/>
              </a:rPr>
              <a:t>PLA (</a:t>
            </a:r>
            <a:r>
              <a:rPr lang="es-ES" sz="1200" b="1" dirty="0" err="1">
                <a:latin typeface="Poppins"/>
                <a:cs typeface="Poppins"/>
              </a:rPr>
              <a:t>Placement</a:t>
            </a:r>
            <a:r>
              <a:rPr lang="es-ES" sz="1200" b="1" dirty="0">
                <a:latin typeface="Poppins"/>
                <a:cs typeface="Poppins"/>
              </a:rPr>
              <a:t>)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Las ofertas de trabajo se encuentran directamente en el </a:t>
            </a:r>
            <a:r>
              <a:rPr lang="es-ES" sz="1200" i="1" dirty="0" err="1">
                <a:latin typeface="Poppins"/>
                <a:cs typeface="Poppins"/>
              </a:rPr>
              <a:t>career</a:t>
            </a:r>
            <a:r>
              <a:rPr lang="es-ES" sz="1200" i="1" dirty="0">
                <a:latin typeface="Poppins"/>
                <a:cs typeface="Poppins"/>
              </a:rPr>
              <a:t> site</a:t>
            </a:r>
            <a:r>
              <a:rPr lang="es-ES" sz="1200" dirty="0">
                <a:latin typeface="Poppins"/>
                <a:cs typeface="Poppins"/>
              </a:rPr>
              <a:t> de la empresa.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Al leer la descripción del trabajo debería decir que buscan contratar a un candidato para una empresa.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Debería tener un ID de LinkedIn.</a:t>
            </a:r>
          </a:p>
          <a:p>
            <a:pPr marL="914400" lvl="2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= </a:t>
            </a:r>
            <a:r>
              <a:rPr lang="es-ES" sz="1200" dirty="0" err="1">
                <a:latin typeface="Poppins"/>
                <a:cs typeface="Poppins"/>
              </a:rPr>
              <a:t>randstad</a:t>
            </a:r>
            <a:r>
              <a:rPr lang="es-ES" sz="1200" dirty="0">
                <a:latin typeface="Poppins"/>
                <a:cs typeface="Poppins"/>
              </a:rPr>
              <a:t> (</a:t>
            </a:r>
            <a:r>
              <a:rPr lang="es-ES" sz="1200" i="1" dirty="0" err="1">
                <a:latin typeface="Poppins"/>
                <a:cs typeface="Poppins"/>
              </a:rPr>
              <a:t>jobsite</a:t>
            </a:r>
            <a:r>
              <a:rPr lang="es-ES" sz="1200" dirty="0">
                <a:latin typeface="Poppins"/>
                <a:cs typeface="Poppins"/>
              </a:rPr>
              <a:t>: </a:t>
            </a:r>
            <a:r>
              <a:rPr lang="es-ES" sz="1200" dirty="0">
                <a:latin typeface="Poppins"/>
                <a:cs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https://www.randstad.com/find-a-job/find a job/)</a:t>
            </a:r>
            <a:endParaRPr lang="es-CO" sz="1200">
              <a:latin typeface="Poppins"/>
              <a:cs typeface="Poppins"/>
            </a:endParaRPr>
          </a:p>
          <a:p>
            <a:pPr marL="914400" lvl="2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Descripción del puesto: </a:t>
            </a:r>
            <a:r>
              <a:rPr lang="es-ES" sz="1200" dirty="0">
                <a:latin typeface="Poppins"/>
                <a:cs typeface="Poppins"/>
                <a:hlinkClick r:id="rId4"/>
              </a:rPr>
              <a:t>https://prnt.sc/r36eu0</a:t>
            </a:r>
            <a:endParaRPr lang="es-CO" sz="1200">
              <a:latin typeface="Poppins"/>
              <a:cs typeface="Poppins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60C5E-B034-4043-B8C4-329DCAE9A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E2DF122-1D35-448A-89F7-C68A20A9D4C8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34AA8C-755D-46E5-BA32-22D0794A086E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15380825-D51C-4AA3-B5C6-F7DE3D504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9E833-2AD4-4B89-B062-7652B9B1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97"/>
            <a:ext cx="10515600" cy="49772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3.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, el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PRB (</a:t>
            </a:r>
            <a:r>
              <a:rPr lang="es-ES" sz="1200" b="1" dirty="0" err="1">
                <a:latin typeface="Poppins"/>
                <a:cs typeface="Poppins"/>
              </a:rPr>
              <a:t>Private</a:t>
            </a:r>
            <a:r>
              <a:rPr lang="es-ES" sz="1200" b="1" dirty="0">
                <a:latin typeface="Poppins"/>
                <a:cs typeface="Poppins"/>
              </a:rPr>
              <a:t> </a:t>
            </a:r>
            <a:r>
              <a:rPr lang="es-ES" sz="1200" b="1" dirty="0" err="1">
                <a:latin typeface="Poppins"/>
                <a:cs typeface="Poppins"/>
              </a:rPr>
              <a:t>Jobboard</a:t>
            </a:r>
            <a:r>
              <a:rPr lang="es-ES" sz="1200" b="1" dirty="0">
                <a:latin typeface="Poppins"/>
                <a:cs typeface="Poppins"/>
              </a:rPr>
              <a:t>).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Los trabajos son de un </a:t>
            </a:r>
            <a:r>
              <a:rPr lang="es-ES" sz="1200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Todas las ofertas de empleo deben redirigir al mismo sitio web de empleo.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El proceso de solicitud debe permanecer siempre dentro del mismo sitio web.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El número de empleos es superior a 20k, </a:t>
            </a:r>
            <a:r>
              <a:rPr lang="es-ES" sz="1200" u="sng" dirty="0">
                <a:latin typeface="Poppins"/>
                <a:cs typeface="Poppins"/>
              </a:rPr>
              <a:t>la mayoría de las veces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En este caso, </a:t>
            </a:r>
            <a:r>
              <a:rPr lang="es-ES" sz="1200" dirty="0" err="1">
                <a:latin typeface="Poppins"/>
                <a:cs typeface="Poppins"/>
              </a:rPr>
              <a:t>e</a:t>
            </a:r>
            <a:r>
              <a:rPr lang="es-ES" sz="1200" i="1" dirty="0" err="1">
                <a:latin typeface="Poppins"/>
                <a:cs typeface="Poppins"/>
              </a:rPr>
              <a:t>mpname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dirty="0">
                <a:latin typeface="Poppins"/>
                <a:cs typeface="Poppins"/>
              </a:rPr>
              <a:t>no es lo mismo que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.</a:t>
            </a:r>
            <a:endParaRPr lang="es-CO" sz="1200" i="1" dirty="0">
              <a:latin typeface="Poppins"/>
              <a:cs typeface="Poppins"/>
            </a:endParaRPr>
          </a:p>
          <a:p>
            <a:pPr marL="914400" lvl="2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= </a:t>
            </a:r>
            <a:r>
              <a:rPr lang="es-ES" sz="1200" dirty="0" err="1">
                <a:latin typeface="Poppins"/>
                <a:cs typeface="Poppins"/>
              </a:rPr>
              <a:t>careerbuilder-us</a:t>
            </a:r>
            <a:r>
              <a:rPr lang="es-ES" sz="1200" dirty="0">
                <a:latin typeface="Poppins"/>
                <a:cs typeface="Poppins"/>
              </a:rPr>
              <a:t> </a:t>
            </a:r>
            <a:endParaRPr lang="es-CO" sz="1200">
              <a:latin typeface="Poppins"/>
              <a:cs typeface="Poppins"/>
            </a:endParaRPr>
          </a:p>
          <a:p>
            <a:pPr marL="914400" lvl="2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(</a:t>
            </a:r>
            <a:r>
              <a:rPr lang="es-ES" sz="1200" i="1" dirty="0" err="1">
                <a:latin typeface="Poppins"/>
                <a:cs typeface="Poppins"/>
              </a:rPr>
              <a:t>jobsite</a:t>
            </a:r>
            <a:r>
              <a:rPr lang="es-ES" sz="1200" i="1" dirty="0">
                <a:latin typeface="Poppins"/>
                <a:cs typeface="Poppins"/>
              </a:rPr>
              <a:t>: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dirty="0">
                <a:latin typeface="Poppins"/>
                <a:cs typeface="Poppins"/>
                <a:hlinkClick r:id="rId2"/>
              </a:rPr>
              <a:t>https://www.careerbuilder.com/jobs?utf8-✓&amp;keywords=&amp;location=</a:t>
            </a:r>
            <a:r>
              <a:rPr lang="es-ES" sz="1200" dirty="0">
                <a:latin typeface="Poppins"/>
                <a:cs typeface="Poppins"/>
              </a:rPr>
              <a:t>)</a:t>
            </a:r>
            <a:endParaRPr lang="es-CO" sz="120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endParaRPr lang="es-ES" sz="1200">
              <a:latin typeface="Poppins"/>
              <a:cs typeface="Calibri" panose="020F0502020204030204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4.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 entonces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PUB (</a:t>
            </a:r>
            <a:r>
              <a:rPr lang="es-ES" sz="1200" b="1" dirty="0" err="1">
                <a:latin typeface="Poppins"/>
                <a:cs typeface="Poppins"/>
              </a:rPr>
              <a:t>Public</a:t>
            </a:r>
            <a:r>
              <a:rPr lang="es-ES" sz="1200" b="1" dirty="0">
                <a:latin typeface="Poppins"/>
                <a:cs typeface="Poppins"/>
              </a:rPr>
              <a:t> </a:t>
            </a:r>
            <a:r>
              <a:rPr lang="es-ES" sz="1200" b="1" dirty="0" err="1">
                <a:latin typeface="Poppins"/>
                <a:cs typeface="Poppins"/>
              </a:rPr>
              <a:t>Jobboard</a:t>
            </a:r>
            <a:r>
              <a:rPr lang="es-ES" sz="1200" b="1" dirty="0">
                <a:latin typeface="Poppins"/>
                <a:cs typeface="Poppins"/>
              </a:rPr>
              <a:t>).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Igual que un </a:t>
            </a:r>
            <a:r>
              <a:rPr lang="es-ES" sz="1200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, la única diferencia es que los empleos son necesariamente gubernamentales.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- </a:t>
            </a:r>
            <a:r>
              <a:rPr lang="es-ES" sz="1200" dirty="0" err="1">
                <a:latin typeface="Poppins"/>
                <a:cs typeface="Poppins"/>
              </a:rPr>
              <a:t>job-bank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emploi-quebec</a:t>
            </a:r>
            <a:r>
              <a:rPr lang="es-ES" sz="1200" dirty="0">
                <a:latin typeface="Poppins"/>
                <a:cs typeface="Poppins"/>
              </a:rPr>
              <a:t> (Referirse a la base de datos de empleos).</a:t>
            </a:r>
            <a:endParaRPr lang="es-CO" sz="120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C7E3A-A454-4B4D-801C-A5042F3FB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E42CE81-B711-4AD8-9F26-735DB2C23327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03702E-4EAC-4097-87E7-CCC551DD45E2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D0D7EF8A-FDDB-4096-9C5B-97E760094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6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F78D7-A0A2-472E-A0DF-235D17C2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158875"/>
            <a:ext cx="10515600" cy="53718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5.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  </a:t>
            </a:r>
            <a:r>
              <a:rPr lang="es-ES" sz="1200" b="1" i="1" dirty="0" err="1">
                <a:latin typeface="Poppins"/>
                <a:cs typeface="Poppins"/>
              </a:rPr>
              <a:t>company</a:t>
            </a:r>
            <a:r>
              <a:rPr lang="es-ES" sz="1200" dirty="0">
                <a:latin typeface="Poppins"/>
                <a:cs typeface="Poppins"/>
              </a:rPr>
              <a:t>, entonces el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ATS (ATS </a:t>
            </a:r>
            <a:r>
              <a:rPr lang="es-ES" sz="1200" b="1" dirty="0" err="1">
                <a:latin typeface="Poppins"/>
                <a:cs typeface="Poppins"/>
              </a:rPr>
              <a:t>feed</a:t>
            </a:r>
            <a:r>
              <a:rPr lang="es-ES" sz="1200" b="1" dirty="0">
                <a:latin typeface="Poppins"/>
                <a:cs typeface="Poppins"/>
              </a:rPr>
              <a:t>).</a:t>
            </a:r>
            <a:endParaRPr lang="en-US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i="1" dirty="0" err="1">
                <a:latin typeface="Poppins"/>
                <a:cs typeface="Poppins"/>
              </a:rPr>
              <a:t>Feeds</a:t>
            </a:r>
            <a:r>
              <a:rPr lang="es-ES" sz="1200" dirty="0">
                <a:latin typeface="Poppins"/>
                <a:cs typeface="Poppins"/>
              </a:rPr>
              <a:t> proporcionados por empresas ATS (</a:t>
            </a:r>
            <a:r>
              <a:rPr lang="es-ES" sz="1200" dirty="0" err="1">
                <a:latin typeface="Poppins"/>
                <a:cs typeface="Poppins"/>
              </a:rPr>
              <a:t>Applicant</a:t>
            </a:r>
            <a:r>
              <a:rPr lang="es-ES" sz="1200" dirty="0">
                <a:latin typeface="Poppins"/>
                <a:cs typeface="Poppins"/>
              </a:rPr>
              <a:t> Tracking </a:t>
            </a:r>
            <a:r>
              <a:rPr lang="es-ES" sz="1200" dirty="0" err="1">
                <a:latin typeface="Poppins"/>
                <a:cs typeface="Poppins"/>
              </a:rPr>
              <a:t>Systems</a:t>
            </a:r>
            <a:r>
              <a:rPr lang="es-ES" sz="1200" dirty="0">
                <a:latin typeface="Poppins"/>
                <a:cs typeface="Poppins"/>
              </a:rPr>
              <a:t>).</a:t>
            </a: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Un sistema de seguimiento de solicitantes (ATS) es un software que gestiona el proceso de reclutamiento y contratación, incluyendo los anuncios de trabajo y las solicitudes de empleo. Organiza y hace posible la búsqueda de información sobre los empleos. Algunos ATS son </a:t>
            </a:r>
            <a:r>
              <a:rPr lang="es-ES" sz="1200" dirty="0" err="1">
                <a:latin typeface="Poppins"/>
                <a:cs typeface="Poppins"/>
              </a:rPr>
              <a:t>Taleo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Kenexa-Brassring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Jobvite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iCims</a:t>
            </a:r>
            <a:r>
              <a:rPr lang="es-ES" sz="1200" dirty="0">
                <a:latin typeface="Poppins"/>
                <a:cs typeface="Poppins"/>
              </a:rPr>
              <a:t>, SAP-</a:t>
            </a:r>
            <a:r>
              <a:rPr lang="es-ES" sz="1200" dirty="0" err="1">
                <a:latin typeface="Poppins"/>
                <a:cs typeface="Poppins"/>
              </a:rPr>
              <a:t>SuccessFactors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Peoplefluent</a:t>
            </a:r>
            <a:r>
              <a:rPr lang="es-ES" sz="1200" dirty="0">
                <a:latin typeface="Poppins"/>
                <a:cs typeface="Poppins"/>
              </a:rPr>
              <a:t>, ADP, etc.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dirty="0" err="1">
                <a:latin typeface="Poppins"/>
                <a:cs typeface="Poppins"/>
              </a:rPr>
              <a:t>successfactors-group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dirty="0" err="1">
                <a:latin typeface="Poppins"/>
                <a:cs typeface="Poppins"/>
              </a:rPr>
              <a:t>jazzhr-ats</a:t>
            </a:r>
            <a:r>
              <a:rPr lang="es-ES" sz="1200" dirty="0">
                <a:latin typeface="Poppins"/>
                <a:cs typeface="Poppins"/>
              </a:rPr>
              <a:t> (Consulte la base de datos de empleo</a:t>
            </a:r>
            <a:r>
              <a:rPr lang="es-ES" sz="1200" b="1" dirty="0">
                <a:latin typeface="Poppins"/>
                <a:cs typeface="Poppins"/>
              </a:rPr>
              <a:t>)</a:t>
            </a:r>
            <a:endParaRPr lang="es-ES" sz="1200" b="1">
              <a:latin typeface="Poppins"/>
              <a:ea typeface="+mn-lt"/>
              <a:cs typeface="Poppins"/>
            </a:endParaRPr>
          </a:p>
          <a:p>
            <a:pPr marL="0" algn="just">
              <a:lnSpc>
                <a:spcPct val="170000"/>
              </a:lnSpc>
            </a:pPr>
            <a:r>
              <a:rPr lang="es-ES" sz="1200" dirty="0">
                <a:latin typeface="Poppins"/>
                <a:ea typeface="+mn-lt"/>
                <a:cs typeface="+mn-lt"/>
              </a:rPr>
              <a:t>Los únicos casos que tendrán asignado este </a:t>
            </a:r>
            <a:r>
              <a:rPr lang="es-ES" sz="1200" i="1" dirty="0" err="1">
                <a:latin typeface="Poppins"/>
                <a:ea typeface="+mn-lt"/>
                <a:cs typeface="+mn-lt"/>
              </a:rPr>
              <a:t>feedtype</a:t>
            </a:r>
            <a:r>
              <a:rPr lang="es-ES" sz="1200" i="1" dirty="0">
                <a:latin typeface="Poppins"/>
                <a:ea typeface="+mn-lt"/>
                <a:cs typeface="+mn-lt"/>
              </a:rPr>
              <a:t> </a:t>
            </a:r>
            <a:r>
              <a:rPr lang="es-ES" sz="1200" dirty="0">
                <a:latin typeface="Poppins"/>
                <a:ea typeface="+mn-lt"/>
                <a:cs typeface="+mn-lt"/>
              </a:rPr>
              <a:t>serán aquellos que se reciban mediante un ticket por parte del equipo de ventas o de los equipos de </a:t>
            </a:r>
            <a:r>
              <a:rPr lang="es-ES" sz="1200" i="1" dirty="0" err="1">
                <a:latin typeface="Poppins"/>
                <a:ea typeface="+mn-lt"/>
                <a:cs typeface="+mn-lt"/>
              </a:rPr>
              <a:t>Apply</a:t>
            </a:r>
            <a:r>
              <a:rPr lang="es-ES" sz="1200" dirty="0">
                <a:latin typeface="Poppins"/>
                <a:ea typeface="+mn-lt"/>
                <a:cs typeface="+mn-lt"/>
              </a:rPr>
              <a:t> e </a:t>
            </a:r>
            <a:r>
              <a:rPr lang="es-ES" sz="1200" i="1" dirty="0" err="1">
                <a:latin typeface="Poppins"/>
                <a:ea typeface="+mn-lt"/>
                <a:cs typeface="+mn-lt"/>
              </a:rPr>
              <a:t>Integrations</a:t>
            </a:r>
            <a:r>
              <a:rPr lang="es-ES" sz="1200" dirty="0">
                <a:latin typeface="Poppins"/>
                <a:ea typeface="+mn-lt"/>
                <a:cs typeface="+mn-lt"/>
              </a:rPr>
              <a:t> en el que lo solicitan.</a:t>
            </a:r>
            <a:endParaRPr lang="es-ES" sz="1200" b="1">
              <a:latin typeface="Poppins"/>
              <a:cs typeface="Poppins"/>
            </a:endParaRPr>
          </a:p>
          <a:p>
            <a:pPr marL="628650" lvl="1" indent="-171450" algn="just">
              <a:lnSpc>
                <a:spcPct val="170000"/>
              </a:lnSpc>
            </a:pPr>
            <a:endParaRPr lang="es-ES" sz="1200" b="1" dirty="0">
              <a:latin typeface="Poppins"/>
              <a:cs typeface="Poppins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s-ES" sz="1200" b="1" dirty="0">
                <a:latin typeface="Poppins"/>
                <a:cs typeface="Poppins"/>
              </a:rPr>
              <a:t>NOTA:</a:t>
            </a:r>
            <a:r>
              <a:rPr lang="es-ES" sz="1200" dirty="0">
                <a:latin typeface="Poppins"/>
                <a:cs typeface="Poppins"/>
              </a:rPr>
              <a:t> Empresas como "</a:t>
            </a:r>
            <a:r>
              <a:rPr lang="es-ES" sz="1200" dirty="0" err="1">
                <a:latin typeface="Poppins"/>
                <a:cs typeface="Poppins"/>
              </a:rPr>
              <a:t>Homedepot</a:t>
            </a:r>
            <a:r>
              <a:rPr lang="es-ES" sz="1200" dirty="0">
                <a:latin typeface="Poppins"/>
                <a:cs typeface="Poppins"/>
              </a:rPr>
              <a:t>", "</a:t>
            </a:r>
            <a:r>
              <a:rPr lang="es-ES" sz="1200" dirty="0" err="1">
                <a:latin typeface="Poppins"/>
                <a:cs typeface="Poppins"/>
              </a:rPr>
              <a:t>Credit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dirty="0" err="1">
                <a:latin typeface="Poppins"/>
                <a:cs typeface="Poppins"/>
              </a:rPr>
              <a:t>Suisse</a:t>
            </a:r>
            <a:r>
              <a:rPr lang="es-ES" sz="1200" dirty="0">
                <a:latin typeface="Poppins"/>
                <a:cs typeface="Poppins"/>
              </a:rPr>
              <a:t>" utilizan plataformas/plantillas de ATS, pero no deben clasificarse como ATS.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-</a:t>
            </a:r>
            <a:r>
              <a:rPr lang="es-ES" sz="1200" dirty="0" err="1">
                <a:latin typeface="Poppins"/>
                <a:cs typeface="Poppins"/>
              </a:rPr>
              <a:t>smartrecruiters-ats</a:t>
            </a:r>
            <a:r>
              <a:rPr lang="es-ES" sz="1200" dirty="0">
                <a:latin typeface="Poppins"/>
                <a:cs typeface="Poppins"/>
              </a:rPr>
              <a:t>, el tipo de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dirty="0">
                <a:latin typeface="Poppins"/>
                <a:cs typeface="Poppins"/>
              </a:rPr>
              <a:t>= ATS pero las empresas que utilizan la plataforma </a:t>
            </a:r>
            <a:r>
              <a:rPr lang="es-ES" sz="1200" dirty="0" err="1">
                <a:latin typeface="Poppins"/>
                <a:cs typeface="Poppins"/>
              </a:rPr>
              <a:t>Smartrecruiters</a:t>
            </a:r>
            <a:r>
              <a:rPr lang="es-ES" sz="1200" dirty="0">
                <a:latin typeface="Poppins"/>
                <a:cs typeface="Poppins"/>
              </a:rPr>
              <a:t> no son ATS.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    -</a:t>
            </a:r>
            <a:r>
              <a:rPr lang="es-ES" sz="1200" dirty="0" err="1">
                <a:latin typeface="Poppins"/>
                <a:cs typeface="Poppins"/>
              </a:rPr>
              <a:t>successfactors-group</a:t>
            </a:r>
            <a:r>
              <a:rPr lang="es-ES" sz="1200" dirty="0">
                <a:latin typeface="Poppins"/>
                <a:cs typeface="Poppins"/>
              </a:rPr>
              <a:t>, el tipo de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dirty="0">
                <a:latin typeface="Poppins"/>
                <a:cs typeface="Poppins"/>
              </a:rPr>
              <a:t> = ATS pero las empresas que utilizan la plataforma </a:t>
            </a:r>
            <a:r>
              <a:rPr lang="es-ES" sz="1200" dirty="0" err="1">
                <a:latin typeface="Poppins"/>
                <a:cs typeface="Poppins"/>
              </a:rPr>
              <a:t>Successfactors</a:t>
            </a:r>
            <a:r>
              <a:rPr lang="es-ES" sz="1200" dirty="0">
                <a:latin typeface="Poppins"/>
                <a:cs typeface="Poppins"/>
              </a:rPr>
              <a:t> no son ATS.</a:t>
            </a:r>
          </a:p>
          <a:p>
            <a:endParaRPr lang="es-C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15BF2-7797-4168-A600-3C2DEA3C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B2F987E-9438-426F-9726-F72238B2260B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7C1975-2B0B-4650-999D-371CC1F305D5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45D5FAD9-5C96-4263-9CDD-DAA747957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D486E-F61E-4D8A-AD69-DBCB92E7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86" y="1145267"/>
            <a:ext cx="10515600" cy="5467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6. Si el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dirty="0" err="1">
                <a:latin typeface="Poppins"/>
                <a:cs typeface="Poppins"/>
              </a:rPr>
              <a:t>gig</a:t>
            </a:r>
            <a:r>
              <a:rPr lang="es-ES" sz="1200" dirty="0">
                <a:latin typeface="Poppins"/>
                <a:cs typeface="Poppins"/>
              </a:rPr>
              <a:t>, entonces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b="1" i="1" dirty="0">
                <a:latin typeface="Poppins"/>
                <a:cs typeface="Poppins"/>
              </a:rPr>
              <a:t> </a:t>
            </a:r>
            <a:r>
              <a:rPr lang="es-ES" sz="1200" b="1" dirty="0">
                <a:latin typeface="Poppins"/>
                <a:cs typeface="Poppins"/>
              </a:rPr>
              <a:t>= GIG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Las ofertas de empleo se encuentran directamente en el </a:t>
            </a:r>
            <a:r>
              <a:rPr lang="es-ES" sz="1200" i="1" dirty="0" err="1">
                <a:latin typeface="Poppins"/>
                <a:cs typeface="Poppins"/>
              </a:rPr>
              <a:t>career</a:t>
            </a:r>
            <a:r>
              <a:rPr lang="es-ES" sz="1200" i="1" dirty="0">
                <a:latin typeface="Poppins"/>
                <a:cs typeface="Poppins"/>
              </a:rPr>
              <a:t> site</a:t>
            </a:r>
            <a:r>
              <a:rPr lang="es-ES" sz="1200" dirty="0">
                <a:latin typeface="Poppins"/>
                <a:cs typeface="Poppins"/>
              </a:rPr>
              <a:t> de la empresa.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En este caso, </a:t>
            </a:r>
            <a:r>
              <a:rPr lang="es-ES" sz="1200" i="1" dirty="0" err="1">
                <a:latin typeface="Poppins"/>
                <a:cs typeface="Poppins"/>
              </a:rPr>
              <a:t>empname</a:t>
            </a:r>
            <a:r>
              <a:rPr lang="es-ES" sz="1200" dirty="0">
                <a:latin typeface="Poppins"/>
                <a:cs typeface="Poppins"/>
              </a:rPr>
              <a:t> =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Las ofertas de empleo no se comprometen a ofrecer un contrato como tal, pueden ser ofertas de empleo "por horas ".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ofertas de empleo como canguro, ofertas de empleo de Uber o </a:t>
            </a:r>
            <a:r>
              <a:rPr lang="es-ES" sz="1200" dirty="0" err="1">
                <a:latin typeface="Poppins"/>
                <a:cs typeface="Poppins"/>
              </a:rPr>
              <a:t>Rappi</a:t>
            </a:r>
            <a:r>
              <a:rPr lang="es-ES" sz="1200" dirty="0">
                <a:latin typeface="Poppins"/>
                <a:cs typeface="Poppins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s-ES" sz="1200">
              <a:latin typeface="Poppins"/>
              <a:cs typeface="Poppin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7.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i="1" dirty="0" err="1">
                <a:latin typeface="Poppins"/>
                <a:cs typeface="Poppins"/>
              </a:rPr>
              <a:t>company</a:t>
            </a:r>
            <a:r>
              <a:rPr lang="es-ES" sz="1200" dirty="0">
                <a:latin typeface="Poppins"/>
                <a:cs typeface="Poppins"/>
              </a:rPr>
              <a:t> o </a:t>
            </a:r>
            <a:r>
              <a:rPr lang="es-ES" sz="1200" b="1" i="1" dirty="0" err="1">
                <a:latin typeface="Poppins"/>
                <a:cs typeface="Poppins"/>
              </a:rPr>
              <a:t>placement</a:t>
            </a:r>
            <a:r>
              <a:rPr lang="es-ES" sz="1200" dirty="0">
                <a:latin typeface="Poppins"/>
                <a:cs typeface="Poppins"/>
              </a:rPr>
              <a:t>, entonces el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INT (Intermediario)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Indexado a través de un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dirty="0">
                <a:latin typeface="Poppins"/>
                <a:cs typeface="Poppins"/>
              </a:rPr>
              <a:t> XML proporcionado por la empresa, no desde el sitio de empleo.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Ex: </a:t>
            </a:r>
            <a:r>
              <a:rPr lang="es-ES" sz="1200" dirty="0" err="1">
                <a:latin typeface="Poppins"/>
                <a:cs typeface="Poppins"/>
              </a:rPr>
              <a:t>army-national-guard-ppc</a:t>
            </a:r>
            <a:endParaRPr lang="es-ES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s-ES" sz="1200">
              <a:latin typeface="Poppins"/>
              <a:cs typeface="Poppin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200" b="1" dirty="0">
                <a:latin typeface="Poppins"/>
                <a:cs typeface="Poppins"/>
              </a:rPr>
              <a:t>NOTA:</a:t>
            </a:r>
            <a:r>
              <a:rPr lang="es-ES" sz="1200" dirty="0">
                <a:latin typeface="Poppins"/>
                <a:cs typeface="Poppins"/>
              </a:rPr>
              <a:t> Los siguientes </a:t>
            </a:r>
            <a:r>
              <a:rPr lang="es-ES" sz="1200" i="1" dirty="0" err="1">
                <a:latin typeface="Poppins"/>
                <a:cs typeface="Poppins"/>
              </a:rPr>
              <a:t>empcodes</a:t>
            </a:r>
            <a:r>
              <a:rPr lang="es-ES" sz="1200" dirty="0">
                <a:latin typeface="Poppins"/>
                <a:cs typeface="Poppins"/>
              </a:rPr>
              <a:t> son otros ejemplos de </a:t>
            </a:r>
            <a:r>
              <a:rPr lang="es-ES" sz="1200" i="1" dirty="0" err="1">
                <a:latin typeface="Poppins"/>
                <a:cs typeface="Poppins"/>
              </a:rPr>
              <a:t>empcodes</a:t>
            </a:r>
            <a:r>
              <a:rPr lang="es-ES" sz="1200" dirty="0">
                <a:latin typeface="Poppins"/>
                <a:cs typeface="Poppins"/>
              </a:rPr>
              <a:t> INT (que han creado confusión en el pasado):</a:t>
            </a:r>
          </a:p>
          <a:p>
            <a:pPr lvl="1" algn="just">
              <a:lnSpc>
                <a:spcPct val="150000"/>
              </a:lnSpc>
            </a:pPr>
            <a:r>
              <a:rPr lang="es-ES" sz="1200" err="1">
                <a:latin typeface="Poppins"/>
                <a:cs typeface="Poppins"/>
              </a:rPr>
              <a:t>Recruitics-amazon-uk</a:t>
            </a:r>
            <a:endParaRPr lang="es-ES" sz="1200">
              <a:latin typeface="Poppins"/>
              <a:cs typeface="Poppins"/>
            </a:endParaRPr>
          </a:p>
          <a:p>
            <a:pPr lvl="1" algn="just">
              <a:lnSpc>
                <a:spcPct val="150000"/>
              </a:lnSpc>
            </a:pPr>
            <a:r>
              <a:rPr lang="es-ES" sz="1200" err="1">
                <a:latin typeface="Poppins"/>
                <a:cs typeface="Poppins"/>
              </a:rPr>
              <a:t>clickcast-bayard-yrc</a:t>
            </a:r>
            <a:endParaRPr lang="es-ES" sz="1200">
              <a:latin typeface="Poppins"/>
              <a:cs typeface="Poppins"/>
            </a:endParaRPr>
          </a:p>
          <a:p>
            <a:pPr lvl="1" algn="just">
              <a:lnSpc>
                <a:spcPct val="150000"/>
              </a:lnSpc>
            </a:pPr>
            <a:r>
              <a:rPr lang="es-ES" sz="1200" dirty="0" err="1">
                <a:latin typeface="Poppins"/>
                <a:cs typeface="Poppins"/>
              </a:rPr>
              <a:t>joveo</a:t>
            </a:r>
            <a:r>
              <a:rPr lang="es-ES" sz="1200" dirty="0">
                <a:latin typeface="Poppins"/>
                <a:cs typeface="Poppins"/>
              </a:rPr>
              <a:t>-</a:t>
            </a:r>
            <a:r>
              <a:rPr lang="es-ES" sz="1200" dirty="0" err="1">
                <a:latin typeface="Poppins"/>
                <a:cs typeface="Poppins"/>
              </a:rPr>
              <a:t>adecco</a:t>
            </a:r>
            <a:r>
              <a:rPr lang="es-ES" sz="1200" dirty="0">
                <a:latin typeface="Poppins"/>
                <a:cs typeface="Poppins"/>
              </a:rPr>
              <a:t>-de</a:t>
            </a:r>
          </a:p>
          <a:p>
            <a:pPr lvl="1" algn="just">
              <a:lnSpc>
                <a:spcPct val="150000"/>
              </a:lnSpc>
            </a:pPr>
            <a:r>
              <a:rPr lang="es-ES" sz="1200" dirty="0" err="1">
                <a:latin typeface="Poppins"/>
                <a:cs typeface="Poppins"/>
              </a:rPr>
              <a:t>goldenbees</a:t>
            </a:r>
            <a:r>
              <a:rPr lang="es-ES" sz="1200" dirty="0">
                <a:latin typeface="Poppins"/>
                <a:cs typeface="Poppins"/>
              </a:rPr>
              <a:t>-</a:t>
            </a:r>
            <a:r>
              <a:rPr lang="es-ES" sz="1200" dirty="0" err="1">
                <a:latin typeface="Poppins"/>
                <a:cs typeface="Poppins"/>
              </a:rPr>
              <a:t>randstad</a:t>
            </a:r>
            <a:r>
              <a:rPr lang="es-ES" sz="1200" dirty="0">
                <a:latin typeface="Poppins"/>
                <a:cs typeface="Poppins"/>
              </a:rPr>
              <a:t>-principal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D5040-1F1E-4BE9-9201-BB13CA2B9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644052D6-3AC9-4A74-BF58-8412B700332A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D88784-789A-43CF-9DEB-6AAEF6582682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2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C57AC438-846A-4C99-8990-176C245D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0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69AB3-DB04-4A6E-8A34-C0F890DD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79" y="1543403"/>
            <a:ext cx="10515600" cy="3725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8.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, entonces el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AGG (Agregador).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Un agregador de empleos o un metabuscador es un sitio web que agrega ofertas de empleo de múltiples fuentes, como </a:t>
            </a:r>
            <a:r>
              <a:rPr lang="es-ES" sz="1200" i="1" dirty="0" err="1">
                <a:latin typeface="Poppins"/>
                <a:cs typeface="Poppins"/>
              </a:rPr>
              <a:t>jobboards</a:t>
            </a:r>
            <a:r>
              <a:rPr lang="es-ES" sz="1200" dirty="0">
                <a:latin typeface="Poppins"/>
                <a:cs typeface="Poppins"/>
              </a:rPr>
              <a:t>, sitios web de carreras de los empleadores, anuncios clasificados en línea y sitios web de asociaciones. </a:t>
            </a:r>
            <a:r>
              <a:rPr lang="es-ES" sz="1200" b="1" dirty="0">
                <a:latin typeface="Poppins"/>
                <a:cs typeface="Poppins"/>
              </a:rPr>
              <a:t>NO los indexamos</a:t>
            </a:r>
            <a:r>
              <a:rPr lang="es-ES" sz="1200" dirty="0">
                <a:latin typeface="Poppins"/>
                <a:cs typeface="Poppins"/>
              </a:rPr>
              <a:t> (puede haber algunas excepciones, cuando la empresa es un cliente PPC).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Al abrir la descripción del empleo o solicitarlo, el usuario es redirigido a otros sitios web (</a:t>
            </a:r>
            <a:r>
              <a:rPr lang="es-ES" sz="1200" i="1" dirty="0" err="1">
                <a:latin typeface="Poppins"/>
                <a:cs typeface="Poppins"/>
              </a:rPr>
              <a:t>career</a:t>
            </a:r>
            <a:r>
              <a:rPr lang="es-ES" sz="1200" i="1" dirty="0">
                <a:latin typeface="Poppins"/>
                <a:cs typeface="Poppins"/>
              </a:rPr>
              <a:t> site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i="1" dirty="0" err="1">
                <a:latin typeface="Poppins"/>
                <a:cs typeface="Poppins"/>
              </a:rPr>
              <a:t>placement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).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El número de empleos es superior a 20K, la mayoría de las veces.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solidFill>
                  <a:srgbClr val="242424"/>
                </a:solidFill>
                <a:effectLst/>
                <a:latin typeface="Poppins"/>
                <a:cs typeface="Poppins"/>
              </a:rPr>
              <a:t>En este caso, el </a:t>
            </a:r>
            <a:r>
              <a:rPr lang="es-ES" sz="1200" i="1" dirty="0" err="1">
                <a:solidFill>
                  <a:srgbClr val="242424"/>
                </a:solidFill>
                <a:effectLst/>
                <a:latin typeface="Poppins"/>
                <a:cs typeface="Poppins"/>
              </a:rPr>
              <a:t>empname</a:t>
            </a:r>
            <a:r>
              <a:rPr lang="es-ES" sz="1200" dirty="0">
                <a:solidFill>
                  <a:srgbClr val="242424"/>
                </a:solidFill>
                <a:effectLst/>
                <a:latin typeface="Poppins"/>
                <a:cs typeface="Poppins"/>
              </a:rPr>
              <a:t> </a:t>
            </a:r>
            <a:r>
              <a:rPr lang="es-ES" sz="1200" b="0" i="0" dirty="0">
                <a:solidFill>
                  <a:srgbClr val="242424"/>
                </a:solidFill>
                <a:effectLst/>
                <a:latin typeface="Poppins"/>
                <a:cs typeface="Poppins"/>
              </a:rPr>
              <a:t>será</a:t>
            </a:r>
            <a:r>
              <a:rPr lang="es-ES" sz="1200" dirty="0">
                <a:solidFill>
                  <a:srgbClr val="242424"/>
                </a:solidFill>
                <a:effectLst/>
                <a:latin typeface="Poppins"/>
                <a:cs typeface="Poppins"/>
              </a:rPr>
              <a:t> diferente al </a:t>
            </a:r>
            <a:r>
              <a:rPr lang="es-ES" sz="1200" i="1" dirty="0" err="1">
                <a:solidFill>
                  <a:srgbClr val="242424"/>
                </a:solidFill>
                <a:effectLst/>
                <a:latin typeface="Poppins"/>
                <a:cs typeface="Poppins"/>
              </a:rPr>
              <a:t>feedcode</a:t>
            </a:r>
            <a:r>
              <a:rPr lang="es-ES" sz="1200" dirty="0">
                <a:solidFill>
                  <a:srgbClr val="242424"/>
                </a:solidFill>
                <a:effectLst/>
                <a:latin typeface="Poppins"/>
                <a:cs typeface="Poppins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No debemos indexar dicha entidad, excepto si es un cliente PPC.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 </a:t>
            </a:r>
            <a:r>
              <a:rPr lang="es-ES" sz="1200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=jobg8-ca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98068-0135-46DC-98CF-27D569648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DADF68-62DB-40B2-879D-F5FC0D10CBE1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220FD2E-65A4-46B6-AC5F-986A507C9631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366F4E-5DE8-4A54-B4EB-CC1F44E581BB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13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BB7F500A-06FD-43AD-9F24-F66C2B095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1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32E91-7349-4AD5-9C7D-5A5588B4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24" y="1274283"/>
            <a:ext cx="10211805" cy="54263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9. Si el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= </a:t>
            </a:r>
            <a:r>
              <a:rPr lang="es-ES" sz="1200" b="1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, entonces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dirty="0">
                <a:latin typeface="Poppins"/>
                <a:cs typeface="Poppins"/>
              </a:rPr>
              <a:t> ser </a:t>
            </a:r>
            <a:r>
              <a:rPr lang="es-ES" sz="1200" b="1" dirty="0">
                <a:latin typeface="Poppins"/>
                <a:cs typeface="Poppins"/>
              </a:rPr>
              <a:t>COL (Recolector de información, oportunidad de negocio)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Se requiere un pago para poder aplicar a las ofertas de trabajo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 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= vocaciones virtuales (</a:t>
            </a:r>
            <a:r>
              <a:rPr lang="es-ES" sz="1200" dirty="0">
                <a:latin typeface="Poppins"/>
                <a:cs typeface="Poppins"/>
                <a:hlinkClick r:id="rId2"/>
              </a:rPr>
              <a:t>https://prnt.sc/r36s02</a:t>
            </a:r>
            <a:r>
              <a:rPr lang="es-ES" sz="1200" dirty="0">
                <a:latin typeface="Poppins"/>
                <a:cs typeface="Poppins"/>
              </a:rPr>
              <a:t>)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Los usuarios deben introducir toda su información antes de poder ver la descripción de la oferta de trabajo.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= </a:t>
            </a:r>
            <a:r>
              <a:rPr lang="es-ES" sz="1200" dirty="0" err="1">
                <a:latin typeface="Poppins"/>
                <a:cs typeface="Poppins"/>
              </a:rPr>
              <a:t>careinhomes-us</a:t>
            </a:r>
            <a:r>
              <a:rPr lang="es-ES" sz="1200" dirty="0">
                <a:latin typeface="Poppins"/>
                <a:cs typeface="Poppins"/>
              </a:rPr>
              <a:t> (</a:t>
            </a:r>
            <a:r>
              <a:rPr lang="es-ES" sz="1200" dirty="0">
                <a:latin typeface="Poppins"/>
                <a:cs typeface="Poppins"/>
                <a:hlinkClick r:id="rId3"/>
              </a:rPr>
              <a:t>https://prnt. Sc/r36skz</a:t>
            </a:r>
            <a:r>
              <a:rPr lang="es-ES" sz="1200" dirty="0">
                <a:latin typeface="Poppins"/>
                <a:cs typeface="Poppins"/>
              </a:rPr>
              <a:t>)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Ofertas de oportunidades de negocio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Ex: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= </a:t>
            </a:r>
            <a:r>
              <a:rPr lang="es-ES" sz="1200" dirty="0" err="1">
                <a:latin typeface="Poppins"/>
                <a:cs typeface="Poppins"/>
              </a:rPr>
              <a:t>recruitics-cvlibrary</a:t>
            </a:r>
            <a:r>
              <a:rPr lang="es-ES" sz="1200" dirty="0">
                <a:latin typeface="Poppins"/>
                <a:cs typeface="Poppins"/>
              </a:rPr>
              <a:t>, o, </a:t>
            </a:r>
            <a:r>
              <a:rPr lang="es-ES" sz="1200" dirty="0">
                <a:latin typeface="Poppins"/>
                <a:cs typeface="Poppins"/>
                <a:hlinkClick r:id="rId4"/>
              </a:rPr>
              <a:t>https://prnt.sc/sw3ndr</a:t>
            </a:r>
            <a:r>
              <a:rPr lang="es-ES" sz="1200" dirty="0">
                <a:latin typeface="Poppins"/>
                <a:cs typeface="Poppins"/>
              </a:rPr>
              <a:t> o, </a:t>
            </a:r>
            <a:r>
              <a:rPr lang="es-ES" sz="1200" dirty="0">
                <a:latin typeface="Poppins"/>
                <a:cs typeface="Poppins"/>
                <a:hlinkClick r:id="rId5"/>
              </a:rPr>
              <a:t>http://pmtscr.com/sw4ncr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Franquicias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Ex: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= mail-boxes-</a:t>
            </a:r>
            <a:r>
              <a:rPr lang="es-ES" sz="1200" dirty="0" err="1">
                <a:latin typeface="Poppins"/>
                <a:cs typeface="Poppins"/>
              </a:rPr>
              <a:t>etc</a:t>
            </a:r>
            <a:r>
              <a:rPr lang="es-ES" sz="1200" dirty="0">
                <a:latin typeface="Poppins"/>
                <a:cs typeface="Poppins"/>
              </a:rPr>
              <a:t>, o, </a:t>
            </a:r>
            <a:r>
              <a:rPr lang="es-ES" sz="1200" dirty="0">
                <a:latin typeface="Poppins"/>
                <a:cs typeface="Poppins"/>
                <a:hlinkClick r:id="rId6"/>
              </a:rPr>
              <a:t>http://prntscr.com/sxd63v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70000"/>
              </a:lnSpc>
            </a:pPr>
            <a:r>
              <a:rPr lang="es-ES" sz="1200" dirty="0">
                <a:latin typeface="Poppins"/>
                <a:cs typeface="Poppins"/>
              </a:rPr>
              <a:t>Cursos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Ex: </a:t>
            </a:r>
            <a:r>
              <a:rPr lang="es-ES" sz="1200" dirty="0">
                <a:latin typeface="Poppins"/>
                <a:cs typeface="Poppins"/>
                <a:hlinkClick r:id="rId7"/>
              </a:rPr>
              <a:t>http://prntser.com/sxddbf</a:t>
            </a:r>
            <a:endParaRPr lang="es-CO" sz="1200" dirty="0">
              <a:latin typeface="Poppins"/>
              <a:cs typeface="Poppins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s-ES" sz="1200" b="1" dirty="0">
                <a:latin typeface="Poppins"/>
                <a:cs typeface="Poppins"/>
              </a:rPr>
              <a:t>NOTA:</a:t>
            </a:r>
            <a:r>
              <a:rPr lang="es-ES" sz="1200" dirty="0">
                <a:latin typeface="Poppins"/>
                <a:cs typeface="Poppins"/>
              </a:rPr>
              <a:t> No deberíamos tener</a:t>
            </a:r>
            <a:r>
              <a:rPr lang="es-ES" sz="1200" b="1" dirty="0">
                <a:latin typeface="Poppins"/>
                <a:cs typeface="Poppins"/>
              </a:rPr>
              <a:t> ningún </a:t>
            </a:r>
            <a:r>
              <a:rPr lang="es-ES" sz="1200" b="1" i="1" dirty="0" err="1">
                <a:latin typeface="Poppins"/>
                <a:cs typeface="Poppins"/>
              </a:rPr>
              <a:t>scanid</a:t>
            </a:r>
            <a:r>
              <a:rPr lang="es-ES" sz="1200" b="1" dirty="0">
                <a:latin typeface="Poppins"/>
                <a:cs typeface="Poppins"/>
              </a:rPr>
              <a:t> </a:t>
            </a:r>
            <a:r>
              <a:rPr lang="es-ES" sz="1200" b="1" u="sng" dirty="0">
                <a:latin typeface="Poppins"/>
                <a:cs typeface="Poppins"/>
              </a:rPr>
              <a:t>orgánico</a:t>
            </a:r>
            <a:r>
              <a:rPr lang="es-ES" sz="1200" b="1" dirty="0">
                <a:latin typeface="Poppins"/>
                <a:cs typeface="Poppins"/>
              </a:rPr>
              <a:t> activo</a:t>
            </a:r>
            <a:r>
              <a:rPr lang="es-ES" sz="1200" dirty="0">
                <a:latin typeface="Poppins"/>
                <a:cs typeface="Poppins"/>
              </a:rPr>
              <a:t> con este tipo de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dirty="0">
                <a:latin typeface="Poppins"/>
                <a:cs typeface="Poppins"/>
              </a:rPr>
              <a:t>. Si se registra una solicitud para indexar uno como PPC, el Manager del equipo de Contenido QA debe ponerse en contacto con </a:t>
            </a:r>
            <a:r>
              <a:rPr lang="es-ES" sz="1200" dirty="0" err="1">
                <a:latin typeface="Poppins"/>
                <a:cs typeface="Poppins"/>
              </a:rPr>
              <a:t>Enrif</a:t>
            </a:r>
            <a:r>
              <a:rPr lang="es-ES" sz="1200" dirty="0">
                <a:latin typeface="Poppins"/>
                <a:cs typeface="Poppins"/>
              </a:rPr>
              <a:t> </a:t>
            </a:r>
            <a:r>
              <a:rPr lang="es-ES" sz="1200" dirty="0" err="1">
                <a:latin typeface="Poppins"/>
                <a:cs typeface="Poppins"/>
              </a:rPr>
              <a:t>Badirou</a:t>
            </a:r>
            <a:r>
              <a:rPr lang="es-ES" sz="1200" dirty="0">
                <a:latin typeface="Poppins"/>
                <a:cs typeface="Poppins"/>
              </a:rPr>
              <a:t> para su revisión y aprobación.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971F4FC-289F-4206-9CD5-FCA776EC80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577316B-9DF2-4CF6-A406-F1564AF6B189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1F90F51-D631-4A5F-80D1-EBC1D1B16DE3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09EC96-F0E3-4077-A39E-B05218AE8BF9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FF8B43EB-4E80-4592-988A-2D554FBA0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2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CEFCC-2114-444E-89E1-62DD53C7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64" y="1403803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200" dirty="0">
                <a:latin typeface="Poppins"/>
                <a:cs typeface="Poppins"/>
              </a:rPr>
              <a:t>10. Si 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b="1" i="1" dirty="0" err="1">
                <a:latin typeface="Poppins"/>
                <a:cs typeface="Poppins"/>
              </a:rPr>
              <a:t>jobboard</a:t>
            </a:r>
            <a:r>
              <a:rPr lang="es-ES" sz="1200">
                <a:latin typeface="Poppins"/>
                <a:cs typeface="Poppins"/>
              </a:rPr>
              <a:t>, entonces el tipo de feed </a:t>
            </a:r>
            <a:r>
              <a:rPr lang="es-ES" sz="1200" u="sng" dirty="0">
                <a:latin typeface="Poppins"/>
                <a:cs typeface="Poppins"/>
              </a:rPr>
              <a:t>podría</a:t>
            </a:r>
            <a:r>
              <a:rPr lang="es-ES" sz="1200" b="1" dirty="0">
                <a:latin typeface="Poppins"/>
                <a:cs typeface="Poppins"/>
              </a:rPr>
              <a:t> </a:t>
            </a:r>
            <a:r>
              <a:rPr lang="es-ES" sz="1200" dirty="0">
                <a:latin typeface="Poppins"/>
                <a:cs typeface="Poppins"/>
              </a:rPr>
              <a:t>ser </a:t>
            </a:r>
            <a:r>
              <a:rPr lang="es-ES" sz="1200" b="1" dirty="0">
                <a:latin typeface="Poppins"/>
                <a:cs typeface="Poppins"/>
              </a:rPr>
              <a:t>MIX (</a:t>
            </a:r>
            <a:r>
              <a:rPr lang="es-ES" sz="1200" b="1" i="1" dirty="0" err="1">
                <a:latin typeface="Poppins"/>
                <a:cs typeface="Poppins"/>
              </a:rPr>
              <a:t>Mixed</a:t>
            </a:r>
            <a:r>
              <a:rPr lang="es-ES" sz="1200" b="1" i="1" dirty="0">
                <a:latin typeface="Poppins"/>
                <a:cs typeface="Poppins"/>
              </a:rPr>
              <a:t> </a:t>
            </a:r>
            <a:r>
              <a:rPr lang="es-ES" sz="1200" b="1" i="1" dirty="0" err="1">
                <a:latin typeface="Poppins"/>
                <a:cs typeface="Poppins"/>
              </a:rPr>
              <a:t>Feed</a:t>
            </a:r>
            <a:r>
              <a:rPr lang="es-ES" sz="1200" b="1" dirty="0">
                <a:latin typeface="Poppins"/>
                <a:cs typeface="Poppins"/>
              </a:rPr>
              <a:t>)</a:t>
            </a:r>
            <a:endParaRPr lang="es-CO" sz="1200" b="1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El contenido es una mezcla de diferentes trabajos, estos cumplen al menos con 2 de los siguientes escenarios.</a:t>
            </a:r>
            <a:endParaRPr lang="es-CO" sz="1200" dirty="0">
              <a:latin typeface="Poppins"/>
              <a:cs typeface="Poppins"/>
            </a:endParaRP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Redirecciona a otros </a:t>
            </a:r>
            <a:r>
              <a:rPr lang="es-ES" sz="1200" i="1" dirty="0" err="1">
                <a:latin typeface="Poppins"/>
                <a:cs typeface="Poppins"/>
              </a:rPr>
              <a:t>jobboards</a:t>
            </a:r>
            <a:r>
              <a:rPr lang="es-ES" sz="1200" dirty="0">
                <a:latin typeface="Poppins"/>
                <a:cs typeface="Poppins"/>
              </a:rPr>
              <a:t> de anuncios de empleo.</a:t>
            </a:r>
            <a:endParaRPr lang="es-CO" sz="1200" dirty="0">
              <a:latin typeface="Poppins"/>
              <a:cs typeface="Poppins"/>
            </a:endParaRP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Redirecciona a </a:t>
            </a:r>
            <a:r>
              <a:rPr lang="es-ES" sz="1200" i="1" dirty="0" err="1">
                <a:latin typeface="Poppins"/>
                <a:cs typeface="Poppins"/>
              </a:rPr>
              <a:t>career</a:t>
            </a:r>
            <a:r>
              <a:rPr lang="es-ES" sz="1200" i="1" dirty="0">
                <a:latin typeface="Poppins"/>
                <a:cs typeface="Poppins"/>
              </a:rPr>
              <a:t> sites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Redirecciona a recolectores de información y CV.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El número de puestos de trabajo es superior a 20K, </a:t>
            </a:r>
            <a:r>
              <a:rPr lang="es-ES" sz="1200" u="sng" dirty="0">
                <a:latin typeface="Poppins"/>
                <a:cs typeface="Poppins"/>
              </a:rPr>
              <a:t>la mayoría de las veces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En este caso, </a:t>
            </a:r>
            <a:r>
              <a:rPr lang="es-ES" sz="1200" i="1" dirty="0" err="1">
                <a:latin typeface="Poppins"/>
                <a:cs typeface="Poppins"/>
              </a:rPr>
              <a:t>empname</a:t>
            </a:r>
            <a:r>
              <a:rPr lang="es-ES" sz="1200" dirty="0">
                <a:latin typeface="Poppins"/>
                <a:cs typeface="Poppins"/>
              </a:rPr>
              <a:t> no es el mismo que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 = </a:t>
            </a:r>
            <a:r>
              <a:rPr lang="es-ES" sz="1200" dirty="0" err="1">
                <a:latin typeface="Poppins"/>
                <a:cs typeface="Poppins"/>
              </a:rPr>
              <a:t>jobble-us</a:t>
            </a:r>
            <a:r>
              <a:rPr lang="es-ES" sz="1200" dirty="0">
                <a:latin typeface="Poppins"/>
                <a:cs typeface="Poppins"/>
              </a:rPr>
              <a:t> (Consulte la base de datos de empleo)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A75B6-DC8D-4D0F-A0A9-46F1595C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05C129A-922E-47CC-B525-3BBBC198214B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010DF1-C87A-4CEA-9932-85BA67605BA3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EA55A2-8C22-445F-BBE3-9E5F5FF59F0B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3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0D640673-7DF7-4DDE-9B46-CFC297D4B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6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117FF-E6F9-4179-AD44-96A80A4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200" dirty="0">
                <a:latin typeface="Poppins"/>
                <a:cs typeface="Poppins"/>
              </a:rPr>
              <a:t>Correspondencia entre los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types</a:t>
            </a:r>
            <a:r>
              <a:rPr lang="es-ES" sz="1200" dirty="0">
                <a:latin typeface="Poppins"/>
                <a:cs typeface="Poppins"/>
              </a:rPr>
              <a:t> y los tipos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:</a:t>
            </a:r>
            <a:endParaRPr lang="en-US" sz="1200" dirty="0">
              <a:latin typeface="Poppins"/>
              <a:cs typeface="Poppins"/>
            </a:endParaRPr>
          </a:p>
          <a:p>
            <a:pPr marL="0" indent="0">
              <a:buNone/>
            </a:pPr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220D35-6BCD-49EA-B4B0-A7B63A92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41" y="2066986"/>
            <a:ext cx="4885606" cy="3650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85168-3FE4-4FDC-924D-E51C6E48B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661F86E-65B0-4AEF-927D-60D04ABFAF98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EE5C9D-56A6-4D83-827E-F23DA8D4D6ED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3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7897FE64-59CC-4688-BA23-24F0A21B2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8FB42-F626-43D0-A9B3-0C5EAA00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89" y="1377191"/>
            <a:ext cx="10787089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700" dirty="0">
                <a:latin typeface="Poppins"/>
                <a:cs typeface="Poppins"/>
              </a:rPr>
              <a:t>Definición de </a:t>
            </a:r>
            <a:r>
              <a:rPr lang="es-CO" sz="1700" b="1" i="1" dirty="0" err="1">
                <a:latin typeface="Poppins"/>
                <a:cs typeface="Poppins"/>
              </a:rPr>
              <a:t>company</a:t>
            </a:r>
            <a:r>
              <a:rPr lang="es-CO" sz="1700" b="1" i="1" dirty="0">
                <a:latin typeface="Poppins"/>
                <a:cs typeface="Poppins"/>
              </a:rPr>
              <a:t> </a:t>
            </a:r>
            <a:r>
              <a:rPr lang="es-CO" sz="1700" b="1" i="1" dirty="0" err="1">
                <a:latin typeface="Poppins"/>
                <a:cs typeface="Poppins"/>
              </a:rPr>
              <a:t>type</a:t>
            </a:r>
            <a:r>
              <a:rPr lang="es-CO" sz="1700" i="1" dirty="0">
                <a:latin typeface="Poppins"/>
                <a:cs typeface="Poppins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200" dirty="0">
              <a:latin typeface="Poppins"/>
              <a:cs typeface="Poppi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El campo </a:t>
            </a:r>
            <a:r>
              <a:rPr lang="es-ES" sz="1200" dirty="0" err="1">
                <a:latin typeface="Poppins"/>
                <a:cs typeface="Poppins"/>
              </a:rPr>
              <a:t>c</a:t>
            </a:r>
            <a:r>
              <a:rPr lang="es-ES" sz="1200" i="1" dirty="0" err="1">
                <a:latin typeface="Poppins"/>
                <a:cs typeface="Poppins"/>
              </a:rPr>
              <a:t>ompany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se utiliza para clasificar los </a:t>
            </a:r>
            <a:r>
              <a:rPr lang="es-ES" sz="1200" i="1" dirty="0" err="1">
                <a:latin typeface="Poppins"/>
                <a:cs typeface="Poppins"/>
              </a:rPr>
              <a:t>feedcodes</a:t>
            </a:r>
            <a:r>
              <a:rPr lang="es-ES" sz="1200" dirty="0">
                <a:latin typeface="Poppins"/>
                <a:cs typeface="Poppins"/>
              </a:rPr>
              <a:t> entre diferentes categorías.</a:t>
            </a:r>
          </a:p>
          <a:p>
            <a:pPr algn="just">
              <a:lnSpc>
                <a:spcPct val="150000"/>
              </a:lnSpc>
            </a:pPr>
            <a:endParaRPr lang="es-ES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Las reglas y estrategias pueden aplicarse en función al tipo de empresa correspondiente.</a:t>
            </a:r>
          </a:p>
          <a:p>
            <a:pPr algn="just">
              <a:lnSpc>
                <a:spcPct val="150000"/>
              </a:lnSpc>
            </a:pPr>
            <a:endParaRPr lang="es-ES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Esta es una herencia de la arquitectura de </a:t>
            </a:r>
            <a:r>
              <a:rPr lang="es-ES" sz="1200" dirty="0" err="1">
                <a:latin typeface="Poppins"/>
                <a:cs typeface="Poppins"/>
              </a:rPr>
              <a:t>neuvoo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B04F5BD-9BA8-419C-A6F3-9BF4AEAE4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809B52-5688-4E94-972E-A019EE690BA2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D0202AF-A207-4E47-8150-0A72207B9F6F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E7AF4D-18FA-43A7-B0D1-17805847245A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5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1E183D98-632C-493D-BE8A-D6E306128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61602-1CAC-4FB6-8726-A431C312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9889"/>
            <a:ext cx="9924738" cy="564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700" dirty="0">
                <a:latin typeface="Poppins"/>
                <a:cs typeface="Poppins"/>
              </a:rPr>
              <a:t>Los diferentes tipos de empresa son:</a:t>
            </a:r>
            <a:endParaRPr lang="en-US" sz="1700" dirty="0">
              <a:latin typeface="Poppins"/>
              <a:cs typeface="Poppi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20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b="1" dirty="0">
                <a:latin typeface="Poppins"/>
                <a:cs typeface="Poppins"/>
              </a:rPr>
              <a:t>Company:</a:t>
            </a:r>
            <a:r>
              <a:rPr lang="es-ES" sz="1200" dirty="0">
                <a:latin typeface="Poppins"/>
                <a:cs typeface="Poppins"/>
              </a:rPr>
              <a:t> Las ofertas de empleo publicadas en el sitio de carrera de una empresa son directamente para trabajar con ellas.</a:t>
            </a:r>
          </a:p>
          <a:p>
            <a:pPr algn="just">
              <a:lnSpc>
                <a:spcPct val="150000"/>
              </a:lnSpc>
            </a:pPr>
            <a:r>
              <a:rPr lang="es-ES" sz="1200" b="1" dirty="0" err="1">
                <a:latin typeface="Poppins"/>
                <a:cs typeface="Poppins"/>
              </a:rPr>
              <a:t>Placement</a:t>
            </a:r>
            <a:r>
              <a:rPr lang="es-ES" sz="1200" b="1" dirty="0">
                <a:latin typeface="Poppins"/>
                <a:cs typeface="Poppins"/>
              </a:rPr>
              <a:t>:</a:t>
            </a:r>
            <a:r>
              <a:rPr lang="es-ES" sz="1200" dirty="0">
                <a:latin typeface="Poppins"/>
                <a:cs typeface="Poppins"/>
              </a:rPr>
              <a:t> También llamada agencia de reclutamiento o </a:t>
            </a:r>
            <a:r>
              <a:rPr lang="es-ES" sz="1200" dirty="0" err="1">
                <a:latin typeface="Poppins"/>
                <a:cs typeface="Poppins"/>
              </a:rPr>
              <a:t>staffing</a:t>
            </a:r>
            <a:r>
              <a:rPr lang="es-ES" sz="1200" dirty="0">
                <a:latin typeface="Poppins"/>
                <a:cs typeface="Poppins"/>
              </a:rPr>
              <a:t>, actúa como una especie de intermediario entre una empresa que busca contratar a alguien y un demandante de empleo que busca trabajo. Su función principal es encontrar al candidato más adecuado para un puesto de trabajo que sus reclutadores han solicitado.</a:t>
            </a:r>
          </a:p>
          <a:p>
            <a:pPr algn="just">
              <a:lnSpc>
                <a:spcPct val="150000"/>
              </a:lnSpc>
            </a:pPr>
            <a:r>
              <a:rPr lang="es-ES" sz="1200" b="1" dirty="0" err="1">
                <a:latin typeface="Poppins"/>
                <a:cs typeface="Poppins"/>
              </a:rPr>
              <a:t>Jobboard</a:t>
            </a:r>
            <a:r>
              <a:rPr lang="es-ES" sz="1200" b="1" dirty="0">
                <a:latin typeface="Poppins"/>
                <a:cs typeface="Poppins"/>
              </a:rPr>
              <a:t>:</a:t>
            </a:r>
            <a:r>
              <a:rPr lang="es-ES" sz="1200" dirty="0">
                <a:latin typeface="Poppins"/>
                <a:cs typeface="Poppins"/>
              </a:rPr>
              <a:t> Es un sitio web que se ocupa específicamente del empleo o las carreras profesionales. Una bolsa de trabajo permite a los empleadores publicar ofertas de trabajo para un puesto que debe ser cubierto.</a:t>
            </a:r>
          </a:p>
          <a:p>
            <a:pPr algn="just">
              <a:lnSpc>
                <a:spcPct val="150000"/>
              </a:lnSpc>
            </a:pPr>
            <a:r>
              <a:rPr lang="es-ES" sz="1200" b="1" dirty="0" err="1">
                <a:latin typeface="Poppins"/>
                <a:cs typeface="Poppins"/>
              </a:rPr>
              <a:t>Gig</a:t>
            </a:r>
            <a:r>
              <a:rPr lang="es-ES" sz="1200" b="1" dirty="0">
                <a:latin typeface="Poppins"/>
                <a:cs typeface="Poppins"/>
              </a:rPr>
              <a:t>:</a:t>
            </a:r>
            <a:r>
              <a:rPr lang="es-ES" sz="1200" dirty="0">
                <a:latin typeface="Poppins"/>
                <a:cs typeface="Poppins"/>
              </a:rPr>
              <a:t> Una economía </a:t>
            </a:r>
            <a:r>
              <a:rPr lang="es-ES" sz="1200" dirty="0" err="1">
                <a:latin typeface="Poppins"/>
                <a:cs typeface="Poppins"/>
              </a:rPr>
              <a:t>gig</a:t>
            </a:r>
            <a:r>
              <a:rPr lang="es-ES" sz="1200" dirty="0">
                <a:latin typeface="Poppins"/>
                <a:cs typeface="Poppins"/>
              </a:rPr>
              <a:t> es un sistema de libre mercado en el que los puestos temporales son comunes y las organizaciones contratan a trabajadores independientes para compromisos de corta duración. El término "</a:t>
            </a:r>
            <a:r>
              <a:rPr lang="es-ES" sz="1200" dirty="0" err="1">
                <a:latin typeface="Poppins"/>
                <a:cs typeface="Poppins"/>
              </a:rPr>
              <a:t>gig</a:t>
            </a:r>
            <a:r>
              <a:rPr lang="es-ES" sz="1200" dirty="0">
                <a:latin typeface="Poppins"/>
                <a:cs typeface="Poppins"/>
              </a:rPr>
              <a:t>" es una palabra del argot que significa "un trabajo por un periodo de tiempo determinado" y se suele utilizar para referirse a los músicos. Entre los ejemplos de empleados "</a:t>
            </a:r>
            <a:r>
              <a:rPr lang="es-ES" sz="1200" dirty="0" err="1">
                <a:latin typeface="Poppins"/>
                <a:cs typeface="Poppins"/>
              </a:rPr>
              <a:t>gig</a:t>
            </a:r>
            <a:r>
              <a:rPr lang="es-ES" sz="1200" dirty="0">
                <a:latin typeface="Poppins"/>
                <a:cs typeface="Poppins"/>
              </a:rPr>
              <a:t>" en la mano de obra se encuentran los autónomos, los contratistas independientes, los trabajadores por proyectos y las contrataciones temporales o a tiempo parcial. Uber y Airbnb son ejemplos de ello.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C3304-33AE-490F-894E-6142FAF60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FAD1F7-52F7-441C-8309-CDB25F9C58F5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5A54D5A-BF52-4B15-AD8C-DDAE637DC6C5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CA5DF-5D23-4C4A-BDCE-3FE28E05ACF0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BB568A13-A376-4846-A818-84204BBD6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49B86-835B-45B3-AA59-0D8B9F2A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62" y="1244184"/>
            <a:ext cx="9595450" cy="365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700" dirty="0">
                <a:latin typeface="Poppins"/>
                <a:cs typeface="Poppins"/>
              </a:rPr>
              <a:t>Consejos para identificar el </a:t>
            </a:r>
            <a:r>
              <a:rPr lang="es-ES" sz="1700" b="1" i="1" dirty="0" err="1">
                <a:latin typeface="Poppins"/>
                <a:cs typeface="Poppins"/>
              </a:rPr>
              <a:t>company</a:t>
            </a:r>
            <a:r>
              <a:rPr lang="es-ES" sz="1700" b="1" i="1" dirty="0">
                <a:latin typeface="Poppins"/>
                <a:cs typeface="Poppins"/>
              </a:rPr>
              <a:t> </a:t>
            </a:r>
            <a:r>
              <a:rPr lang="es-ES" sz="1700" b="1" i="1" dirty="0" err="1">
                <a:latin typeface="Poppins"/>
                <a:cs typeface="Poppins"/>
              </a:rPr>
              <a:t>type</a:t>
            </a:r>
            <a:r>
              <a:rPr lang="es-ES" sz="1700" i="1" dirty="0">
                <a:latin typeface="Poppins"/>
                <a:cs typeface="Poppins"/>
              </a:rPr>
              <a:t>:</a:t>
            </a:r>
            <a:endParaRPr lang="en-US" sz="1700" dirty="0">
              <a:latin typeface="Poppins"/>
              <a:cs typeface="Poppi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200" i="1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Lee siempre la sección "Acerca de nosotros" del sitio web del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. Esto te ahorrará tiempo y disminuirá la oportunidad de cometer un error.</a:t>
            </a:r>
          </a:p>
          <a:p>
            <a:pPr algn="just">
              <a:lnSpc>
                <a:spcPct val="150000"/>
              </a:lnSpc>
            </a:pPr>
            <a:endParaRPr lang="es-ES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Aplica a un anuncio de trabajo, esto te mostrará exactamente el comportamiento detrás de él.</a:t>
            </a:r>
          </a:p>
          <a:p>
            <a:pPr algn="just">
              <a:lnSpc>
                <a:spcPct val="150000"/>
              </a:lnSpc>
            </a:pPr>
            <a:endParaRPr lang="es-ES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Comprueba la empresa correspondiente al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 en LinkedIn y revisa cómo está categorizada. </a:t>
            </a:r>
            <a:r>
              <a:rPr lang="es-ES" sz="1200" dirty="0">
                <a:latin typeface="Poppins"/>
                <a:ea typeface="+mn-lt"/>
                <a:cs typeface="+mn-lt"/>
              </a:rPr>
              <a:t>(</a:t>
            </a:r>
            <a:r>
              <a:rPr lang="es-ES" sz="1200" dirty="0" err="1">
                <a:latin typeface="Poppins"/>
                <a:ea typeface="+mn-lt"/>
                <a:cs typeface="+mn-lt"/>
              </a:rPr>
              <a:t>eg</a:t>
            </a:r>
            <a:r>
              <a:rPr lang="es-ES" sz="1200" dirty="0">
                <a:latin typeface="Poppins"/>
                <a:ea typeface="+mn-lt"/>
                <a:cs typeface="+mn-lt"/>
              </a:rPr>
              <a:t>. </a:t>
            </a:r>
            <a:r>
              <a:rPr lang="es-ES" sz="1200" dirty="0">
                <a:latin typeface="Poppins"/>
                <a:ea typeface="+mn-lt"/>
                <a:cs typeface="+mn-lt"/>
                <a:hlinkClick r:id="rId2"/>
              </a:rPr>
              <a:t>https://prnt.sc/r725kn</a:t>
            </a:r>
            <a:r>
              <a:rPr lang="es-ES" sz="1200" dirty="0">
                <a:latin typeface="Poppins"/>
                <a:ea typeface="+mn-lt"/>
                <a:cs typeface="+mn-lt"/>
              </a:rPr>
              <a:t>)</a:t>
            </a:r>
            <a:endParaRPr lang="es-CO" sz="12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endParaRPr lang="es-ES" sz="1200" dirty="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157C1-E0E5-426B-90DB-C9134B326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FA4CD2B-7056-4154-BC78-EC6E344DE97B}"/>
              </a:ext>
            </a:extLst>
          </p:cNvPr>
          <p:cNvSpPr txBox="1"/>
          <p:nvPr/>
        </p:nvSpPr>
        <p:spPr>
          <a:xfrm>
            <a:off x="9878093" y="388188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28ABDE-6DFA-4B66-B1E1-122A2A87B168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E6F207-8A04-4F7B-A5E1-82F77F594434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9A2BD80E-5D89-4923-9061-A125C8728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1F70-1C96-477E-A942-FA4C98B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FEED TYPES 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A19F1D9-8E32-4851-BFD9-FD54F5B1ED1F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636BBF-3124-4D76-A960-CA09F4222F52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5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C7928B5F-D44E-4501-8D74-74066A874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5F2E70-D2AE-4E5F-88B0-E477EF6668D1}"/>
              </a:ext>
            </a:extLst>
          </p:cNvPr>
          <p:cNvSpPr txBox="1"/>
          <p:nvPr/>
        </p:nvSpPr>
        <p:spPr>
          <a:xfrm>
            <a:off x="3815621" y="2921168"/>
            <a:ext cx="4560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ln>
                  <a:solidFill>
                    <a:srgbClr val="E67022"/>
                  </a:solidFill>
                </a:ln>
                <a:solidFill>
                  <a:srgbClr val="600F70"/>
                </a:solidFill>
                <a:effectLst/>
                <a:latin typeface="Poppins"/>
              </a:rPr>
              <a:t>FEED TYPES</a:t>
            </a:r>
            <a:endParaRPr lang="en-US" sz="6000" b="1">
              <a:ln>
                <a:solidFill>
                  <a:srgbClr val="E67022"/>
                </a:solidFill>
              </a:ln>
              <a:solidFill>
                <a:srgbClr val="600F70"/>
              </a:solidFill>
              <a:effectLst/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9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1C9F-6001-4A3B-84DA-92C278FF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1" y="12561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700" dirty="0">
                <a:latin typeface="Poppins"/>
                <a:cs typeface="Poppins"/>
              </a:rPr>
              <a:t>Definición de </a:t>
            </a:r>
            <a:r>
              <a:rPr lang="es-ES" sz="1700" b="1" i="1" dirty="0" err="1">
                <a:latin typeface="Poppins"/>
                <a:cs typeface="Poppins"/>
              </a:rPr>
              <a:t>feed</a:t>
            </a:r>
            <a:r>
              <a:rPr lang="es-ES" sz="1700" b="1" i="1" dirty="0">
                <a:latin typeface="Poppins"/>
                <a:cs typeface="Poppins"/>
              </a:rPr>
              <a:t> </a:t>
            </a:r>
            <a:r>
              <a:rPr lang="es-ES" sz="1700" b="1" i="1" dirty="0" err="1">
                <a:latin typeface="Poppins"/>
                <a:cs typeface="Poppins"/>
              </a:rPr>
              <a:t>type</a:t>
            </a:r>
            <a:r>
              <a:rPr lang="es-ES" sz="1700" dirty="0">
                <a:latin typeface="Poppins"/>
                <a:cs typeface="Poppins"/>
              </a:rPr>
              <a:t>:</a:t>
            </a:r>
            <a:endParaRPr lang="en-US" sz="1700" dirty="0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endParaRPr lang="es-ES" sz="1200">
              <a:latin typeface="Poppins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El campo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se utiliza para clasificar los </a:t>
            </a:r>
            <a:r>
              <a:rPr lang="es-ES" sz="1200" i="1" dirty="0" err="1">
                <a:latin typeface="Poppins"/>
                <a:cs typeface="Poppins"/>
              </a:rPr>
              <a:t>feedcodes</a:t>
            </a:r>
            <a:r>
              <a:rPr lang="es-ES" sz="1200" dirty="0">
                <a:latin typeface="Poppins"/>
                <a:cs typeface="Poppins"/>
              </a:rPr>
              <a:t> entre diferentes categorías.</a:t>
            </a:r>
          </a:p>
          <a:p>
            <a:pPr algn="just">
              <a:lnSpc>
                <a:spcPct val="150000"/>
              </a:lnSpc>
            </a:pPr>
            <a:endParaRPr lang="es-ES" sz="1200">
              <a:latin typeface="Poppins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Se pueden aplicar reglas y estrategias basadas en la clasificación que se le asigne a un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i="1" dirty="0">
                <a:latin typeface="Poppins"/>
                <a:cs typeface="Poppins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1200">
              <a:latin typeface="Poppins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Es una categorización más detallada que la del 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1200">
              <a:latin typeface="Poppins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Existe una relación entre </a:t>
            </a:r>
            <a:r>
              <a:rPr lang="es-ES" sz="1200" i="1" dirty="0" err="1">
                <a:latin typeface="Poppins"/>
                <a:cs typeface="Poppins"/>
              </a:rPr>
              <a:t>feed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,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y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.</a:t>
            </a:r>
            <a:endParaRPr lang="es-CO" sz="1200" dirty="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8E251-7B66-4394-9CF6-7B5AD432D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A400DF3-0BBF-48D5-9119-821C921389FB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D0DED6-3848-4F3A-9E81-071F6142DEF1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E411EFBF-A416-422E-8B4A-893FD17FE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D3A04-C8F2-4B7A-9397-54B85D7B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91" y="1445909"/>
            <a:ext cx="3839627" cy="46216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700">
                <a:latin typeface="Poppins"/>
                <a:cs typeface="Poppins"/>
              </a:rPr>
              <a:t>Los diferentes </a:t>
            </a:r>
            <a:r>
              <a:rPr lang="es-ES" sz="1700" b="1" i="1" err="1">
                <a:latin typeface="Poppins"/>
                <a:cs typeface="Poppins"/>
              </a:rPr>
              <a:t>feed</a:t>
            </a:r>
            <a:r>
              <a:rPr lang="es-ES" sz="1700" b="1" i="1">
                <a:latin typeface="Poppins"/>
                <a:cs typeface="Poppins"/>
              </a:rPr>
              <a:t> </a:t>
            </a:r>
            <a:r>
              <a:rPr lang="es-ES" sz="1700" b="1" i="1" err="1">
                <a:latin typeface="Poppins"/>
                <a:cs typeface="Poppins"/>
              </a:rPr>
              <a:t>types</a:t>
            </a:r>
            <a:r>
              <a:rPr lang="es-ES" sz="1700">
                <a:latin typeface="Poppins"/>
                <a:cs typeface="Poppins"/>
              </a:rPr>
              <a:t> son:</a:t>
            </a:r>
            <a:endParaRPr lang="en-US" sz="1700">
              <a:latin typeface="Poppins"/>
              <a:cs typeface="Poppins"/>
            </a:endParaRPr>
          </a:p>
          <a:p>
            <a:pPr marL="0" indent="0">
              <a:buNone/>
            </a:pPr>
            <a:endParaRPr lang="es-ES" sz="1700">
              <a:latin typeface="Poppins"/>
              <a:cs typeface="Poppins"/>
            </a:endParaRPr>
          </a:p>
          <a:p>
            <a:pPr marL="0" indent="0">
              <a:buNone/>
            </a:pPr>
            <a:endParaRPr lang="es-ES" sz="1200">
              <a:latin typeface="Poppins"/>
              <a:cs typeface="Poppins"/>
            </a:endParaRPr>
          </a:p>
          <a:p>
            <a:r>
              <a:rPr lang="es-CO" sz="1200" b="1">
                <a:latin typeface="Poppins"/>
                <a:cs typeface="Poppins"/>
              </a:rPr>
              <a:t>CAR:</a:t>
            </a:r>
            <a:r>
              <a:rPr lang="es-CO" sz="1200">
                <a:latin typeface="Poppins"/>
                <a:cs typeface="Poppins"/>
              </a:rPr>
              <a:t> </a:t>
            </a:r>
            <a:r>
              <a:rPr lang="es-CO" sz="1200" err="1">
                <a:latin typeface="Poppins"/>
                <a:cs typeface="Poppins"/>
              </a:rPr>
              <a:t>Career</a:t>
            </a:r>
            <a:r>
              <a:rPr lang="es-CO" sz="1200">
                <a:latin typeface="Poppins"/>
                <a:cs typeface="Poppins"/>
              </a:rPr>
              <a:t> Site</a:t>
            </a:r>
          </a:p>
          <a:p>
            <a:endParaRPr lang="es-CO" sz="1200">
              <a:latin typeface="Poppins"/>
              <a:cs typeface="Poppins"/>
            </a:endParaRPr>
          </a:p>
          <a:p>
            <a:r>
              <a:rPr lang="es-CO" sz="1200" b="1">
                <a:latin typeface="Poppins"/>
                <a:cs typeface="Poppins"/>
              </a:rPr>
              <a:t>ATS:</a:t>
            </a:r>
            <a:r>
              <a:rPr lang="es-CO" sz="1200">
                <a:latin typeface="Poppins"/>
                <a:cs typeface="Poppins"/>
              </a:rPr>
              <a:t> ATS </a:t>
            </a:r>
            <a:r>
              <a:rPr lang="es-CO" sz="1200" err="1">
                <a:latin typeface="Poppins"/>
                <a:cs typeface="Poppins"/>
              </a:rPr>
              <a:t>feed</a:t>
            </a:r>
            <a:endParaRPr lang="es-CO" sz="1200">
              <a:latin typeface="Poppins"/>
              <a:cs typeface="Poppins"/>
            </a:endParaRPr>
          </a:p>
          <a:p>
            <a:endParaRPr lang="es-CO" sz="1200">
              <a:latin typeface="Poppins"/>
              <a:cs typeface="Poppins"/>
            </a:endParaRPr>
          </a:p>
          <a:p>
            <a:r>
              <a:rPr lang="es-CO" sz="1200" b="1">
                <a:latin typeface="Poppins"/>
                <a:cs typeface="Poppins"/>
              </a:rPr>
              <a:t>PUB:</a:t>
            </a:r>
            <a:r>
              <a:rPr lang="es-CO" sz="1200">
                <a:latin typeface="Poppins"/>
                <a:cs typeface="Poppins"/>
              </a:rPr>
              <a:t> </a:t>
            </a:r>
            <a:r>
              <a:rPr lang="es-CO" sz="1200" err="1">
                <a:latin typeface="Poppins"/>
                <a:cs typeface="Poppins"/>
              </a:rPr>
              <a:t>Public</a:t>
            </a:r>
            <a:r>
              <a:rPr lang="es-CO" sz="1200">
                <a:latin typeface="Poppins"/>
                <a:cs typeface="Poppins"/>
              </a:rPr>
              <a:t> </a:t>
            </a:r>
            <a:r>
              <a:rPr lang="es-CO" sz="1200" err="1">
                <a:latin typeface="Poppins"/>
                <a:cs typeface="Poppins"/>
              </a:rPr>
              <a:t>Board</a:t>
            </a:r>
            <a:endParaRPr lang="es-CO" sz="1200">
              <a:latin typeface="Poppins"/>
              <a:cs typeface="Poppins"/>
            </a:endParaRPr>
          </a:p>
          <a:p>
            <a:endParaRPr lang="es-CO" sz="1200">
              <a:latin typeface="Poppins"/>
              <a:cs typeface="Poppins"/>
            </a:endParaRPr>
          </a:p>
          <a:p>
            <a:r>
              <a:rPr lang="es-CO" sz="1200" b="1">
                <a:latin typeface="Poppins"/>
                <a:cs typeface="Poppins"/>
              </a:rPr>
              <a:t>PLA: </a:t>
            </a:r>
            <a:r>
              <a:rPr lang="es-CO" sz="1200" err="1">
                <a:latin typeface="Poppins"/>
                <a:cs typeface="Poppins"/>
              </a:rPr>
              <a:t>Placement</a:t>
            </a:r>
            <a:endParaRPr lang="es-CO" sz="1200">
              <a:latin typeface="Poppins"/>
              <a:cs typeface="Poppins"/>
            </a:endParaRPr>
          </a:p>
          <a:p>
            <a:endParaRPr lang="es-CO" sz="1200">
              <a:latin typeface="Poppins"/>
              <a:cs typeface="Poppins"/>
            </a:endParaRPr>
          </a:p>
          <a:p>
            <a:r>
              <a:rPr lang="es-CO" sz="1200" b="1">
                <a:latin typeface="Poppins"/>
                <a:cs typeface="Poppins"/>
              </a:rPr>
              <a:t>PRB: </a:t>
            </a:r>
            <a:r>
              <a:rPr lang="es-CO" sz="1200" err="1">
                <a:latin typeface="Poppins"/>
                <a:cs typeface="Poppins"/>
              </a:rPr>
              <a:t>Private</a:t>
            </a:r>
            <a:r>
              <a:rPr lang="es-CO" sz="1200">
                <a:latin typeface="Poppins"/>
                <a:cs typeface="Poppins"/>
              </a:rPr>
              <a:t> Job </a:t>
            </a:r>
            <a:r>
              <a:rPr lang="es-CO" sz="1200" err="1">
                <a:latin typeface="Poppins"/>
                <a:cs typeface="Poppins"/>
              </a:rPr>
              <a:t>boards</a:t>
            </a:r>
            <a:endParaRPr lang="es-CO" sz="1200">
              <a:latin typeface="Poppins"/>
              <a:cs typeface="Poppins"/>
            </a:endParaRPr>
          </a:p>
          <a:p>
            <a:endParaRPr lang="es-CO" sz="1100">
              <a:latin typeface="Poppins"/>
              <a:cs typeface="Poppins"/>
            </a:endParaRPr>
          </a:p>
          <a:p>
            <a:endParaRPr lang="es-CO" sz="1100">
              <a:latin typeface="Poppins"/>
              <a:cs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22C4C-54F5-475A-97FA-5914E7C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502E60E-1447-4177-82D8-5EF6F8BE6CDE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9F1094-3435-4878-B6FC-537D90CD2F5A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EB4CC457-210E-43C1-B671-F19F350AC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" name="TextBox 521">
            <a:extLst>
              <a:ext uri="{FF2B5EF4-FFF2-40B4-BE49-F238E27FC236}">
                <a16:creationId xmlns:a16="http://schemas.microsoft.com/office/drawing/2014/main" id="{DD814F0A-7C6A-4797-B6D1-481E47D3514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CC8F7161-E35E-443F-B473-9527D78CFFF5}"/>
              </a:ext>
            </a:extLst>
          </p:cNvPr>
          <p:cNvSpPr txBox="1"/>
          <p:nvPr/>
        </p:nvSpPr>
        <p:spPr>
          <a:xfrm>
            <a:off x="5953830" y="2454274"/>
            <a:ext cx="2743200" cy="2615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CO" sz="1200" b="1">
                <a:latin typeface="Poppins"/>
                <a:cs typeface="Poppins"/>
              </a:rPr>
              <a:t>INT:</a:t>
            </a:r>
            <a:r>
              <a:rPr lang="es-CO" sz="1200">
                <a:latin typeface="Poppins"/>
                <a:cs typeface="Poppins"/>
              </a:rPr>
              <a:t> </a:t>
            </a:r>
            <a:r>
              <a:rPr lang="es-CO" sz="1200" err="1">
                <a:latin typeface="Poppins"/>
                <a:cs typeface="Poppins"/>
              </a:rPr>
              <a:t>Intermediary</a:t>
            </a: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CO" sz="1200" b="1">
                <a:latin typeface="Poppins"/>
                <a:cs typeface="Poppins"/>
              </a:rPr>
              <a:t>GIG: </a:t>
            </a:r>
            <a:r>
              <a:rPr lang="es-CO" sz="1200" err="1">
                <a:latin typeface="Poppins"/>
                <a:cs typeface="Poppins"/>
              </a:rPr>
              <a:t>Gig</a:t>
            </a:r>
            <a:r>
              <a:rPr lang="es-CO" sz="1200">
                <a:latin typeface="Poppins"/>
                <a:cs typeface="Poppins"/>
              </a:rPr>
              <a:t> </a:t>
            </a:r>
            <a:r>
              <a:rPr lang="es-CO" sz="1200" err="1">
                <a:latin typeface="Poppins"/>
                <a:cs typeface="Poppins"/>
              </a:rPr>
              <a:t>economy</a:t>
            </a: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CO" sz="1200" b="1">
                <a:latin typeface="Poppins"/>
                <a:cs typeface="Poppins"/>
              </a:rPr>
              <a:t>AGG:</a:t>
            </a:r>
            <a:r>
              <a:rPr lang="es-CO" sz="1200">
                <a:latin typeface="Poppins"/>
                <a:cs typeface="Poppins"/>
              </a:rPr>
              <a:t> </a:t>
            </a:r>
            <a:r>
              <a:rPr lang="es-CO" sz="1200" err="1">
                <a:latin typeface="Poppins"/>
                <a:cs typeface="Poppins"/>
              </a:rPr>
              <a:t>Aggregator</a:t>
            </a: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CO" sz="1200" b="1">
                <a:latin typeface="Poppins"/>
                <a:cs typeface="Poppins"/>
              </a:rPr>
              <a:t>COL:</a:t>
            </a:r>
            <a:r>
              <a:rPr lang="es-CO" sz="1200">
                <a:latin typeface="Poppins"/>
                <a:cs typeface="Poppins"/>
              </a:rPr>
              <a:t> CV &amp; Data </a:t>
            </a:r>
            <a:r>
              <a:rPr lang="es-CO" sz="1200" err="1">
                <a:latin typeface="Poppins"/>
                <a:cs typeface="Poppins"/>
              </a:rPr>
              <a:t>Collectors</a:t>
            </a: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s-CO" sz="12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s-CO" sz="1200" b="1">
                <a:latin typeface="Poppins"/>
                <a:cs typeface="Poppins"/>
              </a:rPr>
              <a:t>MIX:</a:t>
            </a:r>
            <a:r>
              <a:rPr lang="es-CO" sz="1200">
                <a:latin typeface="Poppins"/>
                <a:cs typeface="Poppins"/>
              </a:rPr>
              <a:t> </a:t>
            </a:r>
            <a:r>
              <a:rPr lang="es-CO" sz="1200" err="1">
                <a:latin typeface="Poppins"/>
                <a:cs typeface="Poppins"/>
              </a:rPr>
              <a:t>Mixed</a:t>
            </a:r>
            <a:r>
              <a:rPr lang="es-CO" sz="1200">
                <a:latin typeface="Poppins"/>
                <a:cs typeface="Poppins"/>
              </a:rPr>
              <a:t> </a:t>
            </a:r>
            <a:r>
              <a:rPr lang="es-CO" sz="1200" err="1">
                <a:latin typeface="Poppins"/>
                <a:cs typeface="Poppins"/>
              </a:rPr>
              <a:t>feed</a:t>
            </a:r>
            <a:endParaRPr lang="en-US" sz="1200" err="1"/>
          </a:p>
        </p:txBody>
      </p:sp>
    </p:spTree>
    <p:extLst>
      <p:ext uri="{BB962C8B-B14F-4D97-AF65-F5344CB8AC3E}">
        <p14:creationId xmlns:p14="http://schemas.microsoft.com/office/powerpoint/2010/main" val="240199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1AC83F-F3AE-4E76-A1B0-3D5E8F153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71" y="3141977"/>
            <a:ext cx="4124325" cy="25812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87DCB-3B9A-4FB5-9650-60F783CFE6C9}"/>
              </a:ext>
            </a:extLst>
          </p:cNvPr>
          <p:cNvSpPr txBox="1"/>
          <p:nvPr/>
        </p:nvSpPr>
        <p:spPr>
          <a:xfrm>
            <a:off x="819150" y="1377043"/>
            <a:ext cx="11111592" cy="897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sz="1200" dirty="0">
                <a:latin typeface="Poppins"/>
                <a:cs typeface="Calibri"/>
              </a:rPr>
              <a:t>El siguiente gráfico representa el nivel de calidad de cada uno de los </a:t>
            </a:r>
            <a:r>
              <a:rPr lang="es-ES" sz="1200" i="1" dirty="0" err="1">
                <a:latin typeface="Poppins"/>
                <a:cs typeface="Calibri"/>
              </a:rPr>
              <a:t>feed</a:t>
            </a:r>
            <a:r>
              <a:rPr lang="es-ES" sz="1200" i="1" dirty="0">
                <a:latin typeface="Poppins"/>
                <a:cs typeface="Calibri"/>
              </a:rPr>
              <a:t> </a:t>
            </a:r>
            <a:r>
              <a:rPr lang="es-ES" sz="1200" i="1" dirty="0" err="1">
                <a:latin typeface="Poppins"/>
                <a:cs typeface="Calibri"/>
              </a:rPr>
              <a:t>types</a:t>
            </a:r>
            <a:r>
              <a:rPr lang="es-ES" sz="1200" dirty="0">
                <a:latin typeface="Poppins"/>
                <a:cs typeface="Calibri"/>
              </a:rPr>
              <a:t>.</a:t>
            </a:r>
            <a:endParaRPr lang="es-ES" sz="1200" dirty="0"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s-ES" sz="1200" dirty="0">
              <a:latin typeface="Poppins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s-ES" sz="1200" dirty="0">
                <a:latin typeface="Poppins"/>
                <a:ea typeface="+mn-lt"/>
                <a:cs typeface="+mn-lt"/>
              </a:rPr>
              <a:t>Como estrategia, tratamos de tener el mayor contenido posible de CAR y estamos trabajando en la disminución gradual de AGG, COL, MIX.</a:t>
            </a:r>
            <a:endParaRPr lang="en-US" sz="1200" dirty="0">
              <a:latin typeface="Poppins"/>
              <a:cs typeface="Calibri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A4F3F4E-382D-4C3A-B6D7-CCFBC0791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C78CD90-9301-48B4-BFE6-FD3628BEDF2C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0EB233-508C-4CEA-8271-F0C7D1AC4EDE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</a:t>
            </a:r>
            <a:r>
              <a:rPr lang="en-US" sz="120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12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5D18B6B7-708F-40EA-BB28-C92D39D56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5DED1D-58EB-485C-BA1B-98A3CD4EE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187405"/>
              </p:ext>
            </p:extLst>
          </p:nvPr>
        </p:nvGraphicFramePr>
        <p:xfrm>
          <a:off x="6484189" y="259223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6301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38E52-C9ED-4F3E-8A1E-3879F010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41" y="1004575"/>
            <a:ext cx="10271185" cy="5644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700" b="1" dirty="0">
                <a:latin typeface="Poppins"/>
                <a:cs typeface="Poppins"/>
              </a:rPr>
              <a:t>Consejos para identificar el </a:t>
            </a:r>
            <a:r>
              <a:rPr lang="es-ES" sz="1700" b="1" i="1" dirty="0" err="1">
                <a:latin typeface="Poppins"/>
                <a:cs typeface="Poppins"/>
              </a:rPr>
              <a:t>feed</a:t>
            </a:r>
            <a:r>
              <a:rPr lang="es-ES" sz="1700" b="1" i="1" dirty="0">
                <a:latin typeface="Poppins"/>
                <a:cs typeface="Poppins"/>
              </a:rPr>
              <a:t> </a:t>
            </a:r>
            <a:r>
              <a:rPr lang="es-ES" sz="1700" b="1" i="1" dirty="0" err="1">
                <a:latin typeface="Poppins"/>
                <a:cs typeface="Poppins"/>
              </a:rPr>
              <a:t>type</a:t>
            </a:r>
            <a:r>
              <a:rPr lang="es-ES" sz="1700" b="1" i="1" dirty="0">
                <a:latin typeface="Poppins"/>
                <a:cs typeface="Poppins"/>
              </a:rPr>
              <a:t>: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s-ES" sz="1200" b="1" i="1">
              <a:latin typeface="Poppins"/>
              <a:cs typeface="Poppins"/>
            </a:endParaRP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Comprueba que el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type</a:t>
            </a:r>
            <a:r>
              <a:rPr lang="es-ES" sz="1200" dirty="0">
                <a:latin typeface="Poppins"/>
                <a:cs typeface="Poppins"/>
              </a:rPr>
              <a:t> actual es el correcto.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Has clic en varios trabajos del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 para comprobar la experiencia del usuario.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Verifica los enlaces de los empleos, a los que conducen.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Aplica a un trabajo, para probarlo.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Comprueba el código de industria asociado al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 en el </a:t>
            </a:r>
            <a:r>
              <a:rPr lang="es-ES" sz="1200" i="1" dirty="0">
                <a:latin typeface="Poppins"/>
                <a:cs typeface="Poppins"/>
              </a:rPr>
              <a:t>Company </a:t>
            </a:r>
            <a:r>
              <a:rPr lang="es-ES" sz="1200" i="1" dirty="0" err="1">
                <a:latin typeface="Poppins"/>
                <a:cs typeface="Poppins"/>
              </a:rPr>
              <a:t>List</a:t>
            </a:r>
            <a:r>
              <a:rPr lang="es-ES" sz="1200" dirty="0">
                <a:latin typeface="Poppins"/>
                <a:cs typeface="Poppins"/>
              </a:rPr>
              <a:t> (CL) (</a:t>
            </a:r>
            <a:r>
              <a:rPr lang="es-ES" sz="1200" dirty="0" err="1">
                <a:latin typeface="Poppins"/>
                <a:cs typeface="Poppins"/>
              </a:rPr>
              <a:t>Ej</a:t>
            </a:r>
            <a:r>
              <a:rPr lang="es-ES" sz="1200" dirty="0">
                <a:latin typeface="Poppins"/>
                <a:cs typeface="Poppins"/>
              </a:rPr>
              <a:t>: </a:t>
            </a:r>
            <a:r>
              <a:rPr lang="es-ES" sz="1200" dirty="0">
                <a:latin typeface="Poppins"/>
                <a:cs typeface="Poppins"/>
                <a:hlinkClick r:id="rId2"/>
              </a:rPr>
              <a:t>http://prntscr.com/r976x2</a:t>
            </a:r>
            <a:r>
              <a:rPr lang="es-ES" sz="1200" dirty="0">
                <a:latin typeface="Poppins"/>
                <a:cs typeface="Poppins"/>
              </a:rPr>
              <a:t> )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Comprueba si el </a:t>
            </a:r>
            <a:r>
              <a:rPr lang="es-ES" sz="1200" i="1" dirty="0" err="1">
                <a:latin typeface="Poppins"/>
                <a:cs typeface="Poppins"/>
              </a:rPr>
              <a:t>feedcode</a:t>
            </a:r>
            <a:r>
              <a:rPr lang="es-ES" sz="1200" dirty="0">
                <a:latin typeface="Poppins"/>
                <a:cs typeface="Poppins"/>
              </a:rPr>
              <a:t> es el mismo que el nombre del </a:t>
            </a:r>
            <a:r>
              <a:rPr lang="es-ES" sz="1200" i="1" dirty="0" err="1">
                <a:latin typeface="Poppins"/>
                <a:cs typeface="Poppins"/>
              </a:rPr>
              <a:t>empname</a:t>
            </a:r>
            <a:r>
              <a:rPr lang="es-ES" sz="1200" dirty="0">
                <a:latin typeface="Poppins"/>
                <a:cs typeface="Poppins"/>
              </a:rPr>
              <a:t>: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Si la respuesta es "sí", puede tratarse de una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dirty="0">
                <a:latin typeface="Poppins"/>
                <a:cs typeface="Poppins"/>
              </a:rPr>
              <a:t> o </a:t>
            </a:r>
            <a:r>
              <a:rPr lang="es-ES" sz="1200" i="1" dirty="0" err="1">
                <a:latin typeface="Poppins"/>
                <a:cs typeface="Poppins"/>
              </a:rPr>
              <a:t>placement</a:t>
            </a:r>
            <a:r>
              <a:rPr lang="es-ES" sz="1200" dirty="0">
                <a:latin typeface="Poppins"/>
                <a:cs typeface="Poppins"/>
              </a:rPr>
              <a:t>.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Si la respuesta es "no", la mayoría de las veces se trata de un </a:t>
            </a:r>
            <a:r>
              <a:rPr lang="es-ES" sz="1200" i="1" dirty="0" err="1">
                <a:latin typeface="Poppins"/>
                <a:cs typeface="Poppins"/>
              </a:rPr>
              <a:t>jobboard</a:t>
            </a:r>
            <a:r>
              <a:rPr lang="es-ES" sz="1200" dirty="0">
                <a:latin typeface="Poppins"/>
                <a:cs typeface="Poppins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es-ES" sz="1200" dirty="0">
                <a:latin typeface="Poppins"/>
                <a:cs typeface="Poppins"/>
              </a:rPr>
              <a:t>Comprueba el número de puestos de trabajo (estos números pueden variar):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Si el </a:t>
            </a:r>
            <a:r>
              <a:rPr lang="es-ES" sz="1200" i="1" dirty="0" err="1">
                <a:latin typeface="Poppins"/>
                <a:cs typeface="Poppins"/>
              </a:rPr>
              <a:t>empcode</a:t>
            </a:r>
            <a:r>
              <a:rPr lang="es-ES" sz="1200" dirty="0">
                <a:latin typeface="Poppins"/>
                <a:cs typeface="Poppins"/>
              </a:rPr>
              <a:t> tiene </a:t>
            </a:r>
            <a:r>
              <a:rPr lang="es-ES" sz="1200" b="1" dirty="0">
                <a:latin typeface="Poppins"/>
                <a:cs typeface="Poppins"/>
              </a:rPr>
              <a:t>menos</a:t>
            </a:r>
            <a:r>
              <a:rPr lang="es-ES" sz="1200" dirty="0">
                <a:latin typeface="Poppins"/>
                <a:cs typeface="Poppins"/>
              </a:rPr>
              <a:t> de 20.000 puestos de trabajo, lo más probable es que se trate de una</a:t>
            </a:r>
            <a:r>
              <a:rPr lang="es-ES" sz="1200" i="1" dirty="0">
                <a:latin typeface="Poppins"/>
                <a:cs typeface="Poppins"/>
              </a:rPr>
              <a:t> </a:t>
            </a:r>
            <a:r>
              <a:rPr lang="es-ES" sz="1200" i="1" dirty="0" err="1">
                <a:latin typeface="Poppins"/>
                <a:cs typeface="Poppins"/>
              </a:rPr>
              <a:t>company</a:t>
            </a:r>
            <a:r>
              <a:rPr lang="es-ES" sz="1200" dirty="0">
                <a:latin typeface="Poppins"/>
                <a:cs typeface="Poppins"/>
              </a:rPr>
              <a:t> o de un </a:t>
            </a:r>
            <a:r>
              <a:rPr lang="es-ES" sz="1200" i="1" dirty="0" err="1">
                <a:latin typeface="Poppins"/>
                <a:cs typeface="Poppins"/>
              </a:rPr>
              <a:t>placement</a:t>
            </a:r>
            <a:r>
              <a:rPr lang="es-ES" sz="1200" i="1" dirty="0">
                <a:latin typeface="Poppins"/>
                <a:cs typeface="Poppins"/>
              </a:rPr>
              <a:t>.</a:t>
            </a:r>
          </a:p>
          <a:p>
            <a:pPr lvl="1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s-ES" sz="1200" dirty="0">
                <a:latin typeface="Poppins"/>
                <a:cs typeface="Poppins"/>
              </a:rPr>
              <a:t>Si el </a:t>
            </a:r>
            <a:r>
              <a:rPr lang="es-ES" sz="1200" i="1" dirty="0" err="1">
                <a:latin typeface="Poppins"/>
                <a:cs typeface="Poppins"/>
              </a:rPr>
              <a:t>empcode</a:t>
            </a:r>
            <a:r>
              <a:rPr lang="es-ES" sz="1200" dirty="0">
                <a:latin typeface="Poppins"/>
                <a:cs typeface="Poppins"/>
              </a:rPr>
              <a:t> tiene </a:t>
            </a:r>
            <a:r>
              <a:rPr lang="es-ES" sz="1200" b="1" dirty="0">
                <a:latin typeface="Poppins"/>
                <a:cs typeface="Poppins"/>
              </a:rPr>
              <a:t>más</a:t>
            </a:r>
            <a:r>
              <a:rPr lang="es-ES" sz="1200" dirty="0">
                <a:latin typeface="Poppins"/>
                <a:cs typeface="Poppins"/>
              </a:rPr>
              <a:t> de 20.000 puestos de trabajo, lo más probable es que se trate de un </a:t>
            </a:r>
            <a:r>
              <a:rPr lang="es-ES" sz="1200" i="1" dirty="0" err="1">
                <a:latin typeface="Poppins"/>
                <a:cs typeface="Poppins"/>
              </a:rPr>
              <a:t>jobboard</a:t>
            </a:r>
            <a:r>
              <a:rPr lang="es-ES" sz="1200" i="1" dirty="0">
                <a:latin typeface="Poppins"/>
                <a:cs typeface="Poppins"/>
              </a:rPr>
              <a:t> </a:t>
            </a:r>
            <a:r>
              <a:rPr lang="es-ES" sz="1200" dirty="0">
                <a:latin typeface="Poppins"/>
                <a:cs typeface="Poppins"/>
              </a:rPr>
              <a:t>(PRB/PUB/AGG/MIX/COL).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7EE75-D213-4072-8EFF-91EECAB7C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2"/>
          <a:stretch/>
        </p:blipFill>
        <p:spPr>
          <a:xfrm>
            <a:off x="11053029" y="5264327"/>
            <a:ext cx="1138970" cy="159367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54A6493-8051-43EC-ADAE-424DDA54BF64}"/>
              </a:ext>
            </a:extLst>
          </p:cNvPr>
          <p:cNvSpPr/>
          <p:nvPr/>
        </p:nvSpPr>
        <p:spPr>
          <a:xfrm>
            <a:off x="1" y="0"/>
            <a:ext cx="12191999" cy="776377"/>
          </a:xfrm>
          <a:prstGeom prst="rect">
            <a:avLst/>
          </a:prstGeom>
          <a:solidFill>
            <a:srgbClr val="691F7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8F3CBB-605E-4EC4-A87C-F239957E217A}"/>
              </a:ext>
            </a:extLst>
          </p:cNvPr>
          <p:cNvSpPr txBox="1"/>
          <p:nvPr/>
        </p:nvSpPr>
        <p:spPr>
          <a:xfrm>
            <a:off x="9878094" y="483989"/>
            <a:ext cx="2313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The Right </a:t>
            </a:r>
            <a:r>
              <a:rPr lang="en-US"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Talent</a:t>
            </a:r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Faster </a:t>
            </a:r>
          </a:p>
        </p:txBody>
      </p:sp>
      <p:pic>
        <p:nvPicPr>
          <p:cNvPr id="14" name="Picture 4" descr="Búsqueda de empleo en Talent.com | Encuentra vacantes disponibles cerca de  ti">
            <a:extLst>
              <a:ext uri="{FF2B5EF4-FFF2-40B4-BE49-F238E27FC236}">
                <a16:creationId xmlns:a16="http://schemas.microsoft.com/office/drawing/2014/main" id="{64DD87B9-ABBF-4510-B13C-EFD9B71BE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t="32820" r="22168" b="31041"/>
          <a:stretch/>
        </p:blipFill>
        <p:spPr bwMode="auto">
          <a:xfrm>
            <a:off x="0" y="4305"/>
            <a:ext cx="2313906" cy="7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6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A1F51073ECE242B5E79C022B6D1D07" ma:contentTypeVersion="15" ma:contentTypeDescription="Crear nuevo documento." ma:contentTypeScope="" ma:versionID="7404a68d3f63d219cdb4c37255bfb8c9">
  <xsd:schema xmlns:xsd="http://www.w3.org/2001/XMLSchema" xmlns:xs="http://www.w3.org/2001/XMLSchema" xmlns:p="http://schemas.microsoft.com/office/2006/metadata/properties" xmlns:ns1="http://schemas.microsoft.com/sharepoint/v3" xmlns:ns2="13263024-b6e6-4c45-9a86-65fcc4638c91" xmlns:ns3="98239708-9dd3-4760-99d5-4d524b86b7cb" targetNamespace="http://schemas.microsoft.com/office/2006/metadata/properties" ma:root="true" ma:fieldsID="82012fb350276f0bd7dd28aa05e922b9" ns1:_="" ns2:_="" ns3:_="">
    <xsd:import namespace="http://schemas.microsoft.com/sharepoint/v3"/>
    <xsd:import namespace="13263024-b6e6-4c45-9a86-65fcc4638c91"/>
    <xsd:import namespace="98239708-9dd3-4760-99d5-4d524b86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1:PublishingStartDate" minOccurs="0"/>
                <xsd:element ref="ns1:PublishingExpirationDat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9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20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63024-b6e6-4c45-9a86-65fcc4638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39708-9dd3-4760-99d5-4d524b86b7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C0409-5007-4008-9F2E-C273DB93C8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EE4F8-E6A2-4206-8737-141FC5D0D958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98239708-9dd3-4760-99d5-4d524b86b7cb"/>
    <ds:schemaRef ds:uri="http://www.w3.org/XML/1998/namespace"/>
    <ds:schemaRef ds:uri="13263024-b6e6-4c45-9a86-65fcc4638c91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070C745-D8ED-4652-95AF-53E477C9F1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1940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FEED TYPES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Types</dc:title>
  <dc:creator>Federico Castro Ruiz</dc:creator>
  <cp:lastModifiedBy>Federico Castro Ruiz</cp:lastModifiedBy>
  <cp:revision>123</cp:revision>
  <dcterms:created xsi:type="dcterms:W3CDTF">2021-11-23T20:17:07Z</dcterms:created>
  <dcterms:modified xsi:type="dcterms:W3CDTF">2022-03-31T20:13:14Z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0x010100BCA1F51073ECE242B5E79C022B6D1D07</vt:lpwstr>
  </property>
  <property fmtid="{D5CDD505-2E9C-101B-9397-08002B2CF9AE}" pid="3" name="Information type">
    <vt:lpwstr>Concept</vt:lpwstr>
  </property>
</Properties>
</file>