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310" r:id="rId4"/>
    <p:sldId id="281" r:id="rId5"/>
    <p:sldId id="311" r:id="rId6"/>
    <p:sldId id="312" r:id="rId7"/>
    <p:sldId id="305" r:id="rId8"/>
    <p:sldId id="288" r:id="rId9"/>
    <p:sldId id="285" r:id="rId10"/>
    <p:sldId id="313" r:id="rId11"/>
    <p:sldId id="289" r:id="rId12"/>
    <p:sldId id="287" r:id="rId13"/>
    <p:sldId id="324" r:id="rId14"/>
    <p:sldId id="325" r:id="rId15"/>
    <p:sldId id="290" r:id="rId16"/>
    <p:sldId id="314" r:id="rId17"/>
    <p:sldId id="315" r:id="rId18"/>
    <p:sldId id="316" r:id="rId19"/>
    <p:sldId id="317" r:id="rId20"/>
    <p:sldId id="319" r:id="rId21"/>
    <p:sldId id="318" r:id="rId22"/>
    <p:sldId id="320" r:id="rId23"/>
    <p:sldId id="321" r:id="rId24"/>
    <p:sldId id="307" r:id="rId25"/>
    <p:sldId id="322" r:id="rId26"/>
    <p:sldId id="308" r:id="rId27"/>
    <p:sldId id="309" r:id="rId28"/>
    <p:sldId id="301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  <p:embeddedFont>
      <p:font typeface="Ubuntu Condensed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E13F"/>
    <a:srgbClr val="FF4F25"/>
    <a:srgbClr val="FF3300"/>
    <a:srgbClr val="61298B"/>
    <a:srgbClr val="6C2E9A"/>
    <a:srgbClr val="D3B5E9"/>
    <a:srgbClr val="532377"/>
    <a:srgbClr val="5D2785"/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1" autoAdjust="0"/>
  </p:normalViewPr>
  <p:slideViewPr>
    <p:cSldViewPr snapToGrid="0">
      <p:cViewPr varScale="1">
        <p:scale>
          <a:sx n="102" d="100"/>
          <a:sy n="102" d="100"/>
        </p:scale>
        <p:origin x="893" y="77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980BA-2269-4A38-980C-DB9EEC22F379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ED472-37CE-42CA-9C65-083758F81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7638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06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392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5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166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94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86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311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367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1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865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37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6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250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58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419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641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209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99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8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22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13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33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26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062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9e6189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9e6189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62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8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hyperlink" Target="https://talent.com/private/tools/jobs/pageFeedcodeList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ndex02.neuvoo.com/dash/class/portfolios/async.php?action=get-scanids-by-jobsiteurl-fragment&amp;debug=1&amp;fragmen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qa.neuvoo.com/boo3-web/qa/tickets_syste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qa.neuvoo.com/boo3-web/qa/tickets_system/index.php?request_type=15&amp;status=1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qa.neuvoo.com/boo3-web/qa/tickets_system/index.php?request_type=8&amp;status=7&amp;team=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qa.neuvoo.com/boo3-web/qa/tickets_system/index.php?request_type=3&amp;status=7&amp;team=2" TargetMode="External"/><Relationship Id="rId11" Type="http://schemas.openxmlformats.org/officeDocument/2006/relationships/hyperlink" Target="http://qa.neuvoo.com/boo3-web/qa/tickets_system/index.php?request_type=21&amp;status=7&amp;team=2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qa.neuvoo.com/boo3-web/qa/tickets_system/index.php?mode=list&amp;owner=nombre_del_indexer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qa.neuvoo.com/boo3-web/qa/tickets_system/index.php?request_type=18&amp;status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136" y="1683847"/>
            <a:ext cx="8832300" cy="1318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 b="1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  <a:endParaRPr sz="5400" b="1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209862"/>
            <a:ext cx="2763188" cy="6071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0" y="3020935"/>
            <a:ext cx="9144000" cy="2146932"/>
          </a:xfrm>
          <a:solidFill>
            <a:srgbClr val="5D278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3200" b="1" dirty="0">
              <a:solidFill>
                <a:srgbClr val="FFFFFF"/>
              </a:solidFill>
              <a:cs typeface="Calibri"/>
            </a:endParaRPr>
          </a:p>
          <a:p>
            <a:endParaRPr lang="es-ES" sz="3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Google Shape;62;p14"/>
          <p:cNvSpPr txBox="1"/>
          <p:nvPr/>
        </p:nvSpPr>
        <p:spPr>
          <a:xfrm>
            <a:off x="2465318" y="3002011"/>
            <a:ext cx="4447054" cy="389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Daniel Hazanow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Team Leader Senior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9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8493479" y="466035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>
                <a:solidFill>
                  <a:schemeClr val="bg1"/>
                </a:solidFill>
              </a:rPr>
              <a:t>1</a:t>
            </a:fld>
            <a:endParaRPr lang="es-419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10</a:t>
            </a:fld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5" y="1759580"/>
            <a:ext cx="6589759" cy="801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510" y="1102229"/>
            <a:ext cx="3528244" cy="58919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5" name="Rectángulo 24"/>
          <p:cNvSpPr/>
          <p:nvPr/>
        </p:nvSpPr>
        <p:spPr>
          <a:xfrm>
            <a:off x="642995" y="1254704"/>
            <a:ext cx="2744781" cy="25391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105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¿Cómo obtener los tickets del tipo Organic?</a:t>
            </a:r>
            <a:endParaRPr lang="es-VE" sz="1050" b="1" dirty="0" smtClean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6141" y="704500"/>
            <a:ext cx="77136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  <a:sym typeface="Ubuntu Condensed"/>
              </a:rPr>
              <a:t>Ejemplo</a:t>
            </a:r>
            <a:r>
              <a:rPr lang="es-ES" sz="1600" dirty="0">
                <a:latin typeface="Ubuntu Condensed" panose="020B0604020202020204" charset="0"/>
                <a:sym typeface="Ubuntu Condensed"/>
              </a:rPr>
              <a:t>:</a:t>
            </a:r>
            <a:endParaRPr lang="es-419" sz="1600" dirty="0">
              <a:latin typeface="Ubuntu Condensed" panose="020B0604020202020204" charset="0"/>
              <a:sym typeface="Ubuntu Condensed"/>
            </a:endParaRPr>
          </a:p>
        </p:txBody>
      </p:sp>
      <p:grpSp>
        <p:nvGrpSpPr>
          <p:cNvPr id="27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29" name="Google Shape;8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83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642995" y="4035859"/>
            <a:ext cx="4318748" cy="26161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Dichos valores se pueden ver reflejados como parámetros o query strings del url.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806005" y="4002530"/>
            <a:ext cx="184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419" sz="11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95" y="4330798"/>
            <a:ext cx="5060762" cy="32777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642995" y="2757130"/>
            <a:ext cx="4572956" cy="26161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Al presionar la lupa se genera un listado organizado correspondientes a la estrategia.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995" y="3052069"/>
            <a:ext cx="6589759" cy="764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5911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11</a:t>
            </a:fld>
            <a:endParaRPr lang="es-419"/>
          </a:p>
        </p:txBody>
      </p:sp>
      <p:sp>
        <p:nvSpPr>
          <p:cNvPr id="14" name="Rectángulo 13"/>
          <p:cNvSpPr/>
          <p:nvPr/>
        </p:nvSpPr>
        <p:spPr>
          <a:xfrm>
            <a:off x="656915" y="3658069"/>
            <a:ext cx="835284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1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Creator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698931" y="3658069"/>
            <a:ext cx="835284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1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QA</a:t>
            </a:r>
            <a:endParaRPr lang="es-VE" sz="16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796211" y="3662579"/>
            <a:ext cx="1490162" cy="261610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1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Index/Index PPC</a:t>
            </a:r>
            <a:endParaRPr lang="es-VE" sz="11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565643" y="3650374"/>
            <a:ext cx="774296" cy="276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QA</a:t>
            </a:r>
            <a:endParaRPr lang="es-VE" sz="12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" name="Rombo 4"/>
          <p:cNvSpPr/>
          <p:nvPr/>
        </p:nvSpPr>
        <p:spPr>
          <a:xfrm>
            <a:off x="5590385" y="3516480"/>
            <a:ext cx="615525" cy="557991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10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2534215" y="3781736"/>
            <a:ext cx="261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4309037" y="3788874"/>
            <a:ext cx="239332" cy="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716709" y="3650921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1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OK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5898147" y="4074471"/>
            <a:ext cx="0" cy="181396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 flipV="1">
            <a:off x="1048241" y="4264407"/>
            <a:ext cx="4849906" cy="553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1048240" y="3927373"/>
            <a:ext cx="0" cy="344108"/>
          </a:xfrm>
          <a:prstGeom prst="straightConnector1">
            <a:avLst/>
          </a:prstGeom>
          <a:ln w="19050"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3439344" y="3336426"/>
            <a:ext cx="2458803" cy="1228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887589" y="3336426"/>
            <a:ext cx="0" cy="18005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448847" y="3352535"/>
            <a:ext cx="9415" cy="31623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002865" y="4035076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SI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426395" y="3321386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NO</a:t>
            </a:r>
            <a:endParaRPr lang="es-VE" sz="12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65407" y="4430972"/>
            <a:ext cx="5227857" cy="145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/>
          <p:cNvSpPr/>
          <p:nvPr/>
        </p:nvSpPr>
        <p:spPr>
          <a:xfrm>
            <a:off x="2923132" y="4384022"/>
            <a:ext cx="6094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0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Deadline</a:t>
            </a:r>
            <a:endParaRPr lang="es-419" sz="1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313004" y="4243427"/>
            <a:ext cx="226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 dirty="0" smtClean="0">
                <a:solidFill>
                  <a:schemeClr val="bg2"/>
                </a:solidFill>
              </a:rPr>
              <a:t>Diagrama de flujo 1. </a:t>
            </a:r>
          </a:p>
          <a:p>
            <a:r>
              <a:rPr lang="es-ES" sz="700" b="1" i="1" dirty="0" smtClean="0">
                <a:solidFill>
                  <a:schemeClr val="bg2"/>
                </a:solidFill>
              </a:rPr>
              <a:t>Tickets Organic, Email Requests y Google Error</a:t>
            </a:r>
          </a:p>
          <a:p>
            <a:r>
              <a:rPr lang="es-ES" sz="700" i="1" dirty="0" smtClean="0">
                <a:solidFill>
                  <a:schemeClr val="bg2"/>
                </a:solidFill>
              </a:rPr>
              <a:t>Tomado y modificado de la biblia de operaciones. </a:t>
            </a:r>
          </a:p>
          <a:p>
            <a:r>
              <a:rPr lang="es-ES" sz="700" i="1" dirty="0" smtClean="0">
                <a:solidFill>
                  <a:schemeClr val="bg2"/>
                </a:solidFill>
              </a:rPr>
              <a:t>(Enero 20, 2022) </a:t>
            </a:r>
            <a:endParaRPr lang="es-419" sz="700" i="1" dirty="0">
              <a:solidFill>
                <a:schemeClr val="bg2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60538"/>
              </p:ext>
            </p:extLst>
          </p:nvPr>
        </p:nvGraphicFramePr>
        <p:xfrm>
          <a:off x="645704" y="1207399"/>
          <a:ext cx="7928789" cy="2118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35757">
                  <a:extLst>
                    <a:ext uri="{9D8B030D-6E8A-4147-A177-3AD203B41FA5}">
                      <a16:colId xmlns:a16="http://schemas.microsoft.com/office/drawing/2014/main" val="3115345826"/>
                    </a:ext>
                  </a:extLst>
                </a:gridCol>
                <a:gridCol w="906905">
                  <a:extLst>
                    <a:ext uri="{9D8B030D-6E8A-4147-A177-3AD203B41FA5}">
                      <a16:colId xmlns:a16="http://schemas.microsoft.com/office/drawing/2014/main" val="3543107414"/>
                    </a:ext>
                  </a:extLst>
                </a:gridCol>
                <a:gridCol w="6086127">
                  <a:extLst>
                    <a:ext uri="{9D8B030D-6E8A-4147-A177-3AD203B41FA5}">
                      <a16:colId xmlns:a16="http://schemas.microsoft.com/office/drawing/2014/main" val="2186546629"/>
                    </a:ext>
                  </a:extLst>
                </a:gridCol>
              </a:tblGrid>
              <a:tr h="209369">
                <a:tc>
                  <a:txBody>
                    <a:bodyPr/>
                    <a:lstStyle/>
                    <a:p>
                      <a:r>
                        <a:rPr lang="es-ES" sz="1100" i="0" dirty="0" smtClean="0">
                          <a:latin typeface="Ubuntu Condensed" panose="020B0604020202020204" charset="0"/>
                        </a:rPr>
                        <a:t>Solicitud</a:t>
                      </a:r>
                      <a:endParaRPr lang="es-419" sz="11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i="0" dirty="0" smtClean="0">
                          <a:latin typeface="Ubuntu Condensed" panose="020B0604020202020204" charset="0"/>
                        </a:rPr>
                        <a:t>Creador del ticket</a:t>
                      </a:r>
                      <a:endParaRPr lang="es-419" sz="11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i="0" dirty="0" smtClean="0">
                          <a:latin typeface="Ubuntu Condensed" panose="020B0604020202020204" charset="0"/>
                        </a:rPr>
                        <a:t>Descripción</a:t>
                      </a:r>
                      <a:r>
                        <a:rPr lang="es-ES" sz="1100" i="0" baseline="0" dirty="0" smtClean="0">
                          <a:latin typeface="Ubuntu Condensed" panose="020B0604020202020204" charset="0"/>
                        </a:rPr>
                        <a:t> breve</a:t>
                      </a:r>
                      <a:endParaRPr lang="es-419" sz="11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5673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r>
                        <a:rPr lang="es-ES" sz="900" b="0" i="0" dirty="0" smtClean="0">
                          <a:latin typeface="Ubuntu Condensed" panose="020B0604020202020204" charset="0"/>
                        </a:rPr>
                        <a:t>Organic</a:t>
                      </a:r>
                      <a:endParaRPr lang="es-419" sz="9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b="0" i="0" dirty="0" smtClean="0">
                          <a:latin typeface="Ubuntu Condensed" panose="020B0604020202020204" charset="0"/>
                        </a:rPr>
                        <a:t>Ventas</a:t>
                      </a:r>
                      <a:endParaRPr lang="es-419" sz="9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700" b="0" i="0" dirty="0" smtClean="0">
                          <a:latin typeface="Ubuntu Condensed" panose="020B0604020202020204" charset="0"/>
                        </a:rPr>
                        <a:t>Creación</a:t>
                      </a:r>
                      <a:r>
                        <a:rPr lang="es-ES" sz="700" b="0" i="0" baseline="0" dirty="0" smtClean="0">
                          <a:latin typeface="Ubuntu Condensed" panose="020B0604020202020204" charset="0"/>
                        </a:rPr>
                        <a:t> de nuevos empcodes</a:t>
                      </a:r>
                      <a:br>
                        <a:rPr lang="es-ES" sz="700" b="0" i="0" baseline="0" dirty="0" smtClean="0">
                          <a:latin typeface="Ubuntu Condensed" panose="020B0604020202020204" charset="0"/>
                        </a:rPr>
                      </a:br>
                      <a:r>
                        <a:rPr lang="es-ES" sz="700" b="0" i="0" baseline="0" dirty="0" smtClean="0">
                          <a:latin typeface="Ubuntu Condensed" panose="020B0604020202020204" charset="0"/>
                        </a:rPr>
                        <a:t>Mantenimiento y/o actualización de empcodes</a:t>
                      </a:r>
                    </a:p>
                    <a:p>
                      <a:r>
                        <a:rPr lang="es-ES" sz="700" b="1" i="0" baseline="0" dirty="0" smtClean="0">
                          <a:latin typeface="Ubuntu Condensed" panose="020B0604020202020204" charset="0"/>
                        </a:rPr>
                        <a:t>Es importante tener en cuenta que las solicitudes realizadas en este tipo de request pueden representar clientes potenciales que pueden pasar al dominio del team PPC</a:t>
                      </a:r>
                      <a:endParaRPr lang="es-419" sz="700" b="1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83869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r>
                        <a:rPr lang="es-ES" sz="900" b="0" i="0" dirty="0" smtClean="0">
                          <a:latin typeface="Ubuntu Condensed" panose="020B0604020202020204" charset="0"/>
                        </a:rPr>
                        <a:t>Email</a:t>
                      </a:r>
                      <a:r>
                        <a:rPr lang="es-ES" sz="900" b="0" i="0" baseline="0" dirty="0" smtClean="0">
                          <a:latin typeface="Ubuntu Condensed" panose="020B0604020202020204" charset="0"/>
                        </a:rPr>
                        <a:t> Requests</a:t>
                      </a:r>
                      <a:endParaRPr lang="es-419" sz="9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900" b="0" i="0" dirty="0" smtClean="0">
                          <a:latin typeface="Ubuntu Condensed" panose="020B0604020202020204" charset="0"/>
                        </a:rPr>
                        <a:t>User Solutions</a:t>
                      </a:r>
                      <a:endParaRPr lang="es-419" sz="9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700" b="0" i="0" dirty="0" smtClean="0">
                          <a:latin typeface="Ubuntu Condensed" panose="020B0604020202020204" charset="0"/>
                        </a:rPr>
                        <a:t>Solicitudes</a:t>
                      </a:r>
                      <a:r>
                        <a:rPr lang="es-ES" sz="700" b="0" i="0" baseline="0" dirty="0" smtClean="0">
                          <a:latin typeface="Ubuntu Condensed" panose="020B0604020202020204" charset="0"/>
                        </a:rPr>
                        <a:t> de empresas que no desean ser indexadas. Cabe destacar que no solventar el ticket en el plazo establecido puede representar una acción legal contra la empresa.</a:t>
                      </a:r>
                      <a:endParaRPr lang="es-419" sz="7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85797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9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Google Error</a:t>
                      </a:r>
                      <a:endParaRPr lang="es-419" sz="900" b="0" i="0" u="none" strike="noStrike" cap="none" dirty="0" smtClean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s-419" sz="900" b="1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419" sz="9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700" b="0" i="1" dirty="0" smtClean="0"/>
                        <a:t>Esta solicitud corresponde con Jobs que</a:t>
                      </a:r>
                      <a:r>
                        <a:rPr lang="es-ES" sz="700" b="0" i="1" baseline="0" dirty="0" smtClean="0"/>
                        <a:t> no deben compartirse con Google.</a:t>
                      </a:r>
                      <a:br>
                        <a:rPr lang="es-ES" sz="700" b="0" i="1" baseline="0" dirty="0" smtClean="0"/>
                      </a:br>
                      <a:r>
                        <a:rPr lang="es-ES" sz="700" b="0" i="1" baseline="0" dirty="0" smtClean="0"/>
                        <a:t>A los Jobs indicados debe asignarse: </a:t>
                      </a:r>
                    </a:p>
                    <a:p>
                      <a:pPr rtl="0" fontAlgn="base"/>
                      <a:r>
                        <a:rPr lang="es-419" sz="700" b="1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Boo3.1</a:t>
                      </a:r>
                    </a:p>
                    <a:p>
                      <a:pPr rtl="0"/>
                      <a:r>
                        <a:rPr lang="es-419" sz="700" b="0" i="1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job.google_error</a:t>
                      </a:r>
                      <a:r>
                        <a:rPr lang="es-419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1;</a:t>
                      </a:r>
                    </a:p>
                    <a:p>
                      <a:pPr rtl="0" fontAlgn="base"/>
                      <a:r>
                        <a:rPr lang="es-419" sz="700" b="1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s-419" sz="700" b="1" i="1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Xml</a:t>
                      </a:r>
                      <a:r>
                        <a:rPr lang="es-419" sz="700" b="1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-spiders / spider api</a:t>
                      </a:r>
                    </a:p>
                    <a:p>
                      <a:r>
                        <a:rPr lang="es-419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$</a:t>
                      </a:r>
                      <a:r>
                        <a:rPr lang="es-419" sz="700" b="0" i="1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job</a:t>
                      </a:r>
                      <a:r>
                        <a:rPr lang="es-419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['</a:t>
                      </a:r>
                      <a:r>
                        <a:rPr lang="es-419" sz="700" b="0" i="1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google_error</a:t>
                      </a:r>
                      <a:r>
                        <a:rPr lang="es-419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'] =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700" b="0" i="1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(Tomado de la </a:t>
                      </a:r>
                      <a:r>
                        <a:rPr lang="es-419" sz="700" b="0" i="1" u="none" strike="noStrike" cap="none" dirty="0" err="1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Biliba</a:t>
                      </a:r>
                      <a:r>
                        <a:rPr lang="es-419" sz="700" b="0" i="1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de operaciones </a:t>
                      </a:r>
                      <a:r>
                        <a:rPr lang="es-ES" sz="700" b="0" i="1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es-ES" sz="700" b="0" i="1" u="none" strike="noStrike" cap="none" baseline="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</a:t>
                      </a:r>
                      <a:r>
                        <a:rPr lang="es-ES" sz="700" b="0" i="1" dirty="0" smtClean="0">
                          <a:solidFill>
                            <a:schemeClr val="bg2"/>
                          </a:solidFill>
                        </a:rPr>
                        <a:t>nero</a:t>
                      </a:r>
                      <a:r>
                        <a:rPr lang="es-ES" sz="700" b="0" i="1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s-ES" sz="700" b="0" i="1" dirty="0" smtClean="0">
                          <a:solidFill>
                            <a:schemeClr val="bg2"/>
                          </a:solidFill>
                        </a:rPr>
                        <a:t>29, 2022</a:t>
                      </a:r>
                      <a:r>
                        <a:rPr lang="es-419" sz="700" b="0" i="1" u="none" strike="noStrike" cap="none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es-ES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Nota: Los</a:t>
                      </a:r>
                      <a:r>
                        <a:rPr lang="es-ES" sz="700" b="0" i="1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Jobs no deben filtrarse, solamente asignar la variable. </a:t>
                      </a:r>
                      <a:r>
                        <a:rPr lang="es-ES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700" b="0" i="1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700" b="0" i="1" dirty="0" smtClean="0"/>
                        <a:t>Si</a:t>
                      </a:r>
                      <a:r>
                        <a:rPr lang="es-ES" sz="700" b="0" i="1" baseline="0" dirty="0" smtClean="0"/>
                        <a:t> uno de los Jobs pertenece a PPC se envía a dicho equipo, de lo contrario a Index. </a:t>
                      </a:r>
                      <a:endParaRPr lang="es-419" sz="7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69400"/>
                  </a:ext>
                </a:extLst>
              </a:tr>
            </a:tbl>
          </a:graphicData>
        </a:graphic>
      </p:graphicFrame>
      <p:cxnSp>
        <p:nvCxnSpPr>
          <p:cNvPr id="53" name="Conector recto de flecha 52"/>
          <p:cNvCxnSpPr/>
          <p:nvPr/>
        </p:nvCxnSpPr>
        <p:spPr>
          <a:xfrm>
            <a:off x="5342729" y="3788873"/>
            <a:ext cx="239332" cy="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14" idx="3"/>
            <a:endCxn id="15" idx="1"/>
          </p:cNvCxnSpPr>
          <p:nvPr/>
        </p:nvCxnSpPr>
        <p:spPr>
          <a:xfrm>
            <a:off x="1492199" y="3788874"/>
            <a:ext cx="2067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56915" y="756434"/>
            <a:ext cx="3009157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6.1 Organic, Email Requests y Google Error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974035" y="331511"/>
            <a:ext cx="3702450" cy="338554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6. Tipos de solicitudes y sus flujos de atención</a:t>
            </a:r>
            <a:endParaRPr lang="es-VE" sz="1600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</p:txBody>
      </p:sp>
      <p:grpSp>
        <p:nvGrpSpPr>
          <p:cNvPr id="41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3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4604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7075357" y="4663217"/>
            <a:ext cx="1945801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12</a:t>
            </a:fld>
            <a:endParaRPr lang="es-419" dirty="0"/>
          </a:p>
        </p:txBody>
      </p:sp>
      <p:sp>
        <p:nvSpPr>
          <p:cNvPr id="14" name="Rectángulo 13"/>
          <p:cNvSpPr/>
          <p:nvPr/>
        </p:nvSpPr>
        <p:spPr>
          <a:xfrm>
            <a:off x="822994" y="3269307"/>
            <a:ext cx="835284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Creator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905711" y="3265131"/>
            <a:ext cx="864677" cy="276999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Indexer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" name="Rombo 4"/>
          <p:cNvSpPr/>
          <p:nvPr/>
        </p:nvSpPr>
        <p:spPr>
          <a:xfrm>
            <a:off x="4560711" y="3034590"/>
            <a:ext cx="790786" cy="7676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665075" y="3422768"/>
            <a:ext cx="227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782779" y="3409178"/>
            <a:ext cx="261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4258149" y="3409178"/>
            <a:ext cx="2897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4760820" y="3253149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OK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33" name="Conector recto 32"/>
          <p:cNvCxnSpPr/>
          <p:nvPr/>
        </p:nvCxnSpPr>
        <p:spPr>
          <a:xfrm flipH="1">
            <a:off x="2321976" y="2795362"/>
            <a:ext cx="2634128" cy="646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4956104" y="2801825"/>
            <a:ext cx="0" cy="22228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321976" y="2801825"/>
            <a:ext cx="6479" cy="4655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5381289" y="3114649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SI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381953" y="2544830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NO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29791" y="4082559"/>
            <a:ext cx="6075734" cy="279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/>
          <p:cNvSpPr/>
          <p:nvPr/>
        </p:nvSpPr>
        <p:spPr>
          <a:xfrm>
            <a:off x="3477166" y="4082559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Deadline</a:t>
            </a:r>
            <a:endParaRPr lang="es-419" dirty="0"/>
          </a:p>
        </p:txBody>
      </p:sp>
      <p:sp>
        <p:nvSpPr>
          <p:cNvPr id="47" name="Rectángulo 46"/>
          <p:cNvSpPr/>
          <p:nvPr/>
        </p:nvSpPr>
        <p:spPr>
          <a:xfrm>
            <a:off x="3044774" y="3237761"/>
            <a:ext cx="1200525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Creator</a:t>
            </a:r>
            <a:r>
              <a:rPr lang="es-VE" sz="16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</a:t>
            </a:r>
            <a:endParaRPr lang="es-VE" sz="16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5361985" y="3418417"/>
            <a:ext cx="381820" cy="2650"/>
          </a:xfrm>
          <a:prstGeom prst="straightConnector1">
            <a:avLst/>
          </a:prstGeom>
          <a:ln w="19050"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748616" y="3246317"/>
            <a:ext cx="1135380" cy="394190"/>
          </a:xfrm>
          <a:prstGeom prst="ellipse">
            <a:avLst/>
          </a:prstGeom>
          <a:noFill/>
          <a:ln>
            <a:solidFill>
              <a:srgbClr val="3FE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5941867" y="3273215"/>
            <a:ext cx="748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Finished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075357" y="3525468"/>
            <a:ext cx="13803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i="1" dirty="0">
                <a:solidFill>
                  <a:schemeClr val="bg2"/>
                </a:solidFill>
              </a:rPr>
              <a:t>Diagrama de flujo 2</a:t>
            </a:r>
            <a:r>
              <a:rPr lang="es-ES" sz="700" b="1" i="1" dirty="0" smtClean="0">
                <a:solidFill>
                  <a:schemeClr val="bg2"/>
                </a:solidFill>
              </a:rPr>
              <a:t>. </a:t>
            </a:r>
            <a:endParaRPr lang="es-ES" sz="700" b="1" i="1" dirty="0">
              <a:solidFill>
                <a:schemeClr val="bg2"/>
              </a:solidFill>
            </a:endParaRPr>
          </a:p>
          <a:p>
            <a:r>
              <a:rPr lang="es-ES" sz="700" b="1" i="1" dirty="0" smtClean="0">
                <a:solidFill>
                  <a:schemeClr val="bg2"/>
                </a:solidFill>
              </a:rPr>
              <a:t>QA Organic </a:t>
            </a:r>
            <a:r>
              <a:rPr lang="es-ES" sz="700" b="1" i="1" dirty="0" err="1" smtClean="0">
                <a:solidFill>
                  <a:schemeClr val="bg2"/>
                </a:solidFill>
              </a:rPr>
              <a:t>Review</a:t>
            </a:r>
            <a:r>
              <a:rPr lang="es-ES" sz="700" b="1" i="1" dirty="0" smtClean="0">
                <a:solidFill>
                  <a:schemeClr val="bg2"/>
                </a:solidFill>
              </a:rPr>
              <a:t> </a:t>
            </a:r>
            <a:r>
              <a:rPr lang="es-ES" sz="700" i="1" dirty="0" smtClean="0">
                <a:solidFill>
                  <a:schemeClr val="bg2"/>
                </a:solidFill>
              </a:rPr>
              <a:t>Tomado </a:t>
            </a:r>
            <a:r>
              <a:rPr lang="es-ES" sz="700" i="1" dirty="0">
                <a:solidFill>
                  <a:schemeClr val="bg2"/>
                </a:solidFill>
              </a:rPr>
              <a:t>y modificado de la biblia de </a:t>
            </a:r>
            <a:r>
              <a:rPr lang="es-ES" sz="700" i="1" dirty="0" smtClean="0">
                <a:solidFill>
                  <a:schemeClr val="bg2"/>
                </a:solidFill>
              </a:rPr>
              <a:t>operaciones.</a:t>
            </a:r>
            <a:br>
              <a:rPr lang="es-ES" sz="700" i="1" dirty="0" smtClean="0">
                <a:solidFill>
                  <a:schemeClr val="bg2"/>
                </a:solidFill>
              </a:rPr>
            </a:br>
            <a:r>
              <a:rPr lang="es-ES" sz="700" b="1" i="1" dirty="0" smtClean="0">
                <a:solidFill>
                  <a:schemeClr val="bg2"/>
                </a:solidFill>
              </a:rPr>
              <a:t>Nota</a:t>
            </a:r>
            <a:r>
              <a:rPr lang="es-ES" sz="700" i="1" dirty="0" smtClean="0">
                <a:solidFill>
                  <a:schemeClr val="bg2"/>
                </a:solidFill>
              </a:rPr>
              <a:t>: Mismo contenido, solo se modificaron los colores  </a:t>
            </a:r>
            <a:endParaRPr lang="es-ES" sz="700" i="1" dirty="0">
              <a:solidFill>
                <a:schemeClr val="bg2"/>
              </a:solidFill>
            </a:endParaRPr>
          </a:p>
          <a:p>
            <a:r>
              <a:rPr lang="es-ES" sz="700" i="1" dirty="0">
                <a:solidFill>
                  <a:schemeClr val="bg2"/>
                </a:solidFill>
              </a:rPr>
              <a:t>(Enero 20, 2022) </a:t>
            </a:r>
            <a:endParaRPr lang="es-419" sz="700" i="1" dirty="0">
              <a:solidFill>
                <a:schemeClr val="bg2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84679"/>
              </p:ext>
            </p:extLst>
          </p:nvPr>
        </p:nvGraphicFramePr>
        <p:xfrm>
          <a:off x="901064" y="1324600"/>
          <a:ext cx="7631101" cy="487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43700">
                  <a:extLst>
                    <a:ext uri="{9D8B030D-6E8A-4147-A177-3AD203B41FA5}">
                      <a16:colId xmlns:a16="http://schemas.microsoft.com/office/drawing/2014/main" val="3115345826"/>
                    </a:ext>
                  </a:extLst>
                </a:gridCol>
                <a:gridCol w="2187093">
                  <a:extLst>
                    <a:ext uri="{9D8B030D-6E8A-4147-A177-3AD203B41FA5}">
                      <a16:colId xmlns:a16="http://schemas.microsoft.com/office/drawing/2014/main" val="1882229222"/>
                    </a:ext>
                  </a:extLst>
                </a:gridCol>
                <a:gridCol w="2900308">
                  <a:extLst>
                    <a:ext uri="{9D8B030D-6E8A-4147-A177-3AD203B41FA5}">
                      <a16:colId xmlns:a16="http://schemas.microsoft.com/office/drawing/2014/main" val="3543107414"/>
                    </a:ext>
                  </a:extLst>
                </a:gridCol>
              </a:tblGrid>
              <a:tr h="209369"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Solicitud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Creador</a:t>
                      </a:r>
                      <a:r>
                        <a:rPr lang="es-ES" sz="1200" i="0" baseline="0" dirty="0" smtClean="0">
                          <a:latin typeface="Ubuntu Condensed" panose="020B0604020202020204" charset="0"/>
                        </a:rPr>
                        <a:t> del ticket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Descripción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5673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QA Organic Review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Agente de QA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Mantenimiento y revisión de empcodes. El creador es el agente de QA. 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29139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908258" y="604423"/>
            <a:ext cx="1736373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  <a:sym typeface="Ubuntu Condensed"/>
              </a:rPr>
              <a:t>6.2 QA </a:t>
            </a:r>
            <a:r>
              <a:rPr lang="es-ES" dirty="0" err="1">
                <a:latin typeface="Ubuntu Condensed" panose="020B0604020202020204" charset="0"/>
                <a:sym typeface="Ubuntu Condensed"/>
              </a:rPr>
              <a:t>Organic</a:t>
            </a:r>
            <a:r>
              <a:rPr lang="es-ES" dirty="0">
                <a:latin typeface="Ubuntu Condensed" panose="020B0604020202020204" charset="0"/>
                <a:sym typeface="Ubuntu Condensed"/>
              </a:rPr>
              <a:t> </a:t>
            </a:r>
            <a:r>
              <a:rPr lang="es-ES" dirty="0" err="1" smtClean="0">
                <a:latin typeface="Ubuntu Condensed" panose="020B0604020202020204" charset="0"/>
                <a:sym typeface="Ubuntu Condensed"/>
              </a:rPr>
              <a:t>Review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  <p:grpSp>
        <p:nvGrpSpPr>
          <p:cNvPr id="40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3043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7075357" y="4663217"/>
            <a:ext cx="1945801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13</a:t>
            </a:fld>
            <a:endParaRPr lang="es-419" dirty="0"/>
          </a:p>
        </p:txBody>
      </p:sp>
      <p:sp>
        <p:nvSpPr>
          <p:cNvPr id="14" name="Rectángulo 13"/>
          <p:cNvSpPr/>
          <p:nvPr/>
        </p:nvSpPr>
        <p:spPr>
          <a:xfrm>
            <a:off x="2173761" y="3279644"/>
            <a:ext cx="568497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QA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970354" y="3303406"/>
            <a:ext cx="864677" cy="276999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Index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" name="Rombo 4"/>
          <p:cNvSpPr/>
          <p:nvPr/>
        </p:nvSpPr>
        <p:spPr>
          <a:xfrm>
            <a:off x="4985896" y="3044689"/>
            <a:ext cx="790786" cy="7676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733529" y="3422768"/>
            <a:ext cx="227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3839531" y="3433533"/>
            <a:ext cx="261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4669596" y="3422768"/>
            <a:ext cx="2897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231408" y="3276333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OK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33" name="Conector recto 32"/>
          <p:cNvCxnSpPr/>
          <p:nvPr/>
        </p:nvCxnSpPr>
        <p:spPr>
          <a:xfrm flipH="1">
            <a:off x="3365339" y="2809782"/>
            <a:ext cx="2002589" cy="139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375649" y="2812310"/>
            <a:ext cx="0" cy="22228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358860" y="2823780"/>
            <a:ext cx="6479" cy="4655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5633854" y="2632582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SI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794299" y="256948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NO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29790" y="4135130"/>
            <a:ext cx="6075734" cy="279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/>
          <p:cNvSpPr/>
          <p:nvPr/>
        </p:nvSpPr>
        <p:spPr>
          <a:xfrm>
            <a:off x="3477166" y="4082559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Deadline</a:t>
            </a:r>
            <a:endParaRPr lang="es-419" dirty="0"/>
          </a:p>
        </p:txBody>
      </p:sp>
      <p:sp>
        <p:nvSpPr>
          <p:cNvPr id="47" name="Rectángulo 46"/>
          <p:cNvSpPr/>
          <p:nvPr/>
        </p:nvSpPr>
        <p:spPr>
          <a:xfrm>
            <a:off x="4083482" y="3264256"/>
            <a:ext cx="59138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QA</a:t>
            </a:r>
            <a:r>
              <a:rPr lang="es-VE" sz="16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</a:t>
            </a:r>
            <a:endParaRPr lang="es-VE" sz="16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016366" y="3279917"/>
            <a:ext cx="748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Finished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075357" y="3525468"/>
            <a:ext cx="138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i="1" dirty="0">
                <a:solidFill>
                  <a:schemeClr val="bg2"/>
                </a:solidFill>
              </a:rPr>
              <a:t>Diagrama de flujo 2</a:t>
            </a:r>
            <a:r>
              <a:rPr lang="es-ES" sz="700" b="1" i="1" dirty="0" smtClean="0">
                <a:solidFill>
                  <a:schemeClr val="bg2"/>
                </a:solidFill>
              </a:rPr>
              <a:t>. </a:t>
            </a:r>
            <a:endParaRPr lang="es-ES" sz="700" b="1" i="1" dirty="0">
              <a:solidFill>
                <a:schemeClr val="bg2"/>
              </a:solidFill>
            </a:endParaRPr>
          </a:p>
          <a:p>
            <a:r>
              <a:rPr lang="es-ES" sz="700" b="1" i="1" dirty="0" smtClean="0">
                <a:solidFill>
                  <a:schemeClr val="bg2"/>
                </a:solidFill>
              </a:rPr>
              <a:t>QA Organic Review y Reported Jobs</a:t>
            </a:r>
            <a:endParaRPr lang="es-ES" sz="700" b="1" i="1" dirty="0">
              <a:solidFill>
                <a:schemeClr val="bg2"/>
              </a:solidFill>
            </a:endParaRPr>
          </a:p>
          <a:p>
            <a:r>
              <a:rPr lang="es-ES" sz="700" i="1" dirty="0">
                <a:solidFill>
                  <a:schemeClr val="bg2"/>
                </a:solidFill>
              </a:rPr>
              <a:t>Tomado y modificado de la biblia de </a:t>
            </a:r>
            <a:r>
              <a:rPr lang="es-ES" sz="700" i="1" dirty="0" smtClean="0">
                <a:solidFill>
                  <a:schemeClr val="bg2"/>
                </a:solidFill>
              </a:rPr>
              <a:t>operaciones.</a:t>
            </a:r>
            <a:br>
              <a:rPr lang="es-ES" sz="700" i="1" dirty="0" smtClean="0">
                <a:solidFill>
                  <a:schemeClr val="bg2"/>
                </a:solidFill>
              </a:rPr>
            </a:br>
            <a:r>
              <a:rPr lang="es-ES" sz="700" b="1" i="1" dirty="0" smtClean="0">
                <a:solidFill>
                  <a:schemeClr val="bg2"/>
                </a:solidFill>
              </a:rPr>
              <a:t>Nota</a:t>
            </a:r>
            <a:r>
              <a:rPr lang="es-ES" sz="700" i="1" dirty="0" smtClean="0">
                <a:solidFill>
                  <a:schemeClr val="bg2"/>
                </a:solidFill>
              </a:rPr>
              <a:t>: Mismo contenido, solo se modificaron los colores  </a:t>
            </a:r>
            <a:endParaRPr lang="es-ES" sz="700" i="1" dirty="0">
              <a:solidFill>
                <a:schemeClr val="bg2"/>
              </a:solidFill>
            </a:endParaRPr>
          </a:p>
          <a:p>
            <a:r>
              <a:rPr lang="es-ES" sz="700" i="1" dirty="0">
                <a:solidFill>
                  <a:schemeClr val="bg2"/>
                </a:solidFill>
              </a:rPr>
              <a:t>(Enero 20, 2022) </a:t>
            </a:r>
            <a:endParaRPr lang="es-419" sz="700" i="1" dirty="0">
              <a:solidFill>
                <a:schemeClr val="bg2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3251"/>
              </p:ext>
            </p:extLst>
          </p:nvPr>
        </p:nvGraphicFramePr>
        <p:xfrm>
          <a:off x="901064" y="1324600"/>
          <a:ext cx="7631101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43700">
                  <a:extLst>
                    <a:ext uri="{9D8B030D-6E8A-4147-A177-3AD203B41FA5}">
                      <a16:colId xmlns:a16="http://schemas.microsoft.com/office/drawing/2014/main" val="3115345826"/>
                    </a:ext>
                  </a:extLst>
                </a:gridCol>
                <a:gridCol w="2187093">
                  <a:extLst>
                    <a:ext uri="{9D8B030D-6E8A-4147-A177-3AD203B41FA5}">
                      <a16:colId xmlns:a16="http://schemas.microsoft.com/office/drawing/2014/main" val="1882229222"/>
                    </a:ext>
                  </a:extLst>
                </a:gridCol>
                <a:gridCol w="2900308">
                  <a:extLst>
                    <a:ext uri="{9D8B030D-6E8A-4147-A177-3AD203B41FA5}">
                      <a16:colId xmlns:a16="http://schemas.microsoft.com/office/drawing/2014/main" val="3543107414"/>
                    </a:ext>
                  </a:extLst>
                </a:gridCol>
              </a:tblGrid>
              <a:tr h="209369"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Solicitud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Creador del ticket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Descripción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5673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Reported Jobs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err="1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Team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800" b="0" i="0" u="none" strike="noStrike" cap="none" baseline="0" dirty="0" err="1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800" b="0" i="0" u="none" strike="noStrike" cap="none" baseline="0" dirty="0" err="1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Solutions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Los usuarios que visualizan pueden reportar contenido sensible o trabajos vencidos. El equipo de QA genera la solicitud en función de ello.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85797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908258" y="604423"/>
            <a:ext cx="1366080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6.3 </a:t>
            </a:r>
            <a:r>
              <a:rPr lang="es-ES" dirty="0" err="1" smtClean="0">
                <a:latin typeface="Ubuntu Condensed" panose="020B0604020202020204" charset="0"/>
                <a:sym typeface="Ubuntu Condensed"/>
              </a:rPr>
              <a:t>Reported</a:t>
            </a:r>
            <a:r>
              <a:rPr lang="es-ES" dirty="0" smtClean="0">
                <a:latin typeface="Ubuntu Condensed" panose="020B0604020202020204" charset="0"/>
                <a:sym typeface="Ubuntu Condensed"/>
              </a:rPr>
              <a:t> </a:t>
            </a:r>
            <a:r>
              <a:rPr lang="es-ES" dirty="0">
                <a:latin typeface="Ubuntu Condensed" panose="020B0604020202020204" charset="0"/>
                <a:sym typeface="Ubuntu Condensed"/>
              </a:rPr>
              <a:t>Jobs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  <p:grpSp>
        <p:nvGrpSpPr>
          <p:cNvPr id="40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825686" y="3161158"/>
            <a:ext cx="100206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User</a:t>
            </a:r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</a:t>
            </a:r>
            <a:r>
              <a:rPr lang="es-VE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Solutions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48" name="Conector recto de flecha 47"/>
          <p:cNvCxnSpPr>
            <a:endCxn id="14" idx="1"/>
          </p:cNvCxnSpPr>
          <p:nvPr/>
        </p:nvCxnSpPr>
        <p:spPr>
          <a:xfrm flipV="1">
            <a:off x="1827754" y="3433533"/>
            <a:ext cx="346007" cy="8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1326720" y="3945358"/>
            <a:ext cx="4048930" cy="19767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5375649" y="3812344"/>
            <a:ext cx="1" cy="119391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45" idx="2"/>
          </p:cNvCxnSpPr>
          <p:nvPr/>
        </p:nvCxnSpPr>
        <p:spPr>
          <a:xfrm flipV="1">
            <a:off x="1326720" y="3684378"/>
            <a:ext cx="0" cy="270863"/>
          </a:xfrm>
          <a:prstGeom prst="straightConnector1">
            <a:avLst/>
          </a:prstGeom>
          <a:ln w="19050"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7075357" y="4663217"/>
            <a:ext cx="1945801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14</a:t>
            </a:fld>
            <a:endParaRPr lang="es-419" dirty="0"/>
          </a:p>
        </p:txBody>
      </p:sp>
      <p:sp>
        <p:nvSpPr>
          <p:cNvPr id="14" name="Rectángulo 13"/>
          <p:cNvSpPr/>
          <p:nvPr/>
        </p:nvSpPr>
        <p:spPr>
          <a:xfrm>
            <a:off x="2173761" y="3279644"/>
            <a:ext cx="568497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QA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970354" y="3303406"/>
            <a:ext cx="864677" cy="276999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Index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" name="Rombo 4"/>
          <p:cNvSpPr/>
          <p:nvPr/>
        </p:nvSpPr>
        <p:spPr>
          <a:xfrm>
            <a:off x="4985896" y="3044689"/>
            <a:ext cx="790786" cy="7676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2733529" y="3422768"/>
            <a:ext cx="227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3839531" y="3433533"/>
            <a:ext cx="261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4669596" y="3422768"/>
            <a:ext cx="2897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231408" y="3276333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OK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33" name="Conector recto 32"/>
          <p:cNvCxnSpPr/>
          <p:nvPr/>
        </p:nvCxnSpPr>
        <p:spPr>
          <a:xfrm flipH="1">
            <a:off x="3365339" y="2809782"/>
            <a:ext cx="2002589" cy="139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5375649" y="2812310"/>
            <a:ext cx="0" cy="22228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358860" y="2823780"/>
            <a:ext cx="6479" cy="4655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5633854" y="2632582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SI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794299" y="2569482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NO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29790" y="4135130"/>
            <a:ext cx="4946892" cy="279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/>
          <p:cNvSpPr/>
          <p:nvPr/>
        </p:nvSpPr>
        <p:spPr>
          <a:xfrm>
            <a:off x="3477166" y="4082559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Deadline</a:t>
            </a:r>
            <a:endParaRPr lang="es-419" dirty="0"/>
          </a:p>
        </p:txBody>
      </p:sp>
      <p:sp>
        <p:nvSpPr>
          <p:cNvPr id="47" name="Rectángulo 46"/>
          <p:cNvSpPr/>
          <p:nvPr/>
        </p:nvSpPr>
        <p:spPr>
          <a:xfrm>
            <a:off x="4083482" y="3264256"/>
            <a:ext cx="591383" cy="33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QA</a:t>
            </a:r>
            <a:r>
              <a:rPr lang="es-VE" sz="16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</a:t>
            </a:r>
            <a:endParaRPr lang="es-VE" sz="16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075357" y="3525468"/>
            <a:ext cx="13803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i="1" dirty="0">
                <a:solidFill>
                  <a:schemeClr val="bg2"/>
                </a:solidFill>
              </a:rPr>
              <a:t>Diagrama de flujo 2</a:t>
            </a:r>
            <a:r>
              <a:rPr lang="es-ES" sz="700" b="1" i="1" dirty="0" smtClean="0">
                <a:solidFill>
                  <a:schemeClr val="bg2"/>
                </a:solidFill>
              </a:rPr>
              <a:t>. </a:t>
            </a:r>
            <a:endParaRPr lang="es-ES" sz="700" b="1" i="1" dirty="0">
              <a:solidFill>
                <a:schemeClr val="bg2"/>
              </a:solidFill>
            </a:endParaRPr>
          </a:p>
          <a:p>
            <a:r>
              <a:rPr lang="es-ES" sz="700" b="1" i="1" dirty="0" err="1" smtClean="0">
                <a:solidFill>
                  <a:schemeClr val="bg2"/>
                </a:solidFill>
              </a:rPr>
              <a:t>Reported</a:t>
            </a:r>
            <a:r>
              <a:rPr lang="es-ES" sz="700" b="1" i="1" dirty="0" smtClean="0">
                <a:solidFill>
                  <a:schemeClr val="bg2"/>
                </a:solidFill>
              </a:rPr>
              <a:t> </a:t>
            </a:r>
            <a:r>
              <a:rPr lang="es-ES" sz="700" b="1" i="1" dirty="0" smtClean="0">
                <a:solidFill>
                  <a:schemeClr val="bg2"/>
                </a:solidFill>
              </a:rPr>
              <a:t>Jobs</a:t>
            </a:r>
            <a:endParaRPr lang="es-ES" sz="700" b="1" i="1" dirty="0">
              <a:solidFill>
                <a:schemeClr val="bg2"/>
              </a:solidFill>
            </a:endParaRPr>
          </a:p>
          <a:p>
            <a:r>
              <a:rPr lang="es-ES" sz="700" i="1" dirty="0">
                <a:solidFill>
                  <a:schemeClr val="bg2"/>
                </a:solidFill>
              </a:rPr>
              <a:t>Tomado y modificado de la biblia de </a:t>
            </a:r>
            <a:r>
              <a:rPr lang="es-ES" sz="700" i="1" dirty="0" smtClean="0">
                <a:solidFill>
                  <a:schemeClr val="bg2"/>
                </a:solidFill>
              </a:rPr>
              <a:t>operaciones.</a:t>
            </a:r>
            <a:br>
              <a:rPr lang="es-ES" sz="700" i="1" dirty="0" smtClean="0">
                <a:solidFill>
                  <a:schemeClr val="bg2"/>
                </a:solidFill>
              </a:rPr>
            </a:br>
            <a:r>
              <a:rPr lang="es-ES" sz="700" b="1" i="1" dirty="0" smtClean="0">
                <a:solidFill>
                  <a:schemeClr val="bg2"/>
                </a:solidFill>
              </a:rPr>
              <a:t>Nota</a:t>
            </a:r>
            <a:r>
              <a:rPr lang="es-ES" sz="700" i="1" dirty="0" smtClean="0">
                <a:solidFill>
                  <a:schemeClr val="bg2"/>
                </a:solidFill>
              </a:rPr>
              <a:t>: </a:t>
            </a:r>
            <a:r>
              <a:rPr lang="es-ES" sz="700" i="1" dirty="0" smtClean="0">
                <a:solidFill>
                  <a:schemeClr val="bg2"/>
                </a:solidFill>
              </a:rPr>
              <a:t>Se tomo en cuenta la indicación dada por el </a:t>
            </a:r>
            <a:r>
              <a:rPr lang="es-ES" sz="700" i="1" dirty="0" err="1" smtClean="0">
                <a:solidFill>
                  <a:schemeClr val="bg2"/>
                </a:solidFill>
              </a:rPr>
              <a:t>team</a:t>
            </a:r>
            <a:r>
              <a:rPr lang="es-ES" sz="700" i="1" dirty="0" smtClean="0">
                <a:solidFill>
                  <a:schemeClr val="bg2"/>
                </a:solidFill>
              </a:rPr>
              <a:t> QA en Abril 27, 2022</a:t>
            </a:r>
            <a:endParaRPr lang="es-419" sz="700" i="1" dirty="0">
              <a:solidFill>
                <a:schemeClr val="bg2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3251"/>
              </p:ext>
            </p:extLst>
          </p:nvPr>
        </p:nvGraphicFramePr>
        <p:xfrm>
          <a:off x="901064" y="1324600"/>
          <a:ext cx="7631101" cy="731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43700">
                  <a:extLst>
                    <a:ext uri="{9D8B030D-6E8A-4147-A177-3AD203B41FA5}">
                      <a16:colId xmlns:a16="http://schemas.microsoft.com/office/drawing/2014/main" val="3115345826"/>
                    </a:ext>
                  </a:extLst>
                </a:gridCol>
                <a:gridCol w="2187093">
                  <a:extLst>
                    <a:ext uri="{9D8B030D-6E8A-4147-A177-3AD203B41FA5}">
                      <a16:colId xmlns:a16="http://schemas.microsoft.com/office/drawing/2014/main" val="1882229222"/>
                    </a:ext>
                  </a:extLst>
                </a:gridCol>
                <a:gridCol w="2900308">
                  <a:extLst>
                    <a:ext uri="{9D8B030D-6E8A-4147-A177-3AD203B41FA5}">
                      <a16:colId xmlns:a16="http://schemas.microsoft.com/office/drawing/2014/main" val="3543107414"/>
                    </a:ext>
                  </a:extLst>
                </a:gridCol>
              </a:tblGrid>
              <a:tr h="209369"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Solicitud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Creador del ticket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Descripción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5673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Reported Jobs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err="1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Team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800" b="0" i="0" u="none" strike="noStrike" cap="none" baseline="0" dirty="0" err="1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800" b="0" i="0" u="none" strike="noStrike" cap="none" baseline="0" dirty="0" err="1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Solutions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dirty="0" smtClean="0">
                          <a:solidFill>
                            <a:schemeClr val="dk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Los usuarios que visualizan pueden reportar contenido sensible o trabajos vencidos. El equipo de QA genera la solicitud en función de ello.</a:t>
                      </a:r>
                      <a:endParaRPr lang="es-419" sz="800" b="0" i="0" u="none" strike="noStrike" cap="none" dirty="0">
                        <a:solidFill>
                          <a:schemeClr val="dk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85797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908258" y="604423"/>
            <a:ext cx="1366080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6.3 </a:t>
            </a:r>
            <a:r>
              <a:rPr lang="es-ES" dirty="0" err="1" smtClean="0">
                <a:latin typeface="Ubuntu Condensed" panose="020B0604020202020204" charset="0"/>
                <a:sym typeface="Ubuntu Condensed"/>
              </a:rPr>
              <a:t>Reported</a:t>
            </a:r>
            <a:r>
              <a:rPr lang="es-ES" dirty="0" smtClean="0">
                <a:latin typeface="Ubuntu Condensed" panose="020B0604020202020204" charset="0"/>
                <a:sym typeface="Ubuntu Condensed"/>
              </a:rPr>
              <a:t> </a:t>
            </a:r>
            <a:r>
              <a:rPr lang="es-ES" dirty="0">
                <a:latin typeface="Ubuntu Condensed" panose="020B0604020202020204" charset="0"/>
                <a:sym typeface="Ubuntu Condensed"/>
              </a:rPr>
              <a:t>Jobs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  <p:grpSp>
        <p:nvGrpSpPr>
          <p:cNvPr id="40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825686" y="3161158"/>
            <a:ext cx="1002068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User</a:t>
            </a:r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</a:t>
            </a:r>
            <a:r>
              <a:rPr lang="es-VE" dirty="0" err="1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Solutions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48" name="Conector recto de flecha 47"/>
          <p:cNvCxnSpPr>
            <a:endCxn id="14" idx="1"/>
          </p:cNvCxnSpPr>
          <p:nvPr/>
        </p:nvCxnSpPr>
        <p:spPr>
          <a:xfrm flipV="1">
            <a:off x="1827754" y="3433533"/>
            <a:ext cx="346007" cy="8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1326720" y="3945358"/>
            <a:ext cx="4048930" cy="19767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5375649" y="3812344"/>
            <a:ext cx="1" cy="119391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45" idx="2"/>
          </p:cNvCxnSpPr>
          <p:nvPr/>
        </p:nvCxnSpPr>
        <p:spPr>
          <a:xfrm flipV="1">
            <a:off x="1326720" y="3684378"/>
            <a:ext cx="0" cy="270863"/>
          </a:xfrm>
          <a:prstGeom prst="straightConnector1">
            <a:avLst/>
          </a:prstGeom>
          <a:ln w="19050"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15</a:t>
            </a:fld>
            <a:endParaRPr lang="es-419" dirty="0"/>
          </a:p>
        </p:txBody>
      </p:sp>
      <p:sp>
        <p:nvSpPr>
          <p:cNvPr id="14" name="Rectángulo 13"/>
          <p:cNvSpPr/>
          <p:nvPr/>
        </p:nvSpPr>
        <p:spPr>
          <a:xfrm>
            <a:off x="836151" y="2860284"/>
            <a:ext cx="835284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Creator (TL)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902526" y="2944436"/>
            <a:ext cx="1097280" cy="276999"/>
          </a:xfrm>
          <a:prstGeom prst="rect">
            <a:avLst/>
          </a:prstGeom>
          <a:solidFill>
            <a:srgbClr val="0099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Indexer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269118" y="2943199"/>
            <a:ext cx="1340898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Creator</a:t>
            </a:r>
            <a:r>
              <a:rPr lang="es-VE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(TL)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" name="Rombo 4"/>
          <p:cNvSpPr/>
          <p:nvPr/>
        </p:nvSpPr>
        <p:spPr>
          <a:xfrm>
            <a:off x="4859238" y="2737907"/>
            <a:ext cx="815340" cy="765810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>
            <a:stCxn id="14" idx="3"/>
            <a:endCxn id="15" idx="1"/>
          </p:cNvCxnSpPr>
          <p:nvPr/>
        </p:nvCxnSpPr>
        <p:spPr>
          <a:xfrm flipV="1">
            <a:off x="1671435" y="3082936"/>
            <a:ext cx="231091" cy="8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999806" y="3098324"/>
            <a:ext cx="261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4610016" y="3103474"/>
            <a:ext cx="261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088814" y="297426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OK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5266908" y="3503718"/>
            <a:ext cx="0" cy="334795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1202713" y="3838513"/>
            <a:ext cx="4068760" cy="0"/>
          </a:xfrm>
          <a:prstGeom prst="line">
            <a:avLst/>
          </a:prstGeom>
          <a:ln w="19050">
            <a:solidFill>
              <a:srgbClr val="3FE1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1202713" y="3369077"/>
            <a:ext cx="0" cy="469436"/>
          </a:xfrm>
          <a:prstGeom prst="straightConnector1">
            <a:avLst/>
          </a:prstGeom>
          <a:ln w="19050"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 flipV="1">
            <a:off x="2427319" y="2510545"/>
            <a:ext cx="2839589" cy="1137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5258394" y="2509632"/>
            <a:ext cx="8514" cy="2249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2427332" y="2509632"/>
            <a:ext cx="0" cy="4285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656977" y="353967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SI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616101" y="2239290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NO</a:t>
            </a:r>
            <a:endParaRPr lang="es-VE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10155" y="4025236"/>
            <a:ext cx="4461318" cy="213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/>
          <p:cNvSpPr/>
          <p:nvPr/>
        </p:nvSpPr>
        <p:spPr>
          <a:xfrm>
            <a:off x="2661537" y="399349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Deadline</a:t>
            </a:r>
            <a:endParaRPr lang="es-419" dirty="0"/>
          </a:p>
        </p:txBody>
      </p:sp>
      <p:sp>
        <p:nvSpPr>
          <p:cNvPr id="35" name="Rectángulo 34"/>
          <p:cNvSpPr/>
          <p:nvPr/>
        </p:nvSpPr>
        <p:spPr>
          <a:xfrm>
            <a:off x="5509203" y="3677135"/>
            <a:ext cx="33643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700" b="1" i="1" dirty="0">
                <a:solidFill>
                  <a:schemeClr val="bg2"/>
                </a:solidFill>
              </a:rPr>
              <a:t>Diagrama de flujo 3</a:t>
            </a:r>
            <a:r>
              <a:rPr lang="es-ES" sz="700" b="1" i="1" dirty="0" smtClean="0">
                <a:solidFill>
                  <a:schemeClr val="bg2"/>
                </a:solidFill>
              </a:rPr>
              <a:t>. Devs Review y CL Review</a:t>
            </a:r>
            <a:r>
              <a:rPr lang="es-ES" sz="700" i="1" dirty="0" smtClean="0">
                <a:solidFill>
                  <a:schemeClr val="bg2"/>
                </a:solidFill>
              </a:rPr>
              <a:t>. </a:t>
            </a:r>
            <a:endParaRPr lang="es-ES" sz="700" i="1" dirty="0">
              <a:solidFill>
                <a:schemeClr val="bg2"/>
              </a:solidFill>
            </a:endParaRPr>
          </a:p>
          <a:p>
            <a:r>
              <a:rPr lang="es-ES" sz="700" i="1" dirty="0">
                <a:solidFill>
                  <a:schemeClr val="bg2"/>
                </a:solidFill>
              </a:rPr>
              <a:t>Tomado y modificado de la biblia de </a:t>
            </a:r>
            <a:r>
              <a:rPr lang="es-ES" sz="700" i="1" dirty="0" smtClean="0">
                <a:solidFill>
                  <a:schemeClr val="bg2"/>
                </a:solidFill>
              </a:rPr>
              <a:t>operaciones. </a:t>
            </a:r>
            <a:br>
              <a:rPr lang="es-ES" sz="700" i="1" dirty="0" smtClean="0">
                <a:solidFill>
                  <a:schemeClr val="bg2"/>
                </a:solidFill>
              </a:rPr>
            </a:br>
            <a:r>
              <a:rPr lang="es-ES" sz="700" i="1" dirty="0" smtClean="0">
                <a:solidFill>
                  <a:schemeClr val="bg2"/>
                </a:solidFill>
              </a:rPr>
              <a:t> </a:t>
            </a:r>
            <a:r>
              <a:rPr lang="es-ES" sz="700" b="1" i="1" dirty="0" smtClean="0">
                <a:solidFill>
                  <a:schemeClr val="bg2"/>
                </a:solidFill>
              </a:rPr>
              <a:t>Nota</a:t>
            </a:r>
            <a:r>
              <a:rPr lang="es-ES" sz="700" i="1" dirty="0" smtClean="0">
                <a:solidFill>
                  <a:schemeClr val="bg2"/>
                </a:solidFill>
              </a:rPr>
              <a:t>: Se toma en cuenta que las correcciones de QA</a:t>
            </a:r>
          </a:p>
          <a:p>
            <a:r>
              <a:rPr lang="es-ES" sz="700" i="1" dirty="0" smtClean="0">
                <a:solidFill>
                  <a:schemeClr val="bg2"/>
                </a:solidFill>
              </a:rPr>
              <a:t> serán realizadas por los TLS  a partir del mes de febrero.</a:t>
            </a:r>
            <a:endParaRPr lang="es-ES" sz="700" i="1" dirty="0">
              <a:solidFill>
                <a:schemeClr val="bg2"/>
              </a:solidFill>
            </a:endParaRPr>
          </a:p>
          <a:p>
            <a:r>
              <a:rPr lang="es-ES" sz="700" i="1" dirty="0">
                <a:solidFill>
                  <a:schemeClr val="bg2"/>
                </a:solidFill>
              </a:rPr>
              <a:t>(Enero 20, 2022) </a:t>
            </a:r>
            <a:endParaRPr lang="es-419" sz="700" i="1" dirty="0">
              <a:solidFill>
                <a:schemeClr val="bg2"/>
              </a:solidFill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91251"/>
              </p:ext>
            </p:extLst>
          </p:nvPr>
        </p:nvGraphicFramePr>
        <p:xfrm>
          <a:off x="810155" y="1075497"/>
          <a:ext cx="7113015" cy="944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80542">
                  <a:extLst>
                    <a:ext uri="{9D8B030D-6E8A-4147-A177-3AD203B41FA5}">
                      <a16:colId xmlns:a16="http://schemas.microsoft.com/office/drawing/2014/main" val="3115345826"/>
                    </a:ext>
                  </a:extLst>
                </a:gridCol>
                <a:gridCol w="2008614">
                  <a:extLst>
                    <a:ext uri="{9D8B030D-6E8A-4147-A177-3AD203B41FA5}">
                      <a16:colId xmlns:a16="http://schemas.microsoft.com/office/drawing/2014/main" val="1882229222"/>
                    </a:ext>
                  </a:extLst>
                </a:gridCol>
                <a:gridCol w="4023859">
                  <a:extLst>
                    <a:ext uri="{9D8B030D-6E8A-4147-A177-3AD203B41FA5}">
                      <a16:colId xmlns:a16="http://schemas.microsoft.com/office/drawing/2014/main" val="3543107414"/>
                    </a:ext>
                  </a:extLst>
                </a:gridCol>
              </a:tblGrid>
              <a:tr h="209369">
                <a:tc>
                  <a:txBody>
                    <a:bodyPr/>
                    <a:lstStyle/>
                    <a:p>
                      <a:r>
                        <a:rPr lang="es-ES" sz="1200" i="0" dirty="0" smtClean="0">
                          <a:latin typeface="Ubuntu Condensed" panose="020B0604020202020204" charset="0"/>
                        </a:rPr>
                        <a:t>Solicitud</a:t>
                      </a:r>
                      <a:endParaRPr lang="es-419" sz="120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200" b="1" i="0" u="none" strike="noStrike" cap="none" dirty="0" smtClean="0">
                          <a:solidFill>
                            <a:schemeClr val="lt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Creado por</a:t>
                      </a:r>
                      <a:endParaRPr lang="es-419" sz="1200" b="1" i="0" u="none" strike="noStrike" cap="none" dirty="0">
                        <a:solidFill>
                          <a:schemeClr val="lt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200" b="1" i="0" u="none" strike="noStrike" cap="none" dirty="0" smtClean="0">
                          <a:solidFill>
                            <a:schemeClr val="lt1"/>
                          </a:solidFill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Descripción</a:t>
                      </a:r>
                      <a:endParaRPr lang="es-419" sz="1200" b="1" i="0" u="none" strike="noStrike" cap="none" dirty="0">
                        <a:solidFill>
                          <a:schemeClr val="lt1"/>
                        </a:solidFill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5673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r>
                        <a:rPr lang="es-ES" sz="800" b="0" i="0" dirty="0" smtClean="0">
                          <a:latin typeface="Ubuntu Condensed" panose="020B0604020202020204" charset="0"/>
                        </a:rPr>
                        <a:t>Devs</a:t>
                      </a:r>
                      <a:r>
                        <a:rPr lang="es-ES" sz="800" b="0" i="0" baseline="0" dirty="0" smtClean="0">
                          <a:latin typeface="Ubuntu Condensed" panose="020B0604020202020204" charset="0"/>
                        </a:rPr>
                        <a:t> Review</a:t>
                      </a:r>
                      <a:endParaRPr lang="es-419" sz="8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b="0" i="0" dirty="0" smtClean="0">
                          <a:latin typeface="Ubuntu Condensed" panose="020B0604020202020204" charset="0"/>
                        </a:rPr>
                        <a:t>TL’s/QA</a:t>
                      </a:r>
                      <a:r>
                        <a:rPr lang="es-ES" sz="800" b="0" i="0" dirty="0" smtClean="0">
                          <a:solidFill>
                            <a:srgbClr val="FF3300"/>
                          </a:solidFill>
                          <a:latin typeface="Ubuntu Condensed" panose="020B0604020202020204" charset="0"/>
                        </a:rPr>
                        <a:t>*</a:t>
                      </a:r>
                      <a:endParaRPr lang="es-419" sz="800" b="0" i="0" dirty="0">
                        <a:solidFill>
                          <a:srgbClr val="FF3300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b="0" i="0" dirty="0" smtClean="0">
                          <a:latin typeface="Ubuntu Condensed" panose="020B0604020202020204" charset="0"/>
                        </a:rPr>
                        <a:t>Anteriormente</a:t>
                      </a:r>
                      <a:r>
                        <a:rPr lang="es-ES" sz="800" b="0" i="0" baseline="0" dirty="0" smtClean="0">
                          <a:latin typeface="Ubuntu Condensed" panose="020B0604020202020204" charset="0"/>
                        </a:rPr>
                        <a:t> creados por el team de QA. Corresponden a correcciones semanales para evaluar la calidad de la indexación. </a:t>
                      </a:r>
                      <a:r>
                        <a:rPr lang="es-ES" sz="800" b="0" i="0" baseline="0" dirty="0" smtClean="0">
                          <a:solidFill>
                            <a:srgbClr val="FF3300"/>
                          </a:solidFill>
                          <a:latin typeface="Ubuntu Condensed" panose="020B0604020202020204" charset="0"/>
                        </a:rPr>
                        <a:t>*</a:t>
                      </a:r>
                      <a:r>
                        <a:rPr lang="es-ES" sz="800" b="0" i="0" u="sng" baseline="0" dirty="0" smtClean="0">
                          <a:latin typeface="Ubuntu Condensed" panose="020B0604020202020204" charset="0"/>
                        </a:rPr>
                        <a:t>A partir del mes de febrero de 2022, será realizado por los Team Leader del team de indexación</a:t>
                      </a:r>
                      <a:r>
                        <a:rPr lang="es-ES" sz="800" b="0" i="0" baseline="0" dirty="0" smtClean="0">
                          <a:latin typeface="Ubuntu Condensed" panose="020B0604020202020204" charset="0"/>
                        </a:rPr>
                        <a:t>.</a:t>
                      </a:r>
                      <a:endParaRPr lang="es-419" sz="8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29139"/>
                  </a:ext>
                </a:extLst>
              </a:tr>
              <a:tr h="209369">
                <a:tc>
                  <a:txBody>
                    <a:bodyPr/>
                    <a:lstStyle/>
                    <a:p>
                      <a:r>
                        <a:rPr lang="es-ES" sz="800" b="0" i="0" dirty="0" smtClean="0">
                          <a:latin typeface="Ubuntu Condensed" panose="020B0604020202020204" charset="0"/>
                        </a:rPr>
                        <a:t>CL Review</a:t>
                      </a:r>
                      <a:endParaRPr lang="es-419" sz="8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b="0" i="0" dirty="0" smtClean="0">
                          <a:latin typeface="Ubuntu Condensed" panose="020B0604020202020204" charset="0"/>
                        </a:rPr>
                        <a:t>TL’s</a:t>
                      </a:r>
                      <a:endParaRPr lang="es-419" sz="8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b="0" i="0" dirty="0" smtClean="0">
                          <a:latin typeface="Ubuntu Condensed" panose="020B0604020202020204" charset="0"/>
                        </a:rPr>
                        <a:t>Revisiones</a:t>
                      </a:r>
                      <a:r>
                        <a:rPr lang="es-ES" sz="800" b="0" i="0" baseline="0" dirty="0" smtClean="0">
                          <a:latin typeface="Ubuntu Condensed" panose="020B0604020202020204" charset="0"/>
                        </a:rPr>
                        <a:t> de los portafolios del Company List.</a:t>
                      </a:r>
                      <a:endParaRPr lang="es-419" sz="800" b="0" i="0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85797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358" y="2245297"/>
            <a:ext cx="1003812" cy="445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6094581" y="2777160"/>
            <a:ext cx="183030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900" dirty="0" smtClean="0">
                <a:latin typeface="Ubuntu Condensed" panose="020B0604020202020204" charset="0"/>
              </a:rPr>
              <a:t>Nota</a:t>
            </a:r>
            <a:r>
              <a:rPr lang="es-ES" sz="900" i="1" dirty="0" smtClean="0">
                <a:latin typeface="Ubuntu Condensed" panose="020B0604020202020204" charset="0"/>
              </a:rPr>
              <a:t>: Ambos tipos de solicitudes son asignados </a:t>
            </a:r>
            <a:r>
              <a:rPr lang="es-ES" sz="900" i="1" dirty="0">
                <a:latin typeface="Ubuntu Condensed" panose="020B0604020202020204" charset="0"/>
              </a:rPr>
              <a:t>directamente por el creador del ticket; </a:t>
            </a:r>
            <a:r>
              <a:rPr lang="es-ES" sz="900" i="1" dirty="0">
                <a:solidFill>
                  <a:schemeClr val="tx1"/>
                </a:solidFill>
                <a:latin typeface="Ubuntu Condensed" panose="020B0604020202020204" charset="0"/>
              </a:rPr>
              <a:t>se debe acceder a la bandeja de </a:t>
            </a:r>
            <a:r>
              <a:rPr lang="es-ES" sz="900" i="1" dirty="0" smtClean="0">
                <a:solidFill>
                  <a:schemeClr val="tx1"/>
                </a:solidFill>
                <a:latin typeface="Ubuntu Condensed" panose="020B0604020202020204" charset="0"/>
              </a:rPr>
              <a:t>tickets</a:t>
            </a:r>
            <a:endParaRPr lang="es-419" sz="900" dirty="0">
              <a:solidFill>
                <a:schemeClr val="tx1"/>
              </a:solidFill>
              <a:latin typeface="Ubuntu Condensed" panose="020B060402020202020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10155" y="553414"/>
            <a:ext cx="207620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6.4 </a:t>
            </a:r>
            <a:r>
              <a:rPr lang="es-ES" dirty="0" smtClean="0">
                <a:latin typeface="Ubuntu Condensed" panose="020B0604020202020204" charset="0"/>
                <a:sym typeface="Ubuntu Condensed"/>
              </a:rPr>
              <a:t>Devs. Review y CL Review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  <p:grpSp>
        <p:nvGrpSpPr>
          <p:cNvPr id="41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3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8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8934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16</a:t>
            </a:fld>
            <a:endParaRPr lang="es-419"/>
          </a:p>
        </p:txBody>
      </p:sp>
      <p:grpSp>
        <p:nvGrpSpPr>
          <p:cNvPr id="24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28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24028"/>
              </p:ext>
            </p:extLst>
          </p:nvPr>
        </p:nvGraphicFramePr>
        <p:xfrm>
          <a:off x="929047" y="1096952"/>
          <a:ext cx="7775414" cy="3233580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56565">
                  <a:extLst>
                    <a:ext uri="{9D8B030D-6E8A-4147-A177-3AD203B41FA5}">
                      <a16:colId xmlns:a16="http://schemas.microsoft.com/office/drawing/2014/main" val="3059115568"/>
                    </a:ext>
                  </a:extLst>
                </a:gridCol>
                <a:gridCol w="2212287">
                  <a:extLst>
                    <a:ext uri="{9D8B030D-6E8A-4147-A177-3AD203B41FA5}">
                      <a16:colId xmlns:a16="http://schemas.microsoft.com/office/drawing/2014/main" val="2164996676"/>
                    </a:ext>
                  </a:extLst>
                </a:gridCol>
                <a:gridCol w="2314742">
                  <a:extLst>
                    <a:ext uri="{9D8B030D-6E8A-4147-A177-3AD203B41FA5}">
                      <a16:colId xmlns:a16="http://schemas.microsoft.com/office/drawing/2014/main" val="4202548577"/>
                    </a:ext>
                  </a:extLst>
                </a:gridCol>
                <a:gridCol w="1391820">
                  <a:extLst>
                    <a:ext uri="{9D8B030D-6E8A-4147-A177-3AD203B41FA5}">
                      <a16:colId xmlns:a16="http://schemas.microsoft.com/office/drawing/2014/main" val="2968581714"/>
                    </a:ext>
                  </a:extLst>
                </a:gridCol>
              </a:tblGrid>
              <a:tr h="201276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dirty="0" smtClean="0">
                          <a:effectLst/>
                          <a:latin typeface="Ubuntu Condensed" panose="020B0604020202020204" charset="0"/>
                        </a:rPr>
                        <a:t>1</a:t>
                      </a:r>
                      <a:endParaRPr lang="es-419" sz="1400" b="0" dirty="0">
                        <a:effectLst/>
                        <a:latin typeface="Ubuntu Condensed" panose="020B0604020202020204" charset="0"/>
                      </a:endParaRP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dirty="0" smtClean="0">
                          <a:effectLst/>
                          <a:latin typeface="Ubuntu Condensed" panose="020B0604020202020204" charset="0"/>
                        </a:rPr>
                        <a:t>2</a:t>
                      </a:r>
                      <a:endParaRPr lang="es-419" sz="1400" b="0" dirty="0">
                        <a:effectLst/>
                        <a:latin typeface="Ubuntu Condensed" panose="020B0604020202020204" charset="0"/>
                      </a:endParaRP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dirty="0" smtClean="0">
                          <a:effectLst/>
                          <a:latin typeface="Ubuntu Condensed" panose="020B0604020202020204" charset="0"/>
                        </a:rPr>
                        <a:t>3</a:t>
                      </a:r>
                      <a:endParaRPr lang="es-419" sz="1400" b="0" dirty="0">
                        <a:effectLst/>
                        <a:latin typeface="Ubuntu Condensed" panose="020B0604020202020204" charset="0"/>
                      </a:endParaRP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endParaRPr lang="es-419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301524"/>
                  </a:ext>
                </a:extLst>
              </a:tr>
              <a:tr h="188954">
                <a:tc>
                  <a:txBody>
                    <a:bodyPr/>
                    <a:lstStyle/>
                    <a:p>
                      <a:pPr algn="ctr" rtl="0" fontAlgn="b"/>
                      <a:r>
                        <a:rPr lang="es-419" sz="1400" b="0" dirty="0">
                          <a:effectLst/>
                          <a:latin typeface="Ubuntu Condensed" panose="020B0604020202020204" charset="0"/>
                        </a:rPr>
                        <a:t>Pre-indexación</a:t>
                      </a: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419" sz="1400" b="0" dirty="0">
                          <a:effectLst/>
                          <a:latin typeface="Ubuntu Condensed" panose="020B0604020202020204" charset="0"/>
                        </a:rPr>
                        <a:t>Indexación</a:t>
                      </a: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419" sz="1400" b="0" dirty="0">
                          <a:effectLst/>
                          <a:latin typeface="Ubuntu Condensed" panose="020B0604020202020204" charset="0"/>
                        </a:rPr>
                        <a:t>Respuesta</a:t>
                      </a: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419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Seguimiento</a:t>
                      </a:r>
                    </a:p>
                  </a:txBody>
                  <a:tcPr marL="15914" marR="15914" marT="10610" marB="106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3363"/>
                  </a:ext>
                </a:extLst>
              </a:tr>
              <a:tr h="2559281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En función de los valores dados nos situamos en </a:t>
                      </a:r>
                      <a:r>
                        <a:rPr lang="es-ES" sz="800" b="1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contexto</a:t>
                      </a:r>
                      <a:r>
                        <a:rPr lang="es-ES" sz="800" b="0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, </a:t>
                      </a:r>
                      <a:r>
                        <a:rPr lang="es-ES" sz="800" b="1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ganamos claridad </a:t>
                      </a:r>
                      <a:r>
                        <a:rPr lang="es-ES" sz="800" b="0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del resultado deseado y definimos un </a:t>
                      </a:r>
                      <a:r>
                        <a:rPr lang="es-ES" sz="800" b="1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plan de acción.</a:t>
                      </a:r>
                    </a:p>
                    <a:p>
                      <a:pPr algn="l" rtl="0" fontAlgn="b"/>
                      <a:endParaRPr lang="es-ES" sz="800" b="1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</a:endParaRPr>
                    </a:p>
                    <a:p>
                      <a:pPr algn="l" rtl="0" fontAlgn="b"/>
                      <a:r>
                        <a:rPr lang="es-ES" sz="800" b="1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Observar con especial atención:</a:t>
                      </a:r>
                    </a:p>
                    <a:p>
                      <a:pPr algn="l" rtl="0" fontAlgn="b"/>
                      <a:endParaRPr lang="es-ES" sz="800" b="1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</a:endParaRPr>
                    </a:p>
                    <a:p>
                      <a:pPr algn="l" rtl="0" fontAlgn="b"/>
                      <a:r>
                        <a:rPr lang="es-ES" sz="800" b="1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- </a:t>
                      </a:r>
                      <a:r>
                        <a:rPr lang="es-ES" sz="800" b="1" baseline="0" dirty="0" err="1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Priority</a:t>
                      </a:r>
                      <a:endParaRPr lang="es-ES" sz="800" b="1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</a:endParaRPr>
                    </a:p>
                    <a:p>
                      <a:pPr algn="l" rtl="0" fontAlgn="b"/>
                      <a:r>
                        <a:rPr lang="es-ES" sz="800" b="0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- Deadline</a:t>
                      </a:r>
                    </a:p>
                    <a:p>
                      <a:pPr algn="l" rtl="0" fontAlgn="b"/>
                      <a:r>
                        <a:rPr lang="es-ES" sz="800" b="0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- Description</a:t>
                      </a:r>
                    </a:p>
                    <a:p>
                      <a:pPr marL="0" indent="0" algn="l" rtl="0" fontAlgn="b">
                        <a:buFontTx/>
                        <a:buNone/>
                      </a:pPr>
                      <a:r>
                        <a:rPr lang="es-ES" sz="800" b="0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- Ticket flow </a:t>
                      </a:r>
                      <a:endParaRPr lang="es-ES" sz="800" b="1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</a:endParaRPr>
                    </a:p>
                    <a:p>
                      <a:pPr marL="171450" indent="-171450" algn="l" rtl="0" fontAlgn="b">
                        <a:buFontTx/>
                        <a:buChar char="-"/>
                      </a:pPr>
                      <a:endParaRPr lang="es-ES" sz="800" b="1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</a:endParaRPr>
                    </a:p>
                    <a:p>
                      <a:pPr marL="0" indent="0" algn="l" rtl="0" fontAlgn="b">
                        <a:buFontTx/>
                        <a:buNone/>
                      </a:pPr>
                      <a:r>
                        <a:rPr lang="es-ES" sz="800" b="1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</a:rPr>
                        <a:t>Si hay dudas consultar con su TL y/o agente QA</a:t>
                      </a:r>
                    </a:p>
                    <a:p>
                      <a:pPr marL="171450" indent="-171450" algn="l" rtl="0" fontAlgn="b">
                        <a:buFontTx/>
                        <a:buChar char="-"/>
                      </a:pPr>
                      <a:endParaRPr lang="es-ES" sz="800" b="1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</a:endParaRPr>
                    </a:p>
                    <a:p>
                      <a:r>
                        <a:rPr lang="es-ES" sz="800" b="1" dirty="0" smtClean="0">
                          <a:solidFill>
                            <a:schemeClr val="tx1"/>
                          </a:solidFill>
                          <a:latin typeface="Ubuntu Condensed"/>
                          <a:ea typeface="Ubuntu Condensed"/>
                          <a:cs typeface="Ubuntu Condensed"/>
                        </a:rPr>
                        <a:t>Verificar si</a:t>
                      </a:r>
                    </a:p>
                    <a:p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Ubuntu Condensed"/>
                          <a:ea typeface="Ubuntu Condensed"/>
                          <a:cs typeface="Ubuntu Condensed"/>
                        </a:rPr>
                        <a:t/>
                      </a:r>
                      <a:br>
                        <a:rPr lang="es-ES" sz="800" dirty="0" smtClean="0">
                          <a:solidFill>
                            <a:schemeClr val="tx1"/>
                          </a:solidFill>
                          <a:latin typeface="Ubuntu Condensed"/>
                          <a:ea typeface="Ubuntu Condensed"/>
                          <a:cs typeface="Ubuntu Condensed"/>
                        </a:rPr>
                      </a:br>
                      <a:r>
                        <a:rPr lang="es-ES" sz="800" i="0" dirty="0" smtClean="0">
                          <a:solidFill>
                            <a:schemeClr val="tx1"/>
                          </a:solidFill>
                          <a:latin typeface="Ubuntu Condensed"/>
                          <a:ea typeface="Ubuntu Condensed"/>
                          <a:cs typeface="Ubuntu Condensed"/>
                        </a:rPr>
                        <a:t>- ¿Contenido indexable?</a:t>
                      </a:r>
                    </a:p>
                    <a:p>
                      <a:r>
                        <a:rPr lang="es-ES" sz="800" i="0" dirty="0" smtClean="0">
                          <a:solidFill>
                            <a:schemeClr val="tx1"/>
                          </a:solidFill>
                          <a:latin typeface="Ubuntu Condensed"/>
                          <a:ea typeface="Ubuntu Condensed"/>
                          <a:cs typeface="Ubuntu Condensed"/>
                        </a:rPr>
                        <a:t>- ¿Se encuentran indexados los Jobs?</a:t>
                      </a:r>
                    </a:p>
                  </a:txBody>
                  <a:tcPr marL="15914" marR="15914" marT="10610" marB="1061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2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Con la instrucción dada procedemos a </a:t>
                      </a:r>
                      <a:r>
                        <a:rPr lang="es-ES" sz="8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programar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nuestro spider. </a:t>
                      </a:r>
                    </a:p>
                    <a:p>
                      <a:pPr marR="0" lvl="2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lvl="2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- Realizamos test y comprobamos que se hayan cumplido con las instrucciones dadas</a:t>
                      </a:r>
                    </a:p>
                    <a:p>
                      <a:pPr marL="0" marR="0" lvl="2" indent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-  Corremos el spider en status “Working on it”</a:t>
                      </a:r>
                    </a:p>
                    <a:p>
                      <a:pPr marR="0" lvl="2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2" indent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- Debe estar comentado correctamente indicando el ticket ID para referenciar las instrucciones del mismo y describir cualquier observación y o acción realizada.</a:t>
                      </a:r>
                    </a:p>
                    <a:p>
                      <a:pPr marL="0" marR="0" lvl="2" indent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2" indent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[Ticket id: </a:t>
                      </a:r>
                      <a:r>
                        <a:rPr lang="es-ES" sz="8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xxxxxx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- </a:t>
                      </a:r>
                      <a:r>
                        <a:rPr lang="es-ES" sz="8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March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25, 2022 ]</a:t>
                      </a:r>
                    </a:p>
                    <a:p>
                      <a:pPr marL="0" marR="0" lvl="2" indent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lvl="2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lvl="2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- Antes de proceder al siguiente paso, los Jobs deben haber subido, no debe existir error de corrida o de inserción y el </a:t>
                      </a:r>
                      <a:r>
                        <a:rPr lang="es-ES" sz="8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status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debe ser </a:t>
                      </a:r>
                      <a:r>
                        <a:rPr lang="es-ES" sz="8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active</a:t>
                      </a: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.  </a:t>
                      </a:r>
                      <a:r>
                        <a:rPr lang="es-E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9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endParaRPr lang="es-ES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9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5914" marR="15914" marT="10610" marB="1061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419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rtl="0" fontAlgn="b"/>
                      <a:r>
                        <a:rPr lang="es-419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Siempre deben asegurarse que el </a:t>
                      </a:r>
                      <a:r>
                        <a:rPr lang="es-419" sz="8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campo </a:t>
                      </a:r>
                      <a:r>
                        <a:rPr lang="es-419" sz="8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empcode</a:t>
                      </a:r>
                      <a:r>
                        <a:rPr lang="es-419" sz="8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del ticket </a:t>
                      </a:r>
                      <a:r>
                        <a:rPr lang="es-419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sea exactamente igual al campo del </a:t>
                      </a:r>
                      <a:r>
                        <a:rPr lang="es-419" sz="8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empcode</a:t>
                      </a:r>
                      <a:r>
                        <a:rPr lang="es-419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 del </a:t>
                      </a:r>
                      <a:r>
                        <a:rPr lang="es-419" sz="800" b="0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scanid</a:t>
                      </a:r>
                      <a:r>
                        <a:rPr lang="es-419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algn="l" rtl="0" fontAlgn="b"/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rtl="0" fontAlgn="b"/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Se debe responder en inglés, saludando a quién está dirigido el ticket, describiendo a detalle lo observado y realizado en el proceso de indexación.</a:t>
                      </a:r>
                      <a:b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- El comentario debe expresar que se cumplió con lo deseado y qué consideraciones debe saber el agente QA.</a:t>
                      </a:r>
                      <a:b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¿Hay Jobs expirados, duplicados, aplicaciones generales filtradas?</a:t>
                      </a:r>
                      <a:endParaRPr lang="es-419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rtl="0" fontAlgn="b"/>
                      <a:endParaRPr lang="es-ES" sz="1400" b="1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rtl="0" fontAlgn="b"/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- Hacemos uso de la tabla de indexación orgánica para enviar el ticket al team correcto</a:t>
                      </a:r>
                    </a:p>
                    <a:p>
                      <a:pPr algn="l" rtl="0" fontAlgn="b"/>
                      <a:endParaRPr lang="es-419" sz="8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5914" marR="15914" marT="10610" marB="1061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a. Verificar la evaluación del Spider en Scanid Overview</a:t>
                      </a:r>
                    </a:p>
                    <a:p>
                      <a:endParaRPr lang="es-ES" sz="800" b="0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Ubuntu Condensed" panose="020B0604020202020204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s-ES" sz="8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Ubuntu Condensed" panose="020B0604020202020204" charset="0"/>
                          <a:ea typeface="+mn-ea"/>
                          <a:cs typeface="+mn-cs"/>
                          <a:sym typeface="Arial"/>
                        </a:rPr>
                        <a:t>b. ¿Se proceso el ticket? ¿Fue devuelto?</a:t>
                      </a:r>
                    </a:p>
                  </a:txBody>
                  <a:tcPr marL="15914" marR="15914" marT="10610" marB="1061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26532"/>
                  </a:ext>
                </a:extLst>
              </a:tr>
            </a:tbl>
          </a:graphicData>
        </a:graphic>
      </p:graphicFrame>
      <p:sp>
        <p:nvSpPr>
          <p:cNvPr id="34" name="Google Shape;81;p15"/>
          <p:cNvSpPr txBox="1"/>
          <p:nvPr/>
        </p:nvSpPr>
        <p:spPr>
          <a:xfrm>
            <a:off x="929047" y="496385"/>
            <a:ext cx="1298230" cy="444000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 b="1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defRPr>
            </a:lvl1pPr>
          </a:lstStyle>
          <a:p>
            <a:r>
              <a:rPr lang="es-419" sz="1800" dirty="0" smtClean="0">
                <a:sym typeface="Ubuntu Condensed"/>
              </a:rPr>
              <a:t>7. </a:t>
            </a:r>
            <a:r>
              <a:rPr lang="es-419" sz="1600" dirty="0" smtClean="0">
                <a:sym typeface="Ubuntu Condensed"/>
              </a:rPr>
              <a:t>Resolución</a:t>
            </a:r>
            <a:endParaRPr lang="es-419" sz="1800" dirty="0">
              <a:sym typeface="Ubuntu Condensed"/>
            </a:endParaRP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/>
            </a:r>
            <a:br>
              <a:rPr lang="es-VE" dirty="0"/>
            </a:br>
            <a:r>
              <a:rPr lang="es-VE" dirty="0"/>
              <a:t/>
            </a:r>
            <a:br>
              <a:rPr lang="es-VE" dirty="0"/>
            </a:br>
            <a:r>
              <a:rPr lang="es-VE" dirty="0" smtClean="0"/>
              <a:t> </a:t>
            </a:r>
            <a:endParaRPr lang="es-VE" dirty="0"/>
          </a:p>
          <a:p>
            <a:r>
              <a:rPr lang="es-419" dirty="0">
                <a:sym typeface="Ubuntu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6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17</a:t>
            </a:fld>
            <a:endParaRPr lang="es-419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9725" y="2571750"/>
            <a:ext cx="4341815" cy="1864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Google Shape;81;p15"/>
          <p:cNvSpPr txBox="1"/>
          <p:nvPr/>
        </p:nvSpPr>
        <p:spPr>
          <a:xfrm>
            <a:off x="929047" y="496385"/>
            <a:ext cx="1298230" cy="444000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 b="1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defRPr>
            </a:lvl1pPr>
          </a:lstStyle>
          <a:p>
            <a:r>
              <a:rPr lang="es-ES" sz="1600" dirty="0" smtClean="0">
                <a:sym typeface="Ubuntu Condensed"/>
              </a:rPr>
              <a:t>8. Ejemplo</a:t>
            </a:r>
          </a:p>
          <a:p>
            <a:endParaRPr lang="es-VE" dirty="0"/>
          </a:p>
          <a:p>
            <a:endParaRPr lang="es-VE" dirty="0"/>
          </a:p>
          <a:p>
            <a:r>
              <a:rPr lang="es-VE" dirty="0"/>
              <a:t/>
            </a:r>
            <a:br>
              <a:rPr lang="es-VE" dirty="0"/>
            </a:br>
            <a:r>
              <a:rPr lang="es-VE" dirty="0"/>
              <a:t/>
            </a:r>
            <a:br>
              <a:rPr lang="es-VE" dirty="0"/>
            </a:br>
            <a:r>
              <a:rPr lang="es-VE" dirty="0" smtClean="0"/>
              <a:t> </a:t>
            </a:r>
            <a:endParaRPr lang="es-VE" dirty="0"/>
          </a:p>
          <a:p>
            <a:r>
              <a:rPr lang="es-419" dirty="0">
                <a:sym typeface="Ubuntu Condensed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47" y="2559828"/>
            <a:ext cx="1694813" cy="1779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ángulo 16"/>
          <p:cNvSpPr/>
          <p:nvPr/>
        </p:nvSpPr>
        <p:spPr>
          <a:xfrm>
            <a:off x="929047" y="1623821"/>
            <a:ext cx="2560678" cy="784830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Nos situamos en contexto con los valores suministrados y ponemos especial atención al</a:t>
            </a:r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  <a:p>
            <a:pPr marL="228600" indent="-228600">
              <a:buAutoNum type="arabicPeriod"/>
            </a:pPr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Deadline</a:t>
            </a:r>
          </a:p>
          <a:p>
            <a:pPr marL="228600" indent="-228600">
              <a:buAutoNum type="arabicPeriod"/>
            </a:pPr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Description </a:t>
            </a:r>
          </a:p>
          <a:p>
            <a:pPr marL="228600" indent="-228600">
              <a:buAutoNum type="arabicPeriod"/>
            </a:pPr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Ticket flow</a:t>
            </a:r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535" y="1888119"/>
            <a:ext cx="1102936" cy="4612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6043535" y="1488547"/>
            <a:ext cx="1000683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Tomamos el ticket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929047" y="1101325"/>
            <a:ext cx="1399742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8.1 Pre-indexación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922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18</a:t>
            </a:fld>
            <a:endParaRPr lang="es-419"/>
          </a:p>
        </p:txBody>
      </p:sp>
      <p:sp>
        <p:nvSpPr>
          <p:cNvPr id="17" name="Rectángulo 16"/>
          <p:cNvSpPr/>
          <p:nvPr/>
        </p:nvSpPr>
        <p:spPr>
          <a:xfrm>
            <a:off x="988426" y="1679230"/>
            <a:ext cx="3336236" cy="1754326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VE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Verificar </a:t>
            </a:r>
            <a:r>
              <a:rPr lang="es-VE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si la empresa asociada al </a:t>
            </a:r>
            <a:r>
              <a:rPr lang="es-VE" sz="900" dirty="0" err="1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empcode</a:t>
            </a:r>
            <a:r>
              <a:rPr lang="es-VE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y/o </a:t>
            </a:r>
            <a:r>
              <a:rPr lang="es-VE" sz="900" dirty="0" err="1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jobsite</a:t>
            </a:r>
            <a:r>
              <a:rPr lang="es-VE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ya se encuentra indexada</a:t>
            </a:r>
          </a:p>
          <a:p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Podemos consultar en</a:t>
            </a:r>
          </a:p>
          <a:p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Servicio “</a:t>
            </a:r>
            <a:r>
              <a:rPr lang="es-ES" sz="900" dirty="0" err="1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Is</a:t>
            </a: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r>
              <a:rPr lang="es-ES" sz="900" dirty="0" err="1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indexed</a:t>
            </a: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?” </a:t>
            </a:r>
            <a:b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  <a:hlinkClick r:id="rId6"/>
              </a:rPr>
              <a:t>http://index02.neuvoo.com/dash/class/portfolios/async.php?action=get-scanids-by-jobsiteurl-fragment&amp;debug=1&amp;fragment</a:t>
            </a:r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=</a:t>
            </a:r>
          </a:p>
          <a:p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Explore </a:t>
            </a:r>
            <a:r>
              <a:rPr lang="es-ES" sz="900" dirty="0" err="1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Feedcodes</a:t>
            </a: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  <a:b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</a:br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  <a:hlinkClick r:id="rId7"/>
              </a:rPr>
              <a:t>https://talent.com/private/tools/jobs/pageFeedcodeList.php</a:t>
            </a:r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endParaRPr lang="es-ES" sz="900" dirty="0" smtClean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146" y="1876603"/>
            <a:ext cx="3763312" cy="810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9146" y="3106523"/>
            <a:ext cx="1474297" cy="1682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CuadroTexto 20"/>
          <p:cNvSpPr txBox="1"/>
          <p:nvPr/>
        </p:nvSpPr>
        <p:spPr>
          <a:xfrm>
            <a:off x="929047" y="1101325"/>
            <a:ext cx="1399742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8.1 Pre-indexación</a:t>
            </a:r>
            <a:endParaRPr lang="es-419" dirty="0">
              <a:latin typeface="Ubuntu Condensed" panose="020B0604020202020204" charset="0"/>
              <a:sym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10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19</a:t>
            </a:fld>
            <a:endParaRPr lang="es-419"/>
          </a:p>
        </p:txBody>
      </p:sp>
      <p:sp>
        <p:nvSpPr>
          <p:cNvPr id="17" name="Rectángulo 16"/>
          <p:cNvSpPr/>
          <p:nvPr/>
        </p:nvSpPr>
        <p:spPr>
          <a:xfrm>
            <a:off x="988426" y="1679230"/>
            <a:ext cx="1949646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1. Programamos nuestro spider</a:t>
            </a:r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20" y="1692796"/>
            <a:ext cx="2203085" cy="9889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014" y="4037562"/>
            <a:ext cx="1695759" cy="404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820" y="2748679"/>
            <a:ext cx="870074" cy="1037846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88426" y="4037562"/>
            <a:ext cx="1949646" cy="3693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3. Indicamos el ticket id y la fecha con el siguiente formato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01872" y="2728072"/>
            <a:ext cx="1519928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2. Hacemos los test necesarios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29047" y="1101325"/>
            <a:ext cx="1255472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8.2.1 Indexación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938072" y="1794646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521800" y="2843488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938072" y="4239997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</a:t>
            </a:fld>
            <a:endParaRPr lang="es-419"/>
          </a:p>
        </p:txBody>
      </p:sp>
      <p:sp>
        <p:nvSpPr>
          <p:cNvPr id="15" name="Google Shape;81;p15"/>
          <p:cNvSpPr txBox="1"/>
          <p:nvPr/>
        </p:nvSpPr>
        <p:spPr>
          <a:xfrm>
            <a:off x="2047138" y="343679"/>
            <a:ext cx="512832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Contenido</a:t>
            </a:r>
          </a:p>
          <a:p>
            <a:endParaRPr lang="es-VE" sz="1200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endParaRPr lang="es-VE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r>
              <a:rPr lang="es-VE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/>
            </a:r>
            <a:br>
              <a:rPr lang="es-VE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r>
              <a:rPr lang="es-VE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/>
            </a:r>
            <a:br>
              <a:rPr lang="es-VE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r>
              <a:rPr lang="es-VE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/>
            </a:r>
            <a:br>
              <a:rPr lang="es-VE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endParaRPr lang="es-VE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endParaRPr lang="es-VE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pPr marL="342900" indent="-342900">
              <a:buFont typeface="+mj-lt"/>
              <a:buAutoNum type="arabicPeriod"/>
            </a:pPr>
            <a:endParaRPr lang="es-VE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pPr marL="342900" indent="-342900">
              <a:buFont typeface="+mj-lt"/>
              <a:buAutoNum type="arabicPeriod"/>
            </a:pPr>
            <a:endParaRPr lang="es-VE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endParaRPr lang="es-VE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endParaRPr lang="es-VE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endParaRPr lang="es-VE" sz="12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r>
              <a:rPr lang="es-VE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/>
            </a:r>
            <a:br>
              <a:rPr lang="es-VE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r>
              <a:rPr lang="es-VE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/>
            </a:r>
            <a:br>
              <a:rPr lang="es-VE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endParaRPr lang="es-VE" sz="1200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r>
              <a:rPr lang="es-VE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 </a:t>
            </a:r>
            <a:endParaRPr lang="es-VE" sz="12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 </a:t>
            </a:r>
          </a:p>
        </p:txBody>
      </p:sp>
      <p:sp>
        <p:nvSpPr>
          <p:cNvPr id="13" name="Google Shape;81;p15"/>
          <p:cNvSpPr txBox="1"/>
          <p:nvPr/>
        </p:nvSpPr>
        <p:spPr>
          <a:xfrm>
            <a:off x="2268240" y="982529"/>
            <a:ext cx="4676280" cy="342921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1. ¿</a:t>
            </a:r>
            <a:r>
              <a:rPr lang="es-419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Qué es el sistema de tickets</a:t>
            </a:r>
            <a:r>
              <a:rPr lang="es-419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? </a:t>
            </a:r>
            <a:endParaRPr lang="es-419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4" name="Google Shape;81;p15"/>
          <p:cNvSpPr txBox="1"/>
          <p:nvPr/>
        </p:nvSpPr>
        <p:spPr>
          <a:xfrm>
            <a:off x="2270092" y="1373557"/>
            <a:ext cx="4674428" cy="335812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2</a:t>
            </a:r>
            <a:r>
              <a:rPr lang="es-419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. ¿Cómo accedemos?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6" name="Google Shape;81;p15"/>
          <p:cNvSpPr txBox="1"/>
          <p:nvPr/>
        </p:nvSpPr>
        <p:spPr>
          <a:xfrm>
            <a:off x="2268240" y="1760162"/>
            <a:ext cx="4674428" cy="317749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3. Elementos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7" name="Google Shape;81;p15"/>
          <p:cNvSpPr txBox="1"/>
          <p:nvPr/>
        </p:nvSpPr>
        <p:spPr>
          <a:xfrm>
            <a:off x="2268240" y="2117838"/>
            <a:ext cx="4674429" cy="349524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419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4. </a:t>
            </a:r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 ¿</a:t>
            </a:r>
            <a:r>
              <a:rPr lang="es-VE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Cuáles </a:t>
            </a:r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solicitudes se </a:t>
            </a:r>
            <a:r>
              <a:rPr lang="es-VE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trabajan en indexación orgánica?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b="1" dirty="0" smtClean="0">
              <a:solidFill>
                <a:schemeClr val="bg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 smtClean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 smtClean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 smtClean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273158" y="2514529"/>
            <a:ext cx="4676280" cy="307777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5. ¿Cómo filtramos las solicitudes deseadas?</a:t>
            </a:r>
            <a:endParaRPr lang="es-VE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273158" y="2861025"/>
            <a:ext cx="4676280" cy="307777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6</a:t>
            </a:r>
            <a:r>
              <a:rPr lang="es-VE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. Tipos de solicitudes y sus flujos de atención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68240" y="3199721"/>
            <a:ext cx="4676280" cy="307777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7. Resolución</a:t>
            </a:r>
            <a:endParaRPr lang="es-VE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273158" y="3549676"/>
            <a:ext cx="4676280" cy="307777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8. Ejemplo</a:t>
            </a:r>
            <a:endParaRPr lang="es-VE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273158" y="3909375"/>
            <a:ext cx="4676280" cy="307777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9. Chat de Pedidos Orgánicos</a:t>
            </a:r>
            <a:endParaRPr lang="es-VE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4" name="Google Shape;81;p15"/>
          <p:cNvSpPr txBox="1"/>
          <p:nvPr/>
        </p:nvSpPr>
        <p:spPr>
          <a:xfrm>
            <a:off x="2266388" y="4267935"/>
            <a:ext cx="4676280" cy="345409"/>
          </a:xfrm>
          <a:prstGeom prst="rect">
            <a:avLst/>
          </a:prstGeom>
          <a:solidFill>
            <a:srgbClr val="6C2E9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10. Templates para comentarios</a:t>
            </a:r>
            <a:endParaRPr lang="es-VE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 smtClean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b="1" dirty="0" smtClean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grpSp>
        <p:nvGrpSpPr>
          <p:cNvPr id="28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30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1678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20</a:t>
            </a:fld>
            <a:endParaRPr lang="es-419"/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29047" y="1101325"/>
            <a:ext cx="1255472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8.2.2 Indexación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929047" y="2503159"/>
            <a:ext cx="1804890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5</a:t>
            </a:r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. Corremos en Status Working on it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833" y="2356314"/>
            <a:ext cx="1457769" cy="4477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111" y="3028565"/>
            <a:ext cx="3063452" cy="478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ángulo 26"/>
          <p:cNvSpPr/>
          <p:nvPr/>
        </p:nvSpPr>
        <p:spPr>
          <a:xfrm>
            <a:off x="929047" y="3219872"/>
            <a:ext cx="2861698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6</a:t>
            </a:r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. Nos aseguramos de que hayan subido los Jobs correctamente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909254" y="1664660"/>
            <a:ext cx="2861698" cy="3693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4. Verificamos una vez más que se hayan cumplido con las instrucciones del ticket antes de correr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7111" y="1628258"/>
            <a:ext cx="1431560" cy="590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Rectángulo 25"/>
          <p:cNvSpPr/>
          <p:nvPr/>
        </p:nvSpPr>
        <p:spPr>
          <a:xfrm>
            <a:off x="929047" y="3906446"/>
            <a:ext cx="1439399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7. Cambiamos a Status Active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9342" y="3769635"/>
            <a:ext cx="1457769" cy="423379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>
            <a:off x="3770952" y="1849326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733937" y="2626932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3809942" y="3335288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2368446" y="4021862"/>
            <a:ext cx="310896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21</a:t>
            </a:fld>
            <a:endParaRPr lang="es-419"/>
          </a:p>
        </p:txBody>
      </p:sp>
      <p:sp>
        <p:nvSpPr>
          <p:cNvPr id="17" name="Rectángulo 16"/>
          <p:cNvSpPr/>
          <p:nvPr/>
        </p:nvSpPr>
        <p:spPr>
          <a:xfrm>
            <a:off x="986298" y="1578784"/>
            <a:ext cx="3098521" cy="3693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pPr fontAlgn="b"/>
            <a:r>
              <a:rPr lang="es-419" sz="900" dirty="0" smtClean="0">
                <a:solidFill>
                  <a:schemeClr val="tx1"/>
                </a:solidFill>
                <a:latin typeface="Ubuntu Condensed" panose="020B0604020202020204" charset="0"/>
              </a:rPr>
              <a:t>1. Siempre </a:t>
            </a:r>
            <a:r>
              <a:rPr lang="es-419" sz="900" dirty="0">
                <a:solidFill>
                  <a:schemeClr val="tx1"/>
                </a:solidFill>
                <a:latin typeface="Ubuntu Condensed" panose="020B0604020202020204" charset="0"/>
              </a:rPr>
              <a:t>deben asegurarse que el </a:t>
            </a:r>
            <a:r>
              <a:rPr lang="es-419" sz="900" b="1" dirty="0">
                <a:solidFill>
                  <a:schemeClr val="tx1"/>
                </a:solidFill>
                <a:latin typeface="Ubuntu Condensed" panose="020B0604020202020204" charset="0"/>
              </a:rPr>
              <a:t>campo </a:t>
            </a:r>
            <a:r>
              <a:rPr lang="es-419" sz="900" b="1" dirty="0" err="1">
                <a:solidFill>
                  <a:schemeClr val="tx1"/>
                </a:solidFill>
                <a:latin typeface="Ubuntu Condensed" panose="020B0604020202020204" charset="0"/>
              </a:rPr>
              <a:t>empcode</a:t>
            </a:r>
            <a:r>
              <a:rPr lang="es-419" sz="900" b="1" dirty="0">
                <a:solidFill>
                  <a:schemeClr val="tx1"/>
                </a:solidFill>
                <a:latin typeface="Ubuntu Condensed" panose="020B0604020202020204" charset="0"/>
              </a:rPr>
              <a:t> del ticket </a:t>
            </a:r>
            <a:r>
              <a:rPr lang="es-419" sz="900" dirty="0">
                <a:solidFill>
                  <a:schemeClr val="tx1"/>
                </a:solidFill>
                <a:latin typeface="Ubuntu Condensed" panose="020B0604020202020204" charset="0"/>
              </a:rPr>
              <a:t>sea exactamente igual al campo del </a:t>
            </a:r>
            <a:r>
              <a:rPr lang="es-419" sz="900" dirty="0" err="1">
                <a:solidFill>
                  <a:schemeClr val="tx1"/>
                </a:solidFill>
                <a:latin typeface="Ubuntu Condensed" panose="020B0604020202020204" charset="0"/>
              </a:rPr>
              <a:t>empcode</a:t>
            </a:r>
            <a:r>
              <a:rPr lang="es-419" sz="900" dirty="0">
                <a:solidFill>
                  <a:schemeClr val="tx1"/>
                </a:solidFill>
                <a:latin typeface="Ubuntu Condensed" panose="020B0604020202020204" charset="0"/>
              </a:rPr>
              <a:t> del </a:t>
            </a:r>
            <a:r>
              <a:rPr lang="es-419" sz="900" dirty="0" err="1">
                <a:solidFill>
                  <a:schemeClr val="tx1"/>
                </a:solidFill>
                <a:latin typeface="Ubuntu Condensed" panose="020B0604020202020204" charset="0"/>
              </a:rPr>
              <a:t>scanid</a:t>
            </a:r>
            <a:r>
              <a:rPr lang="es-419" sz="900" dirty="0">
                <a:solidFill>
                  <a:schemeClr val="tx1"/>
                </a:solidFill>
                <a:latin typeface="Ubuntu Condensed" panose="020B0604020202020204" charset="0"/>
              </a:rPr>
              <a:t>.</a:t>
            </a:r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986298" y="3104280"/>
            <a:ext cx="1344187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2. Comentario del ticket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29047" y="1101325"/>
            <a:ext cx="109356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8.3 Respuesta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277" y="2028275"/>
            <a:ext cx="2046158" cy="2923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99" y="2009100"/>
            <a:ext cx="1093756" cy="703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394" y="3104280"/>
            <a:ext cx="3641999" cy="19206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1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22</a:t>
            </a:fld>
            <a:endParaRPr lang="es-419"/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929047" y="1656419"/>
            <a:ext cx="1992437" cy="3693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3</a:t>
            </a:r>
            <a:r>
              <a:rPr lang="es-VE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 </a:t>
            </a:r>
            <a:r>
              <a:rPr lang="es-VE" sz="900" dirty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Enviar el ticket dependiendo del tipo de solicitud (Type of request) del mismo</a:t>
            </a:r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29047" y="1101325"/>
            <a:ext cx="109356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8.3 Respuesta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47" y="2301366"/>
            <a:ext cx="1499939" cy="565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506" y="2303884"/>
            <a:ext cx="2485197" cy="88728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316" y="2301366"/>
            <a:ext cx="2139349" cy="1496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3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Marcador de número de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23</a:t>
            </a:fld>
            <a:endParaRPr lang="es-419"/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29047" y="1101325"/>
            <a:ext cx="125386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8.4 Seguimiento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47" y="2128587"/>
            <a:ext cx="3560507" cy="1109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50" y="3826800"/>
            <a:ext cx="312046" cy="3386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2094" y="3826800"/>
            <a:ext cx="3601543" cy="4304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2635" y="3826800"/>
            <a:ext cx="1181100" cy="714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Rectángulo 25"/>
          <p:cNvSpPr/>
          <p:nvPr/>
        </p:nvSpPr>
        <p:spPr>
          <a:xfrm>
            <a:off x="929047" y="1656419"/>
            <a:ext cx="2323819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Verificamos nuestra corrección en Scanid Overview</a:t>
            </a:r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29046" y="3438877"/>
            <a:ext cx="1298231" cy="230832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9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Posteriormente, su status</a:t>
            </a:r>
            <a:endParaRPr lang="es-ES" sz="900" dirty="0">
              <a:solidFill>
                <a:schemeClr val="tx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197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870484" y="467850"/>
              <a:ext cx="2877057" cy="444000"/>
            </a:xfrm>
            <a:prstGeom prst="rect">
              <a:avLst/>
            </a:prstGeom>
            <a:solidFill>
              <a:srgbClr val="6C2E9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VE" sz="1600" b="1" dirty="0" smtClean="0">
                  <a:solidFill>
                    <a:schemeClr val="bg1"/>
                  </a:solidFill>
                  <a:latin typeface="Ubuntu Condensed"/>
                  <a:ea typeface="Ubuntu Condensed"/>
                  <a:cs typeface="Ubuntu Condensed"/>
                </a:rPr>
                <a:t>9. Chat de Pedidos Orgánicos</a:t>
              </a:r>
              <a:endParaRPr lang="es-VE" sz="1600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20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419" sz="20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24</a:t>
            </a:fld>
            <a:endParaRPr lang="es-419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84" y="1402201"/>
            <a:ext cx="2638425" cy="714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84" y="2311551"/>
            <a:ext cx="5434017" cy="214556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20333" y="1336511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¿Cuándo se debe comunicar un caso?</a:t>
            </a:r>
            <a:endParaRPr lang="es-419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20333" y="1670142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¿Cómo se debe comunicar?</a:t>
            </a:r>
            <a:endParaRPr lang="es-419" dirty="0"/>
          </a:p>
        </p:txBody>
      </p:sp>
      <p:sp>
        <p:nvSpPr>
          <p:cNvPr id="16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4193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870484" y="467850"/>
              <a:ext cx="2622224" cy="444000"/>
            </a:xfrm>
            <a:prstGeom prst="rect">
              <a:avLst/>
            </a:prstGeom>
            <a:solidFill>
              <a:srgbClr val="6C2E9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VE" sz="1600" b="1" dirty="0" smtClean="0">
                  <a:solidFill>
                    <a:schemeClr val="bg1"/>
                  </a:solidFill>
                  <a:latin typeface="Ubuntu Condensed"/>
                  <a:ea typeface="Ubuntu Condensed"/>
                  <a:cs typeface="Ubuntu Condensed"/>
                </a:rPr>
                <a:t>10. Templates para comentarios</a:t>
              </a:r>
              <a:endParaRPr lang="es-VE" sz="1600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20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419" sz="20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25</a:t>
            </a:fld>
            <a:endParaRPr lang="es-419"/>
          </a:p>
        </p:txBody>
      </p:sp>
      <p:sp>
        <p:nvSpPr>
          <p:cNvPr id="13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59370" y="1090976"/>
            <a:ext cx="3376245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10.1  Formato general para responder los tickets</a:t>
            </a:r>
            <a:endParaRPr lang="es-ES" dirty="0">
              <a:latin typeface="Ubuntu Condensed" panose="020B0604020202020204" charset="0"/>
              <a:sym typeface="Ubuntu Condensed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94843" y="2341117"/>
            <a:ext cx="3677132" cy="830997"/>
          </a:xfrm>
          <a:prstGeom prst="rect">
            <a:avLst/>
          </a:prstGeom>
          <a:ln w="6350">
            <a:solidFill>
              <a:srgbClr val="3FE1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419" sz="800" b="1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Comentario</a:t>
            </a:r>
          </a:p>
          <a:p>
            <a:endParaRPr lang="es-419" sz="800" b="1" dirty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1. Saludo a la persona a quién está dirigido el ticket</a:t>
            </a:r>
          </a:p>
          <a:p>
            <a:r>
              <a:rPr lang="es-419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2. Indicar que se cumplió con el request exitosamente.</a:t>
            </a:r>
          </a:p>
          <a:p>
            <a:r>
              <a:rPr lang="es-419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3. Comunicar cualquier detalle pertinente realizado en el proceso de indexación.</a:t>
            </a:r>
            <a:endParaRPr lang="es-419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4736" y="2138270"/>
            <a:ext cx="65" cy="25776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419" altLang="es-419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94843" y="3223278"/>
            <a:ext cx="3677132" cy="584775"/>
          </a:xfrm>
          <a:prstGeom prst="rect">
            <a:avLst/>
          </a:prstGeom>
          <a:ln w="6350">
            <a:solidFill>
              <a:srgbClr val="3FE1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800" b="1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Inactivación de un empcode</a:t>
            </a:r>
          </a:p>
          <a:p>
            <a:endParaRPr lang="es-ES" sz="800" b="1" dirty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1. Indicar cuáles Scanids asociados a dicho empcode fueron inactivados</a:t>
            </a:r>
          </a:p>
          <a:p>
            <a:r>
              <a:rPr lang="es-ES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2. Para cada Scanid señalar la cantidad de Jobs inactivados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894843" y="3871881"/>
            <a:ext cx="3677132" cy="584775"/>
          </a:xfrm>
          <a:prstGeom prst="rect">
            <a:avLst/>
          </a:prstGeom>
          <a:ln w="6350">
            <a:solidFill>
              <a:srgbClr val="3FE1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800" b="1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Si piden filtrar determinados Jobs</a:t>
            </a:r>
            <a:endParaRPr lang="es-ES" sz="800" b="1" dirty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s-ES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Anexar el </a:t>
            </a:r>
            <a:r>
              <a:rPr lang="es-ES" sz="800" dirty="0" err="1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que demuestre que dichos Jobs ya no están activos</a:t>
            </a:r>
          </a:p>
          <a:p>
            <a:pPr marL="228600" indent="-228600">
              <a:buAutoNum type="arabicPeriod"/>
            </a:pPr>
            <a:endParaRPr lang="es-ES" sz="800" dirty="0" smtClean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94843" y="1651158"/>
            <a:ext cx="3677132" cy="584775"/>
          </a:xfrm>
          <a:prstGeom prst="rect">
            <a:avLst/>
          </a:prstGeom>
          <a:ln w="6350">
            <a:solidFill>
              <a:srgbClr val="3FE1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s-ES" sz="800" dirty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El sistema de tickets se caracteriza por el manejo eficiente de solicitudes y facilitar un historial de consulta. Para ello es necesario el comentar cada ticket de forma ordenada y que demuestre el cumplimiento de cada solicitud. </a:t>
            </a:r>
            <a:endParaRPr lang="es-ES" sz="800" dirty="0">
              <a:solidFill>
                <a:srgbClr val="242424"/>
              </a:solidFill>
              <a:latin typeface="Segoe UI" panose="020B0502040204020203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26</a:t>
            </a:fld>
            <a:endParaRPr lang="es-419"/>
          </a:p>
        </p:txBody>
      </p:sp>
      <p:sp>
        <p:nvSpPr>
          <p:cNvPr id="8" name="Rectángulo 7"/>
          <p:cNvSpPr/>
          <p:nvPr/>
        </p:nvSpPr>
        <p:spPr>
          <a:xfrm>
            <a:off x="913156" y="1534461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sz="800" b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s-419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 Justificar la cantidad de </a:t>
            </a:r>
            <a:r>
              <a:rPr lang="es-419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Jobs </a:t>
            </a:r>
            <a:r>
              <a:rPr lang="es-419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que están subiendo VS los que aparecen publicados.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419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b="1" i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Duplicate Jobs</a:t>
            </a:r>
            <a:endParaRPr lang="es-419" sz="1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Since Hybrid Spider was set on "yes", jobs with the same title and location are being filtered by the system.</a:t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results --&gt; </a:t>
            </a:r>
            <a:r>
              <a:rPr lang="en-US" sz="800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error_reason.keyword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--&gt; Duplicate Jobs: xx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b="1" i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Expired Jobs</a:t>
            </a:r>
            <a:endParaRPr lang="es-419" sz="1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800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n-US" sz="800" b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800" b="1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sz="800" b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800" b="1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dateposted_raw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u="sng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Jobs with more than 6 months old are being filtered by the system</a:t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results --&gt; </a:t>
            </a:r>
            <a:r>
              <a:rPr lang="en-US" sz="800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error_reason.keyword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--&gt; Date Posted Error: xx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800" dirty="0">
                <a:solidFill>
                  <a:srgbClr val="FF0000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800" b="1" dirty="0" smtClean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Si </a:t>
            </a:r>
            <a:r>
              <a:rPr lang="en-US" sz="800" b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800" b="1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sz="800" b="1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800" b="1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dateclosed_raw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u="sng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Expired jobs according to their closed date are being filtered by the system</a:t>
            </a:r>
            <a:b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results --&gt; </a:t>
            </a:r>
            <a:r>
              <a:rPr lang="en-US" sz="800" dirty="0" err="1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error_reason.keyword</a:t>
            </a:r>
            <a:r>
              <a:rPr lang="en-US" sz="800" dirty="0">
                <a:solidFill>
                  <a:srgbClr val="242424"/>
                </a:solidFill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--&gt; Date Posted Error: xx</a:t>
            </a:r>
            <a:endParaRPr lang="es-419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59370" y="1090976"/>
            <a:ext cx="2409634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10.2 Justificar la cantidad de Jobs</a:t>
            </a:r>
            <a:endParaRPr lang="es-ES" dirty="0">
              <a:latin typeface="Ubuntu Condensed" panose="020B0604020202020204" charset="0"/>
              <a:sym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12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27</a:t>
            </a:fld>
            <a:endParaRPr lang="es-419"/>
          </a:p>
        </p:txBody>
      </p:sp>
      <p:sp>
        <p:nvSpPr>
          <p:cNvPr id="13" name="Rectángulo 12"/>
          <p:cNvSpPr/>
          <p:nvPr/>
        </p:nvSpPr>
        <p:spPr>
          <a:xfrm>
            <a:off x="884555" y="1122362"/>
            <a:ext cx="737489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 smtClean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* Si </a:t>
            </a:r>
            <a:r>
              <a:rPr lang="en-US" sz="7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se usan ambos</a:t>
            </a: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u="sng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Expired jobs according to their posted and closed date are being filtered by the system.</a:t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Filter results --&gt; error_reason.keyword --&gt; Date </a:t>
            </a:r>
            <a:r>
              <a:rPr lang="es-419" sz="7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Posted</a:t>
            </a: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Error: xx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*También podemos usar la herramienta Jobs Error Log, una vez hayamos corrido.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b="1" dirty="0" smtClean="0">
                <a:solidFill>
                  <a:srgbClr val="FF4F25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700" b="1" dirty="0" smtClean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Short </a:t>
            </a:r>
            <a:r>
              <a:rPr lang="en-US" sz="7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u="sng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Some jobs present a very short descriptions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b="1" dirty="0" smtClean="0">
                <a:solidFill>
                  <a:srgbClr val="FF4F25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s-419" sz="700" b="1" dirty="0" smtClean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7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Nota</a:t>
            </a: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 Para algunos casos se puede colocar la descripción del </a:t>
            </a:r>
            <a:r>
              <a:rPr lang="es-419" sz="7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 para que puedan subir los </a:t>
            </a:r>
            <a:r>
              <a:rPr lang="es-419" sz="700" dirty="0" err="1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Elevar dichos casos.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Para justificar el Multi-location</a:t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Comment:</a:t>
            </a:r>
            <a:b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s-419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Multi-location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b="1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Jobs sin locación.</a:t>
            </a: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 No existe el selector o el campo está vacío</a:t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u="sng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Arial" panose="020B0604020202020204" pitchFamily="34" charset="0"/>
              </a:rPr>
              <a:t>Jobs without location were assigned the head-office (HQ) location.</a:t>
            </a:r>
            <a:endParaRPr lang="es-419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59370" y="769215"/>
            <a:ext cx="2409634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>
                <a:latin typeface="Ubuntu Condensed" panose="020B0604020202020204" charset="0"/>
                <a:sym typeface="Ubuntu Condensed"/>
              </a:rPr>
              <a:t>10.3 Justificar la cantidad de Jobs</a:t>
            </a:r>
            <a:endParaRPr lang="es-ES" dirty="0">
              <a:latin typeface="Ubuntu Condensed" panose="020B0604020202020204" charset="0"/>
              <a:sym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250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83847"/>
            <a:ext cx="8832300" cy="1318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Fin de la presentación</a:t>
            </a:r>
            <a:endParaRPr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52400"/>
            <a:ext cx="2383971" cy="5007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0" y="3002011"/>
            <a:ext cx="9144000" cy="2146932"/>
          </a:xfrm>
          <a:solidFill>
            <a:srgbClr val="7030A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3200" b="1" dirty="0">
              <a:solidFill>
                <a:srgbClr val="FFFFFF"/>
              </a:solidFill>
              <a:cs typeface="Calibri"/>
            </a:endParaRPr>
          </a:p>
          <a:p>
            <a:endParaRPr lang="es-ES" sz="3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Google Shape;62;p14"/>
          <p:cNvSpPr txBox="1"/>
          <p:nvPr/>
        </p:nvSpPr>
        <p:spPr>
          <a:xfrm>
            <a:off x="2855062" y="3002011"/>
            <a:ext cx="4447054" cy="389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¡</a:t>
            </a:r>
            <a:r>
              <a:rPr lang="es-419" sz="24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Muchas gracias por su atención!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9" name="Marcador de número de diapositiva 1"/>
          <p:cNvSpPr>
            <a:spLocks noGrp="1"/>
          </p:cNvSpPr>
          <p:nvPr>
            <p:ph type="sldNum" idx="12"/>
          </p:nvPr>
        </p:nvSpPr>
        <p:spPr>
          <a:xfrm>
            <a:off x="8493479" y="466035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>
                <a:solidFill>
                  <a:schemeClr val="bg1"/>
                </a:solidFill>
              </a:rPr>
              <a:t>28</a:t>
            </a:fld>
            <a:endParaRPr lang="es-41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57850" y="930908"/>
            <a:ext cx="7428300" cy="3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defRPr>
            </a:lvl1pPr>
          </a:lstStyle>
          <a:p>
            <a:endParaRPr lang="es-419" sz="1200" dirty="0" smtClean="0"/>
          </a:p>
          <a:p>
            <a:r>
              <a:rPr lang="es-419" sz="1100" dirty="0" smtClean="0"/>
              <a:t>Es </a:t>
            </a:r>
            <a:r>
              <a:rPr lang="es-419" sz="1100" dirty="0"/>
              <a:t>una herramienta que permite gestionar solicitudes de forma eficiente y centralizada por medio de un repositorio tabulado de elementos (tickets). Cada ticket le corresponde una solicitud, aunada a un conjunto de valores que proveen la información necesaria para su resolución y un canal de comunicación.</a:t>
            </a:r>
            <a:r>
              <a:rPr lang="es-VE" sz="1200" dirty="0" smtClean="0"/>
              <a:t/>
            </a:r>
            <a:br>
              <a:rPr lang="es-VE" sz="1200" dirty="0" smtClean="0"/>
            </a:br>
            <a:r>
              <a:rPr lang="es-VE" sz="1200" dirty="0" smtClean="0"/>
              <a:t/>
            </a:r>
            <a:br>
              <a:rPr lang="es-VE" sz="1200" dirty="0" smtClean="0"/>
            </a:br>
            <a:endParaRPr sz="1200" dirty="0">
              <a:sym typeface="Ubuntu Condense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</a:t>
            </a:fld>
            <a:endParaRPr lang="es-419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4" y="1862109"/>
            <a:ext cx="7160341" cy="1340396"/>
          </a:xfrm>
          <a:prstGeom prst="rect">
            <a:avLst/>
          </a:prstGeom>
        </p:spPr>
      </p:pic>
      <p:sp>
        <p:nvSpPr>
          <p:cNvPr id="16" name="Google Shape;81;p15"/>
          <p:cNvSpPr txBox="1"/>
          <p:nvPr/>
        </p:nvSpPr>
        <p:spPr>
          <a:xfrm>
            <a:off x="822900" y="3429908"/>
            <a:ext cx="1777264" cy="382596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2. ¿Cómo accedemos?</a:t>
            </a:r>
          </a:p>
          <a:p>
            <a:endParaRPr lang="en-US" u="sng" dirty="0" smtClean="0">
              <a:hlinkClick r:id="rId5"/>
            </a:endParaRPr>
          </a:p>
          <a:p>
            <a:r>
              <a:rPr lang="es-ES" dirty="0"/>
              <a:t> </a:t>
            </a:r>
            <a:endParaRPr lang="es-419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400" b="1" dirty="0" smtClean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73394" y="3962811"/>
            <a:ext cx="3685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http://qa.neuvoo.com/boo3-web/qa/tickets_system/</a:t>
            </a:r>
            <a:r>
              <a:rPr lang="es-ES" sz="1200" dirty="0"/>
              <a:t> </a:t>
            </a:r>
            <a:endParaRPr lang="es-419" sz="1200" dirty="0"/>
          </a:p>
        </p:txBody>
      </p:sp>
      <p:grpSp>
        <p:nvGrpSpPr>
          <p:cNvPr id="1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21" name="Google Shape;8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83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1;p15"/>
          <p:cNvSpPr txBox="1"/>
          <p:nvPr/>
        </p:nvSpPr>
        <p:spPr>
          <a:xfrm>
            <a:off x="857699" y="727641"/>
            <a:ext cx="2754931" cy="342921"/>
          </a:xfrm>
          <a:prstGeom prst="rect">
            <a:avLst/>
          </a:prstGeom>
          <a:solidFill>
            <a:srgbClr val="6C2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1. ¿</a:t>
            </a:r>
            <a:r>
              <a:rPr lang="es-419" sz="1600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Qué es el sistema de tickets</a:t>
            </a:r>
            <a:r>
              <a:rPr lang="es-419" sz="16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? </a:t>
            </a:r>
            <a:endParaRPr lang="es-419" sz="1600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434343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18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99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4</a:t>
            </a:fld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856462" y="533893"/>
            <a:ext cx="1149319" cy="338554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sz="1600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3. Elementos</a:t>
            </a:r>
            <a:endParaRPr lang="es-ES" sz="1600" b="1" dirty="0">
              <a:solidFill>
                <a:schemeClr val="bg1"/>
              </a:solidFill>
              <a:latin typeface="Ubuntu Condensed"/>
              <a:ea typeface="Ubuntu Condensed"/>
              <a:cs typeface="Ubuntu Condensed"/>
            </a:endParaRPr>
          </a:p>
        </p:txBody>
      </p:sp>
      <p:pic>
        <p:nvPicPr>
          <p:cNvPr id="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66" y="2218598"/>
            <a:ext cx="7460867" cy="7283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/>
          <p:cNvSpPr txBox="1"/>
          <p:nvPr/>
        </p:nvSpPr>
        <p:spPr>
          <a:xfrm>
            <a:off x="1035644" y="984840"/>
            <a:ext cx="840295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</a:rPr>
              <a:t>3.1 Filtros</a:t>
            </a:r>
            <a:endParaRPr lang="es-419" dirty="0">
              <a:latin typeface="Ubuntu Condensed" panose="020B060402020202020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06" y="1837368"/>
            <a:ext cx="789122" cy="25825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08" y="3250988"/>
            <a:ext cx="789122" cy="270823"/>
          </a:xfrm>
          <a:prstGeom prst="rect">
            <a:avLst/>
          </a:prstGeom>
        </p:spPr>
      </p:pic>
      <p:cxnSp>
        <p:nvCxnSpPr>
          <p:cNvPr id="32" name="Conector recto de flecha 31"/>
          <p:cNvCxnSpPr/>
          <p:nvPr/>
        </p:nvCxnSpPr>
        <p:spPr>
          <a:xfrm flipH="1">
            <a:off x="1322448" y="2885382"/>
            <a:ext cx="4772" cy="357345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246878" y="1201393"/>
            <a:ext cx="108630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Una vez tengamos todos los valores de interés seleccionados presionamos la lupa</a:t>
            </a:r>
            <a:endParaRPr lang="es-419" sz="800" dirty="0"/>
          </a:p>
        </p:txBody>
      </p:sp>
      <p:cxnSp>
        <p:nvCxnSpPr>
          <p:cNvPr id="36" name="Conector recto de flecha 35"/>
          <p:cNvCxnSpPr/>
          <p:nvPr/>
        </p:nvCxnSpPr>
        <p:spPr>
          <a:xfrm flipH="1">
            <a:off x="8100466" y="2029250"/>
            <a:ext cx="7372" cy="44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n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60" y="3335429"/>
            <a:ext cx="814929" cy="1022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968" y="3319393"/>
            <a:ext cx="923337" cy="10387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2131" y="3324086"/>
            <a:ext cx="1078350" cy="552587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6460" y="1288109"/>
            <a:ext cx="958585" cy="772592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1853" y="795813"/>
            <a:ext cx="668115" cy="1267544"/>
          </a:xfrm>
          <a:prstGeom prst="rect">
            <a:avLst/>
          </a:prstGeom>
        </p:spPr>
      </p:pic>
      <p:cxnSp>
        <p:nvCxnSpPr>
          <p:cNvPr id="77" name="Conector recto de flecha 76"/>
          <p:cNvCxnSpPr/>
          <p:nvPr/>
        </p:nvCxnSpPr>
        <p:spPr>
          <a:xfrm flipH="1">
            <a:off x="4252584" y="2946978"/>
            <a:ext cx="4772" cy="357345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 flipH="1">
            <a:off x="6056814" y="2962531"/>
            <a:ext cx="4772" cy="357345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flipH="1">
            <a:off x="7966532" y="2934810"/>
            <a:ext cx="4772" cy="357345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 flipV="1">
            <a:off x="6056814" y="2066269"/>
            <a:ext cx="0" cy="368897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/>
          <p:nvPr/>
        </p:nvCxnSpPr>
        <p:spPr>
          <a:xfrm flipV="1">
            <a:off x="4251929" y="2083120"/>
            <a:ext cx="18039" cy="36117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>
          <a:xfrm flipV="1">
            <a:off x="1322448" y="2092860"/>
            <a:ext cx="655" cy="351429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57893" y="4025944"/>
            <a:ext cx="106293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Prioridad de la solicitud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4757369" y="4450468"/>
            <a:ext cx="206754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Podemos filtrar los tickets para una fecha de vencimiento determinada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047968" y="4444571"/>
            <a:ext cx="918564" cy="21544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Equipo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391801" y="1001745"/>
            <a:ext cx="734846" cy="21544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Status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474629" y="408904"/>
            <a:ext cx="795339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Tipo de Solicitud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grpSp>
        <p:nvGrpSpPr>
          <p:cNvPr id="53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55" name="Google Shape;82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83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Rectángulo 34"/>
          <p:cNvSpPr/>
          <p:nvPr/>
        </p:nvSpPr>
        <p:spPr>
          <a:xfrm>
            <a:off x="851408" y="3676277"/>
            <a:ext cx="1427098" cy="21544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Filtrar por el creador del request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74541" y="1542976"/>
            <a:ext cx="1214736" cy="21544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Filtrar por el ID del ticket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1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6698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5</a:t>
            </a:fld>
            <a:endParaRPr lang="es-419" dirty="0"/>
          </a:p>
        </p:txBody>
      </p:sp>
      <p:pic>
        <p:nvPicPr>
          <p:cNvPr id="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0" y="2478726"/>
            <a:ext cx="2151564" cy="50065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409" y="2571750"/>
            <a:ext cx="452032" cy="40763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42" y="1066071"/>
            <a:ext cx="7386147" cy="74025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572" y="800722"/>
            <a:ext cx="1046798" cy="26319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2930" y="2594368"/>
            <a:ext cx="336890" cy="38501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790359" y="3150614"/>
            <a:ext cx="1062934" cy="21544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Bandeja de tickets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40942" y="3150462"/>
            <a:ext cx="946887" cy="830997"/>
          </a:xfrm>
          <a:prstGeom prst="rect">
            <a:avLst/>
          </a:prstGeom>
          <a:ln w="31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800" dirty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Asigna automáticamente el ticket más urgente en función del filtro que hayamos aplicado</a:t>
            </a:r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)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010870" y="3166284"/>
            <a:ext cx="767507" cy="46166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Creación de un nuevo ticket (Request)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935954" y="3166284"/>
            <a:ext cx="1261811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Campana de notificaciones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145702" y="539435"/>
            <a:ext cx="960119" cy="21544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Resultados</a:t>
            </a:r>
            <a:endParaRPr lang="es-VE" sz="12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73907" y="597710"/>
            <a:ext cx="1550424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</a:rPr>
              <a:t>3.2 Tabla organizada</a:t>
            </a:r>
            <a:endParaRPr lang="es-419" dirty="0">
              <a:latin typeface="Ubuntu Condensed" panose="020B060402020202020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73907" y="1972579"/>
            <a:ext cx="958917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</a:rPr>
              <a:t>3.3 Botones</a:t>
            </a:r>
            <a:endParaRPr lang="es-419" dirty="0">
              <a:latin typeface="Ubuntu Condensed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600" y="4180379"/>
            <a:ext cx="1261811" cy="221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Conector recto de flecha 42"/>
          <p:cNvCxnSpPr/>
          <p:nvPr/>
        </p:nvCxnSpPr>
        <p:spPr>
          <a:xfrm flipV="1">
            <a:off x="1209486" y="2938029"/>
            <a:ext cx="0" cy="212433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2324938" y="2935828"/>
            <a:ext cx="2353" cy="184537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V="1">
            <a:off x="3349425" y="2953851"/>
            <a:ext cx="0" cy="212433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4563877" y="2989673"/>
            <a:ext cx="0" cy="173562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8" name="Google Shape;82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83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4015" y="3847566"/>
            <a:ext cx="312046" cy="338603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3935953" y="4344956"/>
            <a:ext cx="1805279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El número 1 sombreado en rojo indica que hay una notificación pendiente 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4593797" y="4180379"/>
            <a:ext cx="0" cy="173562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5900442" y="2571750"/>
            <a:ext cx="2278260" cy="58477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Al hacer click en la campana, accedemos a las notificaciones.</a:t>
            </a:r>
            <a:b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Debemos presionar siempre refresh para obtener resultados actualizado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19234" y="4483456"/>
            <a:ext cx="1261811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Paginación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5915665" y="4344956"/>
            <a:ext cx="2255518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VE" sz="8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Si está sombreado en gris indica que no se ha revisado  aún y de lo contrario aparece en blanco </a:t>
            </a:r>
            <a:endParaRPr lang="es-VE" sz="8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1813" y="3290276"/>
            <a:ext cx="2255518" cy="876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37257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6</a:t>
            </a:fld>
            <a:endParaRPr lang="es-419" dirty="0"/>
          </a:p>
        </p:txBody>
      </p:sp>
      <p:pic>
        <p:nvPicPr>
          <p:cNvPr id="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ángulo 25"/>
          <p:cNvSpPr/>
          <p:nvPr/>
        </p:nvSpPr>
        <p:spPr>
          <a:xfrm>
            <a:off x="714808" y="2195022"/>
            <a:ext cx="740273" cy="26161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VE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Logo</a:t>
            </a:r>
            <a:endParaRPr lang="es-VE" sz="11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88" y="2573363"/>
            <a:ext cx="1675861" cy="53520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782" y="1765614"/>
            <a:ext cx="3907465" cy="256306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6598580" y="1759240"/>
            <a:ext cx="740273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0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Ticket id</a:t>
            </a:r>
            <a:endParaRPr lang="es-VE" sz="10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1513610" y="2195022"/>
            <a:ext cx="740273" cy="26161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Empcode</a:t>
            </a:r>
            <a:endParaRPr lang="es-VE" sz="11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88" y="3204427"/>
            <a:ext cx="5499247" cy="11464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9" name="CuadroTexto 38"/>
          <p:cNvSpPr txBox="1"/>
          <p:nvPr/>
        </p:nvSpPr>
        <p:spPr>
          <a:xfrm>
            <a:off x="6640303" y="3337814"/>
            <a:ext cx="139709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000" dirty="0" smtClean="0"/>
              <a:t>Es altamente importante siempre contemplar la </a:t>
            </a:r>
            <a:r>
              <a:rPr lang="es-ES" sz="1000" b="1" dirty="0" smtClean="0">
                <a:solidFill>
                  <a:schemeClr val="tx1"/>
                </a:solidFill>
              </a:rPr>
              <a:t>fecha de vencimiento</a:t>
            </a:r>
            <a:endParaRPr lang="es-419" sz="1000" b="1" dirty="0">
              <a:solidFill>
                <a:schemeClr val="tx1"/>
              </a:solidFill>
            </a:endParaRPr>
          </a:p>
        </p:txBody>
      </p:sp>
      <p:cxnSp>
        <p:nvCxnSpPr>
          <p:cNvPr id="40" name="Conector recto de flecha 39"/>
          <p:cNvCxnSpPr>
            <a:stCxn id="39" idx="1"/>
          </p:cNvCxnSpPr>
          <p:nvPr/>
        </p:nvCxnSpPr>
        <p:spPr>
          <a:xfrm flipH="1" flipV="1">
            <a:off x="4624466" y="3672590"/>
            <a:ext cx="2015837" cy="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399" y="1324168"/>
            <a:ext cx="736847" cy="325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0099" y="2138525"/>
            <a:ext cx="1849436" cy="312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Rectángulo 57"/>
          <p:cNvSpPr/>
          <p:nvPr/>
        </p:nvSpPr>
        <p:spPr>
          <a:xfrm>
            <a:off x="6598580" y="2176702"/>
            <a:ext cx="1448336" cy="40011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0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Cuando se tiene el ticket asignado</a:t>
            </a:r>
            <a:endParaRPr lang="es-VE" sz="10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6598580" y="1218361"/>
            <a:ext cx="1816551" cy="40011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0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Presionamos este botón para hacernos dueños del ticket</a:t>
            </a:r>
            <a:endParaRPr lang="es-VE" sz="10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11078" y="621903"/>
            <a:ext cx="813043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</a:rPr>
              <a:t>3.4 Ticket</a:t>
            </a:r>
            <a:endParaRPr lang="es-419" dirty="0">
              <a:latin typeface="Ubuntu Condensed" panose="020B0604020202020204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6268065" y="1492851"/>
            <a:ext cx="330515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6268064" y="1890045"/>
            <a:ext cx="330515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>
            <a:off x="6268064" y="2314430"/>
            <a:ext cx="330515" cy="0"/>
          </a:xfrm>
          <a:prstGeom prst="straightConnector1">
            <a:avLst/>
          </a:prstGeom>
          <a:ln>
            <a:solidFill>
              <a:srgbClr val="3FE1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2315782" y="1402201"/>
            <a:ext cx="740273" cy="2462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VE" sz="10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URL</a:t>
            </a:r>
            <a:endParaRPr lang="es-VE" sz="10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grpSp>
        <p:nvGrpSpPr>
          <p:cNvPr id="46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48" name="Google Shape;82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83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8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7</a:t>
            </a:fld>
            <a:endParaRPr lang="es-419" dirty="0"/>
          </a:p>
        </p:txBody>
      </p:sp>
      <p:pic>
        <p:nvPicPr>
          <p:cNvPr id="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33" y="1798050"/>
            <a:ext cx="6761961" cy="656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33" y="3190741"/>
            <a:ext cx="1076698" cy="288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674" y="3297953"/>
            <a:ext cx="2283537" cy="1076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Conector recto de flecha 53"/>
          <p:cNvCxnSpPr/>
          <p:nvPr/>
        </p:nvCxnSpPr>
        <p:spPr>
          <a:xfrm>
            <a:off x="7274462" y="2467149"/>
            <a:ext cx="14749" cy="72359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5560655" y="2759854"/>
            <a:ext cx="1448336" cy="430887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s-VE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Detalle completo del comentario</a:t>
            </a:r>
            <a:endParaRPr lang="es-VE" sz="11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00433" y="726691"/>
            <a:ext cx="1154483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</a:rPr>
              <a:t>3.5 Ticket Flow</a:t>
            </a:r>
            <a:endParaRPr lang="es-419" dirty="0">
              <a:latin typeface="Ubuntu Condensed" panose="020B060402020202020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00433" y="2746807"/>
            <a:ext cx="1529586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latin typeface="Ubuntu Condensed" panose="020B0604020202020204" charset="0"/>
              </a:rPr>
              <a:t>3.6 Empcode History</a:t>
            </a:r>
            <a:endParaRPr lang="es-419" dirty="0">
              <a:latin typeface="Ubuntu Condensed" panose="020B060402020202020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00433" y="1231329"/>
            <a:ext cx="5410956" cy="43088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En el ticket flow se aprecia el flujo del ticket a través de los distintos owners, status, equipos y comentarios (indicaciones) con su fecha </a:t>
            </a:r>
            <a:r>
              <a:rPr lang="es-ES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y hora respectiva.</a:t>
            </a:r>
            <a:endParaRPr lang="es-VE" sz="11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00433" y="3579862"/>
            <a:ext cx="3919101" cy="60016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En el empcode </a:t>
            </a:r>
            <a:r>
              <a:rPr lang="es-ES" sz="1100" dirty="0" err="1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history</a:t>
            </a:r>
            <a:r>
              <a:rPr lang="es-ES" sz="11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 se pueden observar los distintos tickets asociados a determinado empcode.</a:t>
            </a:r>
            <a:r>
              <a:rPr lang="es-ES" sz="1100" dirty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/>
            </a:r>
            <a:br>
              <a:rPr lang="es-ES" sz="1100" dirty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</a:br>
            <a:endParaRPr lang="es-419" sz="11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</p:txBody>
      </p:sp>
      <p:grpSp>
        <p:nvGrpSpPr>
          <p:cNvPr id="21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23" name="Google Shape;82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3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5636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25" y="421500"/>
            <a:ext cx="9144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870484" y="628674"/>
              <a:ext cx="5275483" cy="375150"/>
            </a:xfrm>
            <a:prstGeom prst="rect">
              <a:avLst/>
            </a:prstGeom>
            <a:solidFill>
              <a:srgbClr val="6C2E9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VE" sz="1600" b="1" dirty="0" smtClean="0">
                  <a:solidFill>
                    <a:schemeClr val="bg1"/>
                  </a:solidFill>
                  <a:latin typeface="Ubuntu Condensed"/>
                  <a:ea typeface="Ubuntu Condensed"/>
                  <a:cs typeface="Ubuntu Condensed"/>
                </a:rPr>
                <a:t>4. </a:t>
              </a:r>
              <a:r>
                <a:rPr lang="es-VE" sz="1600" b="1" dirty="0">
                  <a:solidFill>
                    <a:schemeClr val="bg1"/>
                  </a:solidFill>
                  <a:latin typeface="Ubuntu Condensed"/>
                  <a:ea typeface="Ubuntu Condensed"/>
                  <a:cs typeface="Ubuntu Condensed"/>
                </a:rPr>
                <a:t>¿Cuáles solicitudes </a:t>
              </a:r>
              <a:r>
                <a:rPr lang="es-VE" sz="1600" b="1" dirty="0" smtClean="0">
                  <a:solidFill>
                    <a:schemeClr val="bg1"/>
                  </a:solidFill>
                  <a:latin typeface="Ubuntu Condensed"/>
                  <a:ea typeface="Ubuntu Condensed"/>
                  <a:cs typeface="Ubuntu Condensed"/>
                </a:rPr>
                <a:t>se </a:t>
              </a:r>
              <a:r>
                <a:rPr lang="es-VE" sz="1600" b="1" dirty="0">
                  <a:solidFill>
                    <a:schemeClr val="bg1"/>
                  </a:solidFill>
                  <a:latin typeface="Ubuntu Condensed"/>
                  <a:ea typeface="Ubuntu Condensed"/>
                  <a:cs typeface="Ubuntu Condensed"/>
                </a:rPr>
                <a:t>trabajan en indexación orgánica?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20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419" sz="2000" b="1" dirty="0" smtClean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endParaRPr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8</a:t>
            </a:fld>
            <a:endParaRPr lang="es-419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12996"/>
              </p:ext>
            </p:extLst>
          </p:nvPr>
        </p:nvGraphicFramePr>
        <p:xfrm>
          <a:off x="1059226" y="1210998"/>
          <a:ext cx="6428361" cy="3271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7832">
                  <a:extLst>
                    <a:ext uri="{9D8B030D-6E8A-4147-A177-3AD203B41FA5}">
                      <a16:colId xmlns:a16="http://schemas.microsoft.com/office/drawing/2014/main" val="2859472693"/>
                    </a:ext>
                  </a:extLst>
                </a:gridCol>
                <a:gridCol w="933514">
                  <a:extLst>
                    <a:ext uri="{9D8B030D-6E8A-4147-A177-3AD203B41FA5}">
                      <a16:colId xmlns:a16="http://schemas.microsoft.com/office/drawing/2014/main" val="2595588340"/>
                    </a:ext>
                  </a:extLst>
                </a:gridCol>
                <a:gridCol w="5217015">
                  <a:extLst>
                    <a:ext uri="{9D8B030D-6E8A-4147-A177-3AD203B41FA5}">
                      <a16:colId xmlns:a16="http://schemas.microsoft.com/office/drawing/2014/main" val="8831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/>
                          </a:solidFill>
                          <a:latin typeface="Ubuntu Condensed" panose="020B0604020202020204" charset="0"/>
                        </a:rPr>
                        <a:t>#</a:t>
                      </a:r>
                      <a:endParaRPr lang="es-419" sz="1100" b="1" dirty="0">
                        <a:solidFill>
                          <a:schemeClr val="bg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/>
                          </a:solidFill>
                          <a:latin typeface="Ubuntu Condensed" panose="020B0604020202020204" charset="0"/>
                        </a:rPr>
                        <a:t>Solicitudes</a:t>
                      </a:r>
                      <a:endParaRPr lang="es-419" sz="1100" b="1" dirty="0">
                        <a:solidFill>
                          <a:schemeClr val="bg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1" dirty="0" smtClean="0">
                          <a:solidFill>
                            <a:schemeClr val="bg1"/>
                          </a:solidFill>
                          <a:latin typeface="Ubuntu Condensed" panose="020B0604020202020204" charset="0"/>
                        </a:rPr>
                        <a:t>Enlace</a:t>
                      </a:r>
                      <a:endParaRPr lang="es-419" sz="1100" b="1" dirty="0">
                        <a:solidFill>
                          <a:schemeClr val="bg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0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1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i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Organic</a:t>
                      </a:r>
                      <a:endParaRPr lang="es-419" sz="1000" b="0" i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i="1" dirty="0" smtClean="0">
                          <a:latin typeface="Ubuntu Condensed" panose="020B0604020202020204" charset="0"/>
                          <a:hlinkClick r:id="rId6"/>
                        </a:rPr>
                        <a:t>http://qa.neuvoo.com/boo3-web/qa/tickets_system/index.php?</a:t>
                      </a:r>
                      <a:r>
                        <a:rPr lang="es-419" sz="1000" b="1" i="1" dirty="0" smtClean="0">
                          <a:latin typeface="Ubuntu Condensed" panose="020B0604020202020204" charset="0"/>
                          <a:hlinkClick r:id="rId6"/>
                        </a:rPr>
                        <a:t>request_type=3&amp;status=7&amp;team=2</a:t>
                      </a:r>
                      <a:endParaRPr lang="es-419" sz="1000" b="1" i="1" dirty="0" smtClean="0">
                        <a:latin typeface="Ubuntu Condensed" panose="020B0604020202020204" charset="0"/>
                      </a:endParaRPr>
                    </a:p>
                    <a:p>
                      <a:endParaRPr lang="es-419" sz="1000" b="1" i="1" dirty="0" smtClean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5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2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Email Requests</a:t>
                      </a:r>
                      <a:endParaRPr lang="es-419" sz="1000" b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i="1" dirty="0" smtClean="0">
                          <a:latin typeface="Ubuntu Condensed" panose="020B0604020202020204" charset="0"/>
                          <a:hlinkClick r:id="rId7"/>
                        </a:rPr>
                        <a:t>http://qa.neuvoo.com/boo3-web/qa/tickets_system/index.php?</a:t>
                      </a:r>
                      <a:r>
                        <a:rPr lang="es-419" sz="1000" b="1" dirty="0" smtClean="0">
                          <a:latin typeface="Ubuntu Condensed" panose="020B0604020202020204" charset="0"/>
                          <a:hlinkClick r:id="rId7"/>
                        </a:rPr>
                        <a:t>request_type=8&amp;status=7&amp;team=2</a:t>
                      </a: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3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QA Organic</a:t>
                      </a:r>
                      <a:r>
                        <a:rPr lang="es-ES" sz="1000" b="0" baseline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 Review</a:t>
                      </a:r>
                      <a:endParaRPr lang="es-419" sz="1000" b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i="1" dirty="0" smtClean="0">
                          <a:latin typeface="Ubuntu Condensed" panose="020B0604020202020204" charset="0"/>
                          <a:hlinkClick r:id="rId8"/>
                        </a:rPr>
                        <a:t>http://qa.neuvoo.com/boo3-web/qa/tickets_system/index.php?</a:t>
                      </a:r>
                      <a:r>
                        <a:rPr lang="es-419" sz="1000" b="1" dirty="0" smtClean="0">
                          <a:latin typeface="Ubuntu Condensed" panose="020B0604020202020204" charset="0"/>
                          <a:hlinkClick r:id="rId8"/>
                        </a:rPr>
                        <a:t>request_type=15&amp;status=1</a:t>
                      </a: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2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4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Reported</a:t>
                      </a:r>
                      <a:r>
                        <a:rPr lang="es-ES" sz="1000" b="0" baseline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 Jobs</a:t>
                      </a:r>
                      <a:endParaRPr lang="es-419" sz="1000" b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dirty="0" smtClean="0">
                          <a:latin typeface="Ubuntu Condensed" panose="020B0604020202020204" charset="0"/>
                          <a:hlinkClick r:id="rId9"/>
                        </a:rPr>
                        <a:t>http://qa.neuvoo.com/boo3-web/qa/tickets_system/index.php?</a:t>
                      </a:r>
                      <a:r>
                        <a:rPr lang="es-419" sz="1000" b="1" dirty="0" smtClean="0">
                          <a:latin typeface="Ubuntu Condensed" panose="020B0604020202020204" charset="0"/>
                          <a:hlinkClick r:id="rId9"/>
                        </a:rPr>
                        <a:t>request_type=18&amp;status=1</a:t>
                      </a: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  <a:p>
                      <a:endParaRPr lang="es-419" sz="1000" b="1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9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5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Devs Review</a:t>
                      </a:r>
                      <a:endParaRPr lang="es-419" sz="1000" b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dirty="0" smtClean="0">
                          <a:latin typeface="Ubuntu Condensed" panose="020B0604020202020204" charset="0"/>
                          <a:hlinkClick r:id="rId10"/>
                        </a:rPr>
                        <a:t>http://qa.neuvoo.com/boo3-web/qa/tickets_system/index.php?</a:t>
                      </a:r>
                      <a:r>
                        <a:rPr lang="es-419" sz="1000" b="1" dirty="0" smtClean="0">
                          <a:latin typeface="Ubuntu Condensed" panose="020B0604020202020204" charset="0"/>
                          <a:hlinkClick r:id="rId10"/>
                        </a:rPr>
                        <a:t>mode=list&amp;owner=nombre_del_indexer</a:t>
                      </a: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  <a:p>
                      <a:endParaRPr lang="es-419" sz="1000" b="1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4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6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CL Review</a:t>
                      </a:r>
                      <a:endParaRPr lang="es-419" sz="1000" b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000" b="0" dirty="0" smtClean="0">
                          <a:latin typeface="Ubuntu Condensed" panose="020B0604020202020204" charset="0"/>
                          <a:hlinkClick r:id="rId10"/>
                        </a:rPr>
                        <a:t>http://qa.neuvoo.com/boo3-web/qa/tickets_system/index.php?</a:t>
                      </a:r>
                      <a:r>
                        <a:rPr lang="es-419" sz="1000" b="1" dirty="0" smtClean="0">
                          <a:latin typeface="Ubuntu Condensed" panose="020B0604020202020204" charset="0"/>
                          <a:hlinkClick r:id="rId10"/>
                        </a:rPr>
                        <a:t>mode=list&amp;owner=nombre_del_indexer</a:t>
                      </a: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  <a:p>
                      <a:endParaRPr lang="es-419" sz="1000" b="1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7</a:t>
                      </a:r>
                      <a:endParaRPr lang="es-419" sz="100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 smtClean="0">
                          <a:solidFill>
                            <a:schemeClr val="tx1"/>
                          </a:solidFill>
                          <a:latin typeface="Ubuntu Condensed" panose="020B0604020202020204" charset="0"/>
                        </a:rPr>
                        <a:t>Google Error</a:t>
                      </a:r>
                      <a:endParaRPr lang="es-419" sz="1000" b="0" dirty="0">
                        <a:solidFill>
                          <a:schemeClr val="tx1"/>
                        </a:solidFill>
                        <a:latin typeface="Ubuntu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000" b="0" dirty="0" smtClean="0">
                          <a:latin typeface="Ubuntu Condensed" panose="020B0604020202020204" charset="0"/>
                          <a:hlinkClick r:id="rId11"/>
                        </a:rPr>
                        <a:t>http://qa.neuvoo.com/boo3-web/qa/tickets_system/index.php?</a:t>
                      </a:r>
                      <a:r>
                        <a:rPr lang="es-419" sz="1000" b="1" dirty="0" smtClean="0">
                          <a:latin typeface="Ubuntu Condensed" panose="020B0604020202020204" charset="0"/>
                          <a:hlinkClick r:id="rId11"/>
                        </a:rPr>
                        <a:t>request_type=21&amp;status=7&amp;team=2</a:t>
                      </a:r>
                      <a:endParaRPr lang="es-419" sz="1000" b="1" dirty="0" smtClean="0">
                        <a:latin typeface="Ubuntu Condensed" panose="020B0604020202020204" charset="0"/>
                      </a:endParaRPr>
                    </a:p>
                    <a:p>
                      <a:endParaRPr lang="es-419" sz="1000" b="1" dirty="0">
                        <a:latin typeface="Ubuntu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56274"/>
                  </a:ext>
                </a:extLst>
              </a:tr>
            </a:tbl>
          </a:graphicData>
        </a:graphic>
      </p:graphicFrame>
      <p:sp>
        <p:nvSpPr>
          <p:cNvPr id="13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18387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9</a:t>
            </a:fld>
            <a:endParaRPr lang="es-419" dirty="0"/>
          </a:p>
        </p:txBody>
      </p:sp>
      <p:pic>
        <p:nvPicPr>
          <p:cNvPr id="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0" y="54075"/>
            <a:ext cx="1474856" cy="2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ángulo 12"/>
          <p:cNvSpPr/>
          <p:nvPr/>
        </p:nvSpPr>
        <p:spPr>
          <a:xfrm>
            <a:off x="684233" y="580059"/>
            <a:ext cx="4434803" cy="338554"/>
          </a:xfrm>
          <a:prstGeom prst="rect">
            <a:avLst/>
          </a:prstGeom>
          <a:solidFill>
            <a:srgbClr val="6C2E9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5. </a:t>
            </a:r>
            <a:r>
              <a:rPr lang="es-VE" sz="1600" b="1" dirty="0">
                <a:solidFill>
                  <a:schemeClr val="bg1"/>
                </a:solidFill>
                <a:latin typeface="Ubuntu Condensed"/>
                <a:ea typeface="Ubuntu Condensed"/>
                <a:cs typeface="Ubuntu Condensed"/>
              </a:rPr>
              <a:t>¿Cómo usar la tabla de tickets de indexación orgánica?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70627" y="1368165"/>
            <a:ext cx="3014963" cy="1569660"/>
          </a:xfrm>
          <a:prstGeom prst="rect">
            <a:avLst/>
          </a:prstGeom>
          <a:ln>
            <a:solidFill>
              <a:srgbClr val="3FE13F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Para trabajar determinada solicitud en indexación orgánica debemos tener en cuenta las 3 primeras columnas que corresponden a los siguientes valores:</a:t>
            </a:r>
          </a:p>
          <a:p>
            <a:endParaRPr lang="es-ES" sz="1200" dirty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1. </a:t>
            </a:r>
            <a:r>
              <a:rPr lang="es-ES" sz="1200" b="1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Type of Request (solicitud)</a:t>
            </a:r>
          </a:p>
          <a:p>
            <a:r>
              <a:rPr lang="es-ES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2. </a:t>
            </a:r>
            <a:r>
              <a:rPr lang="es-ES" sz="1200" b="1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Status</a:t>
            </a:r>
          </a:p>
          <a:p>
            <a:r>
              <a:rPr lang="es-ES" sz="1200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3. </a:t>
            </a:r>
            <a:r>
              <a:rPr lang="es-ES" sz="1200" b="1" dirty="0" smtClean="0">
                <a:solidFill>
                  <a:schemeClr val="tx1"/>
                </a:solidFill>
                <a:latin typeface="Ubuntu Condensed"/>
                <a:ea typeface="Ubuntu Condensed"/>
                <a:cs typeface="Ubuntu Condensed"/>
              </a:rPr>
              <a:t>Team</a:t>
            </a:r>
            <a:endParaRPr lang="es-ES" sz="1200" b="1" dirty="0">
              <a:solidFill>
                <a:schemeClr val="tx1"/>
              </a:solidFill>
              <a:latin typeface="Ubuntu Condensed"/>
              <a:ea typeface="Ubuntu Condensed"/>
              <a:cs typeface="Ubuntu Condensed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70627" y="3165902"/>
            <a:ext cx="3014963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s-ES" sz="1200" dirty="0" smtClean="0">
              <a:solidFill>
                <a:srgbClr val="666666"/>
              </a:solidFill>
              <a:latin typeface="Ubuntu Condensed"/>
              <a:ea typeface="Ubuntu Condensed"/>
              <a:cs typeface="Ubuntu Condensed"/>
            </a:endParaRPr>
          </a:p>
          <a:p>
            <a:r>
              <a:rPr lang="es-ES" sz="1200" dirty="0" smtClean="0">
                <a:solidFill>
                  <a:srgbClr val="666666"/>
                </a:solidFill>
                <a:latin typeface="Ubuntu Condensed"/>
                <a:ea typeface="Ubuntu Condensed"/>
                <a:cs typeface="Ubuntu Condensed"/>
              </a:rPr>
              <a:t>Una vez finalizado el proceso de indexación para saber a qué equipo debemos enviar el ticket consultamos la columna </a:t>
            </a:r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/>
                <a:ea typeface="Ubuntu Condensed"/>
                <a:cs typeface="Ubuntu Condensed"/>
              </a:rPr>
              <a:t>“Send to”</a:t>
            </a:r>
          </a:p>
        </p:txBody>
      </p:sp>
      <p:grpSp>
        <p:nvGrpSpPr>
          <p:cNvPr id="20" name="Google Shape;79;p15"/>
          <p:cNvGrpSpPr/>
          <p:nvPr/>
        </p:nvGrpSpPr>
        <p:grpSpPr>
          <a:xfrm>
            <a:off x="-25" y="0"/>
            <a:ext cx="9144151" cy="1402201"/>
            <a:chOff x="-25" y="0"/>
            <a:chExt cx="9144151" cy="1402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Google Shape;80;p15"/>
            <p:cNvSpPr/>
            <p:nvPr/>
          </p:nvSpPr>
          <p:spPr>
            <a:xfrm>
              <a:off x="125" y="0"/>
              <a:ext cx="91440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pic>
          <p:nvPicPr>
            <p:cNvPr id="23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" y="421498"/>
              <a:ext cx="506420" cy="64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03045" y="421500"/>
              <a:ext cx="541081" cy="980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84;p15"/>
            <p:cNvSpPr/>
            <p:nvPr/>
          </p:nvSpPr>
          <p:spPr>
            <a:xfrm>
              <a:off x="-25" y="933450"/>
              <a:ext cx="229200" cy="188400"/>
            </a:xfrm>
            <a:prstGeom prst="snip1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554" y="1358747"/>
            <a:ext cx="4612491" cy="1646786"/>
          </a:xfrm>
          <a:prstGeom prst="rect">
            <a:avLst/>
          </a:prstGeom>
        </p:spPr>
      </p:pic>
      <p:sp>
        <p:nvSpPr>
          <p:cNvPr id="14" name="Google Shape;76;p15"/>
          <p:cNvSpPr txBox="1"/>
          <p:nvPr/>
        </p:nvSpPr>
        <p:spPr>
          <a:xfrm>
            <a:off x="-25" y="4789356"/>
            <a:ext cx="959395" cy="35414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419" sz="900" b="1" dirty="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Sistema de Tickets</a:t>
            </a:r>
          </a:p>
        </p:txBody>
      </p:sp>
    </p:spTree>
    <p:extLst>
      <p:ext uri="{BB962C8B-B14F-4D97-AF65-F5344CB8AC3E}">
        <p14:creationId xmlns:p14="http://schemas.microsoft.com/office/powerpoint/2010/main" val="34006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6854</TotalTime>
  <Words>1545</Words>
  <Application>Microsoft Office PowerPoint</Application>
  <PresentationFormat>Presentación en pantalla (16:9)</PresentationFormat>
  <Paragraphs>399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Calibri</vt:lpstr>
      <vt:lpstr>Segoe UI</vt:lpstr>
      <vt:lpstr>Ubuntu Condensed</vt:lpstr>
      <vt:lpstr>Times New Roman</vt:lpstr>
      <vt:lpstr>Arial</vt:lpstr>
      <vt:lpstr>Simple Light</vt:lpstr>
      <vt:lpstr>Sistema de Tickets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Spider 2</dc:title>
  <dc:creator>daniel</dc:creator>
  <cp:lastModifiedBy>Raiff</cp:lastModifiedBy>
  <cp:revision>237</cp:revision>
  <dcterms:modified xsi:type="dcterms:W3CDTF">2022-04-27T22:26:54Z</dcterms:modified>
</cp:coreProperties>
</file>