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55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1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72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5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2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1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77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2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5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78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94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44DDAB-F4A8-4901-BA9D-72AAE2F6CDA3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E45B847-8689-43D9-B046-6F77BEDE06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84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E8C8B-AA60-49AA-A2A7-47507FB56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193" y="878080"/>
            <a:ext cx="9144000" cy="1308630"/>
          </a:xfrm>
        </p:spPr>
        <p:txBody>
          <a:bodyPr/>
          <a:lstStyle/>
          <a:p>
            <a:r>
              <a:rPr lang="es-CO" i="1" dirty="0">
                <a:latin typeface="Choco Shake" pitchFamily="50" charset="0"/>
                <a:cs typeface="Arial" panose="020B0604020202020204" pitchFamily="34" charset="0"/>
              </a:rPr>
              <a:t>MODAL VERB CAN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EB377-BABD-4AAA-A66D-7D9BB4C7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7" y="3780895"/>
            <a:ext cx="5071533" cy="2751667"/>
          </a:xfrm>
        </p:spPr>
        <p:txBody>
          <a:bodyPr>
            <a:normAutofit/>
          </a:bodyPr>
          <a:lstStyle/>
          <a:p>
            <a:pPr algn="l"/>
            <a:r>
              <a:rPr lang="es-ES" sz="3000" i="1" cap="none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Presentado</a:t>
            </a:r>
            <a:r>
              <a:rPr lang="es-ES" sz="3000" i="1" cap="none" dirty="0"/>
              <a:t> </a:t>
            </a:r>
            <a:r>
              <a:rPr lang="es-ES" sz="3000" i="1" cap="none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por</a:t>
            </a:r>
            <a:r>
              <a:rPr lang="es-ES" sz="3000" i="1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s-ES" sz="4300" i="1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Pablo Ramírez </a:t>
            </a:r>
          </a:p>
          <a:p>
            <a:pPr algn="l"/>
            <a:r>
              <a:rPr lang="es-ES" sz="4300" i="1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Carlos García</a:t>
            </a:r>
          </a:p>
          <a:p>
            <a:pPr algn="l"/>
            <a:r>
              <a:rPr lang="es-ES" sz="4300" i="1" dirty="0">
                <a:solidFill>
                  <a:schemeClr val="tx1"/>
                </a:solidFill>
                <a:latin typeface="Choco Shake" pitchFamily="50" charset="0"/>
                <a:ea typeface="+mj-ea"/>
                <a:cs typeface="Arial" panose="020B0604020202020204" pitchFamily="34" charset="0"/>
              </a:rPr>
              <a:t>Jonnathan Morales</a:t>
            </a:r>
            <a:endParaRPr lang="es-CO" sz="4300" i="1" dirty="0">
              <a:solidFill>
                <a:schemeClr val="tx1"/>
              </a:solidFill>
              <a:latin typeface="Choco Shake" pitchFamily="50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9C87BB-EBC1-42A4-8B71-EAFE1AC4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0" y="288926"/>
            <a:ext cx="6620933" cy="1115002"/>
          </a:xfrm>
        </p:spPr>
        <p:txBody>
          <a:bodyPr/>
          <a:lstStyle/>
          <a:p>
            <a:r>
              <a:rPr lang="es-CO" i="1" dirty="0">
                <a:latin typeface="Choco Shake" pitchFamily="50" charset="0"/>
                <a:cs typeface="Arial" panose="020B0604020202020204" pitchFamily="34" charset="0"/>
              </a:rPr>
              <a:t>MODAL VERB CAN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16E7E-B742-402B-ADFC-2F797B0FAED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22605">
            <a:off x="1143445" y="2398859"/>
            <a:ext cx="3173727" cy="3984395"/>
          </a:xfrm>
        </p:spPr>
        <p:txBody>
          <a:bodyPr/>
          <a:lstStyle/>
          <a:p>
            <a:pPr marL="0" indent="0">
              <a:buNone/>
            </a:pP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hoco Shake" pitchFamily="50" charset="0"/>
              </a:rPr>
              <a:t>A</a:t>
            </a:r>
            <a:r>
              <a:rPr lang="es-ES" i="1" cap="none" dirty="0" err="1">
                <a:solidFill>
                  <a:schemeClr val="accent6">
                    <a:lumMod val="75000"/>
                  </a:schemeClr>
                </a:solidFill>
                <a:latin typeface="Choco Shake" pitchFamily="50" charset="0"/>
              </a:rPr>
              <a:t>bility</a:t>
            </a:r>
            <a:r>
              <a:rPr lang="es-ES" i="1" dirty="0">
                <a:latin typeface="Choco Shake" pitchFamily="50" charset="0"/>
              </a:rPr>
              <a:t>:</a:t>
            </a:r>
          </a:p>
          <a:p>
            <a:pPr marL="0" indent="0">
              <a:buNone/>
            </a:pPr>
            <a:r>
              <a:rPr lang="es-ES" i="1" cap="none" dirty="0" err="1">
                <a:latin typeface="Choco Shake" pitchFamily="50" charset="0"/>
              </a:rPr>
              <a:t>She</a:t>
            </a:r>
            <a:r>
              <a:rPr lang="es-ES" i="1" cap="none" dirty="0">
                <a:latin typeface="Choco Shake" pitchFamily="50" charset="0"/>
              </a:rPr>
              <a:t> </a:t>
            </a:r>
            <a:r>
              <a:rPr lang="es-ES" i="1" cap="none" dirty="0">
                <a:solidFill>
                  <a:srgbClr val="FF0000"/>
                </a:solidFill>
                <a:latin typeface="Choco Shake" pitchFamily="50" charset="0"/>
              </a:rPr>
              <a:t>can</a:t>
            </a:r>
            <a:r>
              <a:rPr lang="es-ES" i="1" cap="none" dirty="0">
                <a:latin typeface="Choco Shake" pitchFamily="50" charset="0"/>
              </a:rPr>
              <a:t> </a:t>
            </a:r>
            <a:r>
              <a:rPr lang="es-ES" i="1" cap="none" dirty="0" err="1">
                <a:latin typeface="Choco Shake" pitchFamily="50" charset="0"/>
              </a:rPr>
              <a:t>swim</a:t>
            </a:r>
            <a:endParaRPr lang="es-ES" i="1" cap="none" dirty="0">
              <a:latin typeface="Choco Shake" pitchFamily="50" charset="0"/>
            </a:endParaRPr>
          </a:p>
          <a:p>
            <a:pPr marL="0" indent="0">
              <a:buNone/>
            </a:pPr>
            <a:endParaRPr lang="es-CO" i="1" dirty="0">
              <a:latin typeface="Choco Shake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EC1376-EDE5-4514-B83B-1F01701D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07" y="3907702"/>
            <a:ext cx="2657475" cy="17145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F0D52C0-01FB-49B4-9A78-D5B8A9E3D9EE}"/>
              </a:ext>
            </a:extLst>
          </p:cNvPr>
          <p:cNvSpPr txBox="1">
            <a:spLocks/>
          </p:cNvSpPr>
          <p:nvPr/>
        </p:nvSpPr>
        <p:spPr>
          <a:xfrm rot="2065166">
            <a:off x="5271800" y="2506582"/>
            <a:ext cx="3173727" cy="41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solidFill>
                <a:schemeClr val="accent6">
                  <a:lumMod val="75000"/>
                </a:schemeClr>
              </a:solidFill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solidFill>
                <a:schemeClr val="accent6">
                  <a:lumMod val="75000"/>
                </a:schemeClr>
              </a:solidFill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solidFill>
                <a:schemeClr val="accent6">
                  <a:lumMod val="75000"/>
                </a:schemeClr>
              </a:solidFill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solidFill>
                <a:schemeClr val="accent6">
                  <a:lumMod val="75000"/>
                </a:schemeClr>
              </a:solidFill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solidFill>
                <a:schemeClr val="accent6">
                  <a:lumMod val="75000"/>
                </a:schemeClr>
              </a:solidFill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hoco Shake" pitchFamily="50" charset="0"/>
              </a:rPr>
              <a:t>Possibility</a:t>
            </a:r>
            <a:r>
              <a:rPr lang="es-ES" i="1" dirty="0">
                <a:latin typeface="Choco Shake" pitchFamily="50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i="1" dirty="0" err="1">
                <a:latin typeface="Choco Shake" pitchFamily="50" charset="0"/>
              </a:rPr>
              <a:t>It</a:t>
            </a:r>
            <a:r>
              <a:rPr lang="es-ES" i="1" dirty="0">
                <a:latin typeface="Choco Shake" pitchFamily="50" charset="0"/>
              </a:rPr>
              <a:t> </a:t>
            </a:r>
            <a:r>
              <a:rPr lang="es-ES" i="1" dirty="0">
                <a:solidFill>
                  <a:srgbClr val="FF0000"/>
                </a:solidFill>
                <a:latin typeface="Choco Shake" pitchFamily="50" charset="0"/>
              </a:rPr>
              <a:t>can</a:t>
            </a:r>
            <a:r>
              <a:rPr lang="es-ES" i="1" dirty="0">
                <a:latin typeface="Choco Shake" pitchFamily="50" charset="0"/>
              </a:rPr>
              <a:t> rain </a:t>
            </a:r>
            <a:r>
              <a:rPr lang="es-ES" i="1" dirty="0" err="1">
                <a:latin typeface="Choco Shake" pitchFamily="50" charset="0"/>
              </a:rPr>
              <a:t>tomorrow</a:t>
            </a:r>
            <a:endParaRPr lang="es-ES" i="1" dirty="0"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CO" i="1" dirty="0">
              <a:latin typeface="Choco Shake" pitchFamily="50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6E0F06A-BEA3-45B2-856F-2A4364B32BC9}"/>
              </a:ext>
            </a:extLst>
          </p:cNvPr>
          <p:cNvSpPr txBox="1">
            <a:spLocks/>
          </p:cNvSpPr>
          <p:nvPr/>
        </p:nvSpPr>
        <p:spPr>
          <a:xfrm rot="1527393">
            <a:off x="8493301" y="2847762"/>
            <a:ext cx="3220481" cy="398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hoco Shake" pitchFamily="50" charset="0"/>
              </a:rPr>
              <a:t>Permission</a:t>
            </a:r>
            <a:r>
              <a:rPr lang="es-ES" i="1" dirty="0">
                <a:latin typeface="Choco Shake" pitchFamily="50" charset="0"/>
              </a:rPr>
              <a:t>:</a:t>
            </a:r>
          </a:p>
          <a:p>
            <a:pPr marL="0" indent="0">
              <a:buNone/>
            </a:pPr>
            <a:r>
              <a:rPr lang="es-ES" i="1" dirty="0" err="1">
                <a:latin typeface="Choco Shake" pitchFamily="50" charset="0"/>
              </a:rPr>
              <a:t>You</a:t>
            </a:r>
            <a:r>
              <a:rPr lang="es-ES" i="1" dirty="0">
                <a:latin typeface="Choco Shake" pitchFamily="50" charset="0"/>
              </a:rPr>
              <a:t> </a:t>
            </a:r>
            <a:r>
              <a:rPr lang="es-ES" i="1" dirty="0" err="1">
                <a:solidFill>
                  <a:srgbClr val="FF0000"/>
                </a:solidFill>
                <a:latin typeface="Choco Shake" pitchFamily="50" charset="0"/>
              </a:rPr>
              <a:t>can´t</a:t>
            </a:r>
            <a:r>
              <a:rPr lang="es-ES" i="1" dirty="0">
                <a:latin typeface="Choco Shake" pitchFamily="50" charset="0"/>
              </a:rPr>
              <a:t> </a:t>
            </a:r>
            <a:r>
              <a:rPr lang="es-ES" i="1" dirty="0" err="1">
                <a:latin typeface="Choco Shake" pitchFamily="50" charset="0"/>
              </a:rPr>
              <a:t>park</a:t>
            </a:r>
            <a:r>
              <a:rPr lang="es-ES" i="1" dirty="0">
                <a:latin typeface="Choco Shake" pitchFamily="50" charset="0"/>
              </a:rPr>
              <a:t> </a:t>
            </a:r>
            <a:r>
              <a:rPr lang="es-ES" i="1" dirty="0" err="1">
                <a:latin typeface="Choco Shake" pitchFamily="50" charset="0"/>
              </a:rPr>
              <a:t>here</a:t>
            </a:r>
            <a:r>
              <a:rPr lang="es-ES" i="1" dirty="0">
                <a:latin typeface="Choco Shake" pitchFamily="50" charset="0"/>
              </a:rPr>
              <a:t>!!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i="1" dirty="0">
              <a:latin typeface="Choco Shake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CO" i="1" dirty="0">
              <a:latin typeface="Choco Shake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8FEE33-9559-4C08-B700-44925BE982E9}"/>
              </a:ext>
            </a:extLst>
          </p:cNvPr>
          <p:cNvSpPr txBox="1"/>
          <p:nvPr/>
        </p:nvSpPr>
        <p:spPr>
          <a:xfrm>
            <a:off x="678872" y="1468585"/>
            <a:ext cx="1085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2800" i="1" dirty="0">
                <a:latin typeface="Choco Shake" pitchFamily="50" charset="0"/>
              </a:rPr>
              <a:t>We use Can </a:t>
            </a:r>
            <a:r>
              <a:rPr lang="es-ES" sz="2800" i="1" dirty="0" err="1">
                <a:latin typeface="Choco Shake" pitchFamily="50" charset="0"/>
              </a:rPr>
              <a:t>or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Can´t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to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talk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about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ability</a:t>
            </a:r>
            <a:r>
              <a:rPr lang="es-ES" sz="2800" i="1" dirty="0">
                <a:latin typeface="Choco Shake" pitchFamily="50" charset="0"/>
              </a:rPr>
              <a:t>, </a:t>
            </a:r>
            <a:r>
              <a:rPr lang="es-ES" sz="2800" i="1" dirty="0" err="1">
                <a:latin typeface="Choco Shake" pitchFamily="50" charset="0"/>
              </a:rPr>
              <a:t>possibility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or</a:t>
            </a:r>
            <a:r>
              <a:rPr lang="es-ES" sz="2800" i="1" dirty="0">
                <a:latin typeface="Choco Shake" pitchFamily="50" charset="0"/>
              </a:rPr>
              <a:t> </a:t>
            </a:r>
            <a:r>
              <a:rPr lang="es-ES" sz="2800" i="1" dirty="0" err="1">
                <a:latin typeface="Choco Shake" pitchFamily="50" charset="0"/>
              </a:rPr>
              <a:t>permission</a:t>
            </a:r>
            <a:r>
              <a:rPr lang="es-ES" sz="2800" i="1" dirty="0">
                <a:latin typeface="Choco Shake" pitchFamily="50" charset="0"/>
              </a:rPr>
              <a:t>.</a:t>
            </a:r>
          </a:p>
        </p:txBody>
      </p:sp>
      <p:pic>
        <p:nvPicPr>
          <p:cNvPr id="1026" name="Picture 2" descr="Vectores e ilustraciones de Paisaje Nublado para descargar gratis">
            <a:extLst>
              <a:ext uri="{FF2B5EF4-FFF2-40B4-BE49-F238E27FC236}">
                <a16:creationId xmlns:a16="http://schemas.microsoft.com/office/drawing/2014/main" id="{6A13DFE0-7F25-40C4-88A3-A2179A87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81" y="2231487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ño Asombrado Vectores, Iconos, Gráficos y Fondos para Descargar Gratis">
            <a:extLst>
              <a:ext uri="{FF2B5EF4-FFF2-40B4-BE49-F238E27FC236}">
                <a16:creationId xmlns:a16="http://schemas.microsoft.com/office/drawing/2014/main" id="{00C3D883-2E0A-4166-BD52-0B62AE13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9" y="3131735"/>
            <a:ext cx="2434015" cy="24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es e ilustraciones de Auto Estacionado para descargar gratis">
            <a:extLst>
              <a:ext uri="{FF2B5EF4-FFF2-40B4-BE49-F238E27FC236}">
                <a16:creationId xmlns:a16="http://schemas.microsoft.com/office/drawing/2014/main" id="{85540BF9-9EC9-476D-A2FF-2D4E405F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49" y="4258246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C1E6E-7B9F-47CB-87DD-C90257BB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03400"/>
            <a:ext cx="11074400" cy="45108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i="1" cap="none" dirty="0">
                <a:latin typeface="Choco Shake" pitchFamily="50" charset="0"/>
                <a:cs typeface="Arial" panose="020B0604020202020204" pitchFamily="34" charset="0"/>
              </a:rPr>
              <a:t>P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ositive modal </a:t>
            </a:r>
            <a:r>
              <a:rPr lang="es-ES" sz="2000" i="1" cap="none" dirty="0" err="1">
                <a:latin typeface="Choco Shake" pitchFamily="50" charset="0"/>
                <a:cs typeface="Arial" panose="020B0604020202020204" pitchFamily="34" charset="0"/>
              </a:rPr>
              <a:t>verb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can: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O" sz="2000" i="1" dirty="0" err="1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Structure</a:t>
            </a:r>
            <a:r>
              <a:rPr lang="es-CO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Pronoun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+ 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can </a:t>
            </a:r>
            <a:r>
              <a:rPr lang="es-CO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verb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complement</a:t>
            </a: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i="1" dirty="0">
                <a:latin typeface="Choco Shake" pitchFamily="50" charset="0"/>
                <a:cs typeface="Arial" panose="020B0604020202020204" pitchFamily="34" charset="0"/>
              </a:rPr>
              <a:t>I </a:t>
            </a:r>
            <a:r>
              <a:rPr lang="es-ES" sz="3200" i="1" cap="none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play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soccer</a:t>
            </a:r>
          </a:p>
          <a:p>
            <a:pPr marL="0" indent="0">
              <a:buNone/>
            </a:pPr>
            <a:endParaRPr lang="es-ES" i="1" cap="none" dirty="0">
              <a:latin typeface="Choco Shake" pitchFamily="50" charset="0"/>
            </a:endParaRPr>
          </a:p>
          <a:p>
            <a:pPr marL="0" indent="0">
              <a:buNone/>
            </a:pPr>
            <a:endParaRPr lang="es-CO" i="1" dirty="0">
              <a:latin typeface="Choco Shake" pitchFamily="50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CE2D935-A74F-47DA-BB70-B8F01FECCE5F}"/>
              </a:ext>
            </a:extLst>
          </p:cNvPr>
          <p:cNvSpPr txBox="1">
            <a:spLocks/>
          </p:cNvSpPr>
          <p:nvPr/>
        </p:nvSpPr>
        <p:spPr>
          <a:xfrm>
            <a:off x="2819400" y="266171"/>
            <a:ext cx="5689601" cy="130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>
                <a:latin typeface="Choco Shake" pitchFamily="50" charset="0"/>
                <a:cs typeface="Arial" panose="020B0604020202020204" pitchFamily="34" charset="0"/>
              </a:rPr>
              <a:t>MODAL VERB CAN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A4F2EB-3A62-4921-ACAF-46A729FA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1" y="1993027"/>
            <a:ext cx="3784600" cy="36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BBEE6-E225-40EA-A216-C09FBD20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8067"/>
            <a:ext cx="10727266" cy="4288895"/>
          </a:xfrm>
        </p:spPr>
        <p:txBody>
          <a:bodyPr/>
          <a:lstStyle/>
          <a:p>
            <a:pPr marL="0" indent="0">
              <a:buNone/>
            </a:pP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Negative modal </a:t>
            </a:r>
            <a:r>
              <a:rPr lang="es-ES" sz="2000" i="1" cap="none" dirty="0" err="1">
                <a:latin typeface="Choco Shake" pitchFamily="50" charset="0"/>
                <a:cs typeface="Arial" panose="020B0604020202020204" pitchFamily="34" charset="0"/>
              </a:rPr>
              <a:t>verb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cap="none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 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ES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sz="2000" i="1" dirty="0" err="1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Structure</a:t>
            </a:r>
            <a:r>
              <a:rPr lang="es-CO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Pronoun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 err="1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can´t</a:t>
            </a:r>
            <a:r>
              <a:rPr lang="es-CO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(</a:t>
            </a:r>
            <a:r>
              <a:rPr lang="es-CO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 </a:t>
            </a:r>
            <a:r>
              <a:rPr lang="es-CO" sz="2000" i="1" dirty="0" err="1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not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) </a:t>
            </a:r>
            <a:r>
              <a:rPr lang="es-CO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verb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CO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2000" i="1" dirty="0" err="1">
                <a:latin typeface="Choco Shake" pitchFamily="50" charset="0"/>
                <a:cs typeface="Arial" panose="020B0604020202020204" pitchFamily="34" charset="0"/>
              </a:rPr>
              <a:t>complement</a:t>
            </a: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sz="3600" i="1" dirty="0">
                <a:latin typeface="Choco Shake" pitchFamily="50" charset="0"/>
                <a:cs typeface="Arial" panose="020B0604020202020204" pitchFamily="34" charset="0"/>
              </a:rPr>
              <a:t>I </a:t>
            </a:r>
            <a:r>
              <a:rPr lang="es-CO" sz="3600" i="1" cap="none" dirty="0" err="1">
                <a:latin typeface="Choco Shake" pitchFamily="50" charset="0"/>
                <a:cs typeface="Arial" panose="020B0604020202020204" pitchFamily="34" charset="0"/>
              </a:rPr>
              <a:t>can´t</a:t>
            </a:r>
            <a:r>
              <a:rPr lang="es-CO" sz="36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3600" i="1" cap="none" dirty="0" err="1">
                <a:latin typeface="Choco Shake" pitchFamily="50" charset="0"/>
                <a:cs typeface="Arial" panose="020B0604020202020204" pitchFamily="34" charset="0"/>
              </a:rPr>
              <a:t>play</a:t>
            </a:r>
            <a:r>
              <a:rPr lang="es-CO" sz="36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CO" sz="3600" i="1" cap="none" dirty="0" err="1">
                <a:latin typeface="Choco Shake" pitchFamily="50" charset="0"/>
                <a:cs typeface="Arial" panose="020B0604020202020204" pitchFamily="34" charset="0"/>
              </a:rPr>
              <a:t>the</a:t>
            </a:r>
            <a:r>
              <a:rPr lang="es-CO" sz="3600" i="1" cap="none" dirty="0">
                <a:latin typeface="Choco Shake" pitchFamily="50" charset="0"/>
                <a:cs typeface="Arial" panose="020B0604020202020204" pitchFamily="34" charset="0"/>
              </a:rPr>
              <a:t> guitar</a:t>
            </a:r>
            <a:endParaRPr lang="es-CO" sz="36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i="1" dirty="0">
              <a:latin typeface="Choco Shake" pitchFamily="50" charset="0"/>
            </a:endParaRPr>
          </a:p>
          <a:p>
            <a:pPr marL="0" indent="0">
              <a:buNone/>
            </a:pPr>
            <a:endParaRPr lang="es-CO" i="1" dirty="0">
              <a:latin typeface="Choco Shake" pitchFamily="50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3EEA9B-D52A-439B-AABF-346DDAFEE374}"/>
              </a:ext>
            </a:extLst>
          </p:cNvPr>
          <p:cNvSpPr txBox="1">
            <a:spLocks/>
          </p:cNvSpPr>
          <p:nvPr/>
        </p:nvSpPr>
        <p:spPr>
          <a:xfrm>
            <a:off x="3318932" y="300038"/>
            <a:ext cx="5647268" cy="130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i="1" dirty="0">
                <a:latin typeface="Choco Shake" pitchFamily="50" charset="0"/>
                <a:cs typeface="Arial" panose="020B0604020202020204" pitchFamily="34" charset="0"/>
              </a:rPr>
              <a:t>MODAL VERB CAN</a:t>
            </a:r>
          </a:p>
        </p:txBody>
      </p:sp>
      <p:pic>
        <p:nvPicPr>
          <p:cNvPr id="2050" name="Picture 2" descr="Free Vectors | A woman who can't play the guitar well">
            <a:extLst>
              <a:ext uri="{FF2B5EF4-FFF2-40B4-BE49-F238E27FC236}">
                <a16:creationId xmlns:a16="http://schemas.microsoft.com/office/drawing/2014/main" id="{2FE857CA-C127-4EE9-B774-6C556395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14" y="2904068"/>
            <a:ext cx="3745981" cy="28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0BED8-4DEF-40C9-A79D-2DAB3DC3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i="1" cap="none" dirty="0" err="1">
                <a:latin typeface="Choco Shake" pitchFamily="50" charset="0"/>
                <a:cs typeface="Arial" panose="020B0604020202020204" pitchFamily="34" charset="0"/>
              </a:rPr>
              <a:t>Q</a:t>
            </a:r>
            <a:r>
              <a:rPr lang="es-ES" sz="2000" i="1" cap="none" dirty="0" err="1">
                <a:latin typeface="Choco Shake" pitchFamily="50" charset="0"/>
                <a:cs typeface="Arial" panose="020B0604020202020204" pitchFamily="34" charset="0"/>
              </a:rPr>
              <a:t>uestions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cap="none" dirty="0" err="1">
                <a:latin typeface="Choco Shake" pitchFamily="50" charset="0"/>
                <a:cs typeface="Arial" panose="020B0604020202020204" pitchFamily="34" charset="0"/>
              </a:rPr>
              <a:t>with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cap="none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cap="none" dirty="0" err="1">
                <a:latin typeface="Choco Shake" pitchFamily="50" charset="0"/>
                <a:cs typeface="Arial" panose="020B0604020202020204" pitchFamily="34" charset="0"/>
              </a:rPr>
              <a:t>or</a:t>
            </a:r>
            <a:r>
              <a:rPr lang="es-ES" sz="20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Can´t</a:t>
            </a:r>
            <a:r>
              <a:rPr lang="es-ES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i="1" dirty="0">
                <a:solidFill>
                  <a:schemeClr val="tx1">
                    <a:lumMod val="95000"/>
                    <a:lumOff val="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000" i="1" dirty="0">
              <a:solidFill>
                <a:schemeClr val="tx1">
                  <a:lumMod val="95000"/>
                  <a:lumOff val="5000"/>
                </a:schemeClr>
              </a:solidFill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000" i="1" dirty="0" err="1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Structure</a:t>
            </a:r>
            <a:endParaRPr lang="es-ES" sz="2000" i="1" dirty="0">
              <a:solidFill>
                <a:schemeClr val="accent3">
                  <a:lumMod val="75000"/>
                </a:schemeClr>
              </a:solidFill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ES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 (</a:t>
            </a:r>
            <a:r>
              <a:rPr lang="es-ES" sz="20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OR CAN’T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)</a:t>
            </a:r>
            <a:r>
              <a:rPr lang="es-ES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latin typeface="Choco Shake" pitchFamily="50" charset="0"/>
                <a:cs typeface="Arial" panose="020B0604020202020204" pitchFamily="34" charset="0"/>
              </a:rPr>
              <a:t>pronoun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latin typeface="Choco Shake" pitchFamily="50" charset="0"/>
                <a:cs typeface="Arial" panose="020B0604020202020204" pitchFamily="34" charset="0"/>
              </a:rPr>
              <a:t>verb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latin typeface="Choco Shake" pitchFamily="50" charset="0"/>
                <a:cs typeface="Arial" panose="020B0604020202020204" pitchFamily="34" charset="0"/>
              </a:rPr>
              <a:t>complement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000" i="1" dirty="0">
                <a:solidFill>
                  <a:schemeClr val="accent3">
                    <a:lumMod val="7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2400" i="1" dirty="0">
                <a:solidFill>
                  <a:schemeClr val="accent1">
                    <a:lumMod val="50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i="1" cap="none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 </a:t>
            </a:r>
            <a:r>
              <a:rPr lang="es-ES" sz="3200" i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i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go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to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the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toilet</a:t>
            </a:r>
            <a:r>
              <a:rPr lang="es-ES" sz="3200" i="1" dirty="0">
                <a:solidFill>
                  <a:schemeClr val="accent1">
                    <a:lumMod val="50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?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000" i="1" dirty="0"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200" i="1" dirty="0" err="1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Can‘t</a:t>
            </a:r>
            <a:r>
              <a:rPr lang="es-ES" sz="3200" i="1" dirty="0">
                <a:solidFill>
                  <a:srgbClr val="FF0000"/>
                </a:solidFill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dirty="0">
                <a:solidFill>
                  <a:schemeClr val="tx1"/>
                </a:solidFill>
                <a:latin typeface="Choco Shake" pitchFamily="50" charset="0"/>
                <a:cs typeface="Arial" panose="020B0604020202020204" pitchFamily="34" charset="0"/>
              </a:rPr>
              <a:t>i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go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to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the</a:t>
            </a:r>
            <a:r>
              <a:rPr lang="es-ES" sz="3200" i="1" cap="none" dirty="0">
                <a:latin typeface="Choco Shake" pitchFamily="50" charset="0"/>
                <a:cs typeface="Arial" panose="020B0604020202020204" pitchFamily="34" charset="0"/>
              </a:rPr>
              <a:t> </a:t>
            </a:r>
            <a:r>
              <a:rPr lang="es-ES" sz="3200" i="1" cap="none" dirty="0" err="1">
                <a:latin typeface="Choco Shake" pitchFamily="50" charset="0"/>
                <a:cs typeface="Arial" panose="020B0604020202020204" pitchFamily="34" charset="0"/>
              </a:rPr>
              <a:t>toilet</a:t>
            </a:r>
            <a:r>
              <a:rPr lang="es-ES" sz="3200" i="1" cap="none" dirty="0">
                <a:solidFill>
                  <a:schemeClr val="accent1">
                    <a:lumMod val="50000"/>
                  </a:schemeClr>
                </a:solidFill>
                <a:latin typeface="Choco Shake" pitchFamily="50" charset="0"/>
                <a:cs typeface="Arial" panose="020B0604020202020204" pitchFamily="34" charset="0"/>
              </a:rPr>
              <a:t>?</a:t>
            </a:r>
            <a:endParaRPr lang="es-CO" sz="3200" i="1" cap="none" dirty="0">
              <a:solidFill>
                <a:schemeClr val="accent1">
                  <a:lumMod val="50000"/>
                </a:schemeClr>
              </a:solidFill>
              <a:latin typeface="Choco Shake" pitchFamily="50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i="1" dirty="0">
              <a:latin typeface="Choco Shake" pitchFamily="50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BE33C3-ACCE-4B96-8AA5-30FF78EB8F7A}"/>
              </a:ext>
            </a:extLst>
          </p:cNvPr>
          <p:cNvSpPr txBox="1">
            <a:spLocks/>
          </p:cNvSpPr>
          <p:nvPr/>
        </p:nvSpPr>
        <p:spPr>
          <a:xfrm>
            <a:off x="3166532" y="376237"/>
            <a:ext cx="5943601" cy="130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i="1" dirty="0">
                <a:latin typeface="Choco Shake" pitchFamily="50" charset="0"/>
                <a:cs typeface="Arial" panose="020B0604020202020204" pitchFamily="34" charset="0"/>
              </a:rPr>
              <a:t>MODAL VERB CAN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4D08A6-F6A7-457F-90DC-E10FA1AE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33" y="1917296"/>
            <a:ext cx="2997199" cy="4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7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EDE74-A9E4-477A-BE9B-79BCD970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956733"/>
            <a:ext cx="10364452" cy="4834467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		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FDF22DE-783D-4044-81AF-FD3E777EC55A}"/>
              </a:ext>
            </a:extLst>
          </p:cNvPr>
          <p:cNvSpPr txBox="1">
            <a:spLocks/>
          </p:cNvSpPr>
          <p:nvPr/>
        </p:nvSpPr>
        <p:spPr>
          <a:xfrm rot="20690279">
            <a:off x="1509954" y="1441612"/>
            <a:ext cx="8183640" cy="298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9600" i="1" dirty="0" err="1">
                <a:solidFill>
                  <a:srgbClr val="FFC000"/>
                </a:solidFill>
                <a:latin typeface="Choco Shake" pitchFamily="50" charset="0"/>
                <a:cs typeface="Arial" panose="020B0604020202020204" pitchFamily="34" charset="0"/>
              </a:rPr>
              <a:t>Thanks</a:t>
            </a:r>
            <a:r>
              <a:rPr lang="es-CO" sz="9600" i="1" dirty="0">
                <a:solidFill>
                  <a:srgbClr val="FFC000"/>
                </a:solidFill>
                <a:latin typeface="Choco Shake" pitchFamily="50" charset="0"/>
                <a:cs typeface="Arial" panose="020B0604020202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958572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141</TotalTime>
  <Words>145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Choco Shake</vt:lpstr>
      <vt:lpstr>Metropolitano</vt:lpstr>
      <vt:lpstr>MODAL VERB CAN</vt:lpstr>
      <vt:lpstr>MODAL VERB CAN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MODAL VERB</dc:title>
  <dc:creator>SENA</dc:creator>
  <cp:lastModifiedBy>SENA</cp:lastModifiedBy>
  <cp:revision>19</cp:revision>
  <dcterms:created xsi:type="dcterms:W3CDTF">2024-08-10T13:00:48Z</dcterms:created>
  <dcterms:modified xsi:type="dcterms:W3CDTF">2024-08-10T15:23:49Z</dcterms:modified>
</cp:coreProperties>
</file>