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1516e34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1516e34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51c35a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51c35a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51c35a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151c35a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151c35a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151c35a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151c35a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151c35a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6b9544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6b9544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516e34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516e34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b9544d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b9544d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51c35a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51c35a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1516e34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1516e34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1516e34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1516e34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516e34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516e34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51c35a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51c35a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Analysis Test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4600" y="203025"/>
            <a:ext cx="36546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75925"/>
            <a:ext cx="36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Most Sold Products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2251125" y="191000"/>
            <a:ext cx="639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4. Extra Insights</a:t>
            </a:r>
            <a:endParaRPr sz="25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690688"/>
            <a:ext cx="53721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0" y="191000"/>
            <a:ext cx="22917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42419" y="263900"/>
            <a:ext cx="22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Most Profitable Products … Printing!!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9633" l="0" r="0" t="0"/>
          <a:stretch/>
        </p:blipFill>
        <p:spPr>
          <a:xfrm>
            <a:off x="881050" y="1971675"/>
            <a:ext cx="73818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2251125" y="191000"/>
            <a:ext cx="639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4. Extra Insights</a:t>
            </a:r>
            <a:endParaRPr sz="2500"/>
          </a:p>
        </p:txBody>
      </p:sp>
      <p:sp>
        <p:nvSpPr>
          <p:cNvPr id="149" name="Google Shape;149;p23"/>
          <p:cNvSpPr/>
          <p:nvPr/>
        </p:nvSpPr>
        <p:spPr>
          <a:xfrm>
            <a:off x="84600" y="203025"/>
            <a:ext cx="19692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06976" y="275925"/>
            <a:ext cx="20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one Segment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 another?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a pattern emerges…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2251125" y="191000"/>
            <a:ext cx="639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4. Extra Insights</a:t>
            </a:r>
            <a:endParaRPr sz="25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550" y="1419225"/>
            <a:ext cx="5456699" cy="26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84600" y="203025"/>
            <a:ext cx="20013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08969" y="275925"/>
            <a:ext cx="19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pattern in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Home Office segment.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Spikes every november.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450" y="1152476"/>
            <a:ext cx="5961850" cy="29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84600" y="203025"/>
            <a:ext cx="36546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311700" y="275925"/>
            <a:ext cx="36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Discount does not correlate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to price!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825" y="1207025"/>
            <a:ext cx="4119550" cy="3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6334125" y="1267119"/>
            <a:ext cx="1300200" cy="938500"/>
          </a:xfrm>
          <a:custGeom>
            <a:rect b="b" l="l" r="r" t="t"/>
            <a:pathLst>
              <a:path extrusionOk="0" h="37540" w="52008">
                <a:moveTo>
                  <a:pt x="762" y="4941"/>
                </a:moveTo>
                <a:cubicBezTo>
                  <a:pt x="3287" y="8729"/>
                  <a:pt x="9354" y="8580"/>
                  <a:pt x="12573" y="11799"/>
                </a:cubicBezTo>
                <a:cubicBezTo>
                  <a:pt x="18162" y="17388"/>
                  <a:pt x="22940" y="24115"/>
                  <a:pt x="29718" y="28182"/>
                </a:cubicBezTo>
                <a:cubicBezTo>
                  <a:pt x="36055" y="31984"/>
                  <a:pt x="46871" y="41758"/>
                  <a:pt x="50673" y="35421"/>
                </a:cubicBezTo>
                <a:cubicBezTo>
                  <a:pt x="57469" y="24095"/>
                  <a:pt x="35990" y="11103"/>
                  <a:pt x="23622" y="6465"/>
                </a:cubicBezTo>
                <a:cubicBezTo>
                  <a:pt x="16188" y="3677"/>
                  <a:pt x="0" y="-4522"/>
                  <a:pt x="0" y="3417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6"/>
          <p:cNvSpPr/>
          <p:nvPr/>
        </p:nvSpPr>
        <p:spPr>
          <a:xfrm>
            <a:off x="84600" y="203025"/>
            <a:ext cx="36546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311700" y="275925"/>
            <a:ext cx="36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given of what seems to be a office supplies &amp; furniture store.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~10k rows, 21 columns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Sales data: Dates, item info, profit, discounts, customer info, location info.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 given.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865050" y="272850"/>
            <a:ext cx="57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lt1"/>
                </a:solidFill>
              </a:rPr>
              <a:t>Data Given</a:t>
            </a:r>
            <a:endParaRPr sz="3000"/>
          </a:p>
        </p:txBody>
      </p:sp>
      <p:sp>
        <p:nvSpPr>
          <p:cNvPr id="64" name="Google Shape;64;p14"/>
          <p:cNvSpPr/>
          <p:nvPr/>
        </p:nvSpPr>
        <p:spPr>
          <a:xfrm>
            <a:off x="84600" y="203025"/>
            <a:ext cx="22110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2004" y="275925"/>
            <a:ext cx="21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38" u="sng">
              <a:solidFill>
                <a:schemeClr val="lt1"/>
              </a:solidFill>
            </a:endParaRPr>
          </a:p>
          <a:p>
            <a:pPr indent="-33795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6888">
                <a:solidFill>
                  <a:schemeClr val="lt1"/>
                </a:solidFill>
              </a:rPr>
              <a:t>What is the total share of sales per person?</a:t>
            </a:r>
            <a:endParaRPr sz="6888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88">
              <a:solidFill>
                <a:schemeClr val="lt1"/>
              </a:solidFill>
            </a:endParaRPr>
          </a:p>
          <a:p>
            <a:pPr indent="-33795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6888">
                <a:solidFill>
                  <a:schemeClr val="lt1"/>
                </a:solidFill>
              </a:rPr>
              <a:t>How many days does it take on average to ship orders (grouped by ship mode)?</a:t>
            </a:r>
            <a:endParaRPr sz="6888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88">
              <a:solidFill>
                <a:schemeClr val="lt1"/>
              </a:solidFill>
            </a:endParaRPr>
          </a:p>
          <a:p>
            <a:pPr indent="-33795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6888">
                <a:solidFill>
                  <a:schemeClr val="lt1"/>
                </a:solidFill>
              </a:rPr>
              <a:t>How much monthly profit comes from each segment and how much discount is granted</a:t>
            </a:r>
            <a:endParaRPr sz="6888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88">
              <a:solidFill>
                <a:schemeClr val="lt1"/>
              </a:solidFill>
            </a:endParaRPr>
          </a:p>
          <a:p>
            <a:pPr indent="-33795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6888">
                <a:solidFill>
                  <a:schemeClr val="lt1"/>
                </a:solidFill>
              </a:rPr>
              <a:t>Extra insights?</a:t>
            </a:r>
            <a:endParaRPr sz="688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65050" y="272850"/>
            <a:ext cx="57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lt1"/>
                </a:solidFill>
              </a:rPr>
              <a:t>Questions to answer</a:t>
            </a:r>
            <a:endParaRPr sz="3000"/>
          </a:p>
        </p:txBody>
      </p:sp>
      <p:sp>
        <p:nvSpPr>
          <p:cNvPr id="73" name="Google Shape;73;p15"/>
          <p:cNvSpPr/>
          <p:nvPr/>
        </p:nvSpPr>
        <p:spPr>
          <a:xfrm>
            <a:off x="84600" y="203025"/>
            <a:ext cx="25341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42067" y="275925"/>
            <a:ext cx="24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39425" y="445025"/>
            <a:ext cx="61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FYI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Slides designed to be presented and talked over.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Not as a all-in-one reference.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84600" y="203025"/>
            <a:ext cx="23565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31037" y="275925"/>
            <a:ext cx="23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lt1"/>
                </a:solidFill>
              </a:rPr>
              <a:t>Processing Notes</a:t>
            </a:r>
            <a:endParaRPr sz="27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*** Returns &amp; </a:t>
            </a:r>
            <a:r>
              <a:rPr lang="en" sz="2100">
                <a:solidFill>
                  <a:schemeClr val="lt1"/>
                </a:solidFill>
              </a:rPr>
              <a:t>their</a:t>
            </a:r>
            <a:r>
              <a:rPr lang="en" sz="2100">
                <a:solidFill>
                  <a:schemeClr val="lt1"/>
                </a:solidFill>
              </a:rPr>
              <a:t> paired sales taken out of sales dataset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Processed in Jupyter Notebooks with Python.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84600" y="203025"/>
            <a:ext cx="36546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275925"/>
            <a:ext cx="36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3476625"/>
            <a:ext cx="852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Filtered for people and regions in given “people” worksheet.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Sub total per person / total sales by currency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442150" y="231925"/>
            <a:ext cx="6166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en" sz="2300">
                <a:solidFill>
                  <a:schemeClr val="lt1"/>
                </a:solidFill>
              </a:rPr>
              <a:t>What is the percentage of total sales per person in the list given, by currency value?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1600227"/>
            <a:ext cx="3507700" cy="15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84600" y="203025"/>
            <a:ext cx="22491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24355" y="275925"/>
            <a:ext cx="221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87875" y="126682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Definition</a:t>
            </a:r>
            <a:r>
              <a:rPr lang="en">
                <a:solidFill>
                  <a:schemeClr val="lt1"/>
                </a:solidFill>
              </a:rPr>
              <a:t> of ship date could change result interpretation. Possibly biased by product. (e.g. Big bulky table vs. a book)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“Ship Lag”  =  average ( Ship Date - Order Date). Per class. In units of days.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182925" y="218300"/>
            <a:ext cx="6398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2. </a:t>
            </a:r>
            <a:r>
              <a:rPr lang="en" sz="2400">
                <a:solidFill>
                  <a:schemeClr val="lt1"/>
                </a:solidFill>
              </a:rPr>
              <a:t>Average</a:t>
            </a:r>
            <a:r>
              <a:rPr lang="en" sz="2400">
                <a:solidFill>
                  <a:schemeClr val="lt1"/>
                </a:solidFill>
              </a:rPr>
              <a:t> time between ordering and shipping</a:t>
            </a:r>
            <a:r>
              <a:rPr lang="en" sz="2400">
                <a:solidFill>
                  <a:schemeClr val="lt1"/>
                </a:solidFill>
              </a:rPr>
              <a:t> (grouped by ship mode) ?</a:t>
            </a:r>
            <a:endParaRPr sz="24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4" y="1892513"/>
            <a:ext cx="2152650" cy="20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84600" y="203025"/>
            <a:ext cx="22920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27022" y="275925"/>
            <a:ext cx="22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251125" y="191000"/>
            <a:ext cx="6398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3. </a:t>
            </a:r>
            <a:r>
              <a:rPr lang="en" sz="2500">
                <a:solidFill>
                  <a:schemeClr val="lt1"/>
                </a:solidFill>
              </a:rPr>
              <a:t>How much profit  and discount comes from each segment monthly?</a:t>
            </a:r>
            <a:endParaRPr sz="25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74" y="1202900"/>
            <a:ext cx="6307051" cy="347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84600" y="203025"/>
            <a:ext cx="20670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13030" y="275925"/>
            <a:ext cx="20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**Outlier checked.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 purchases of Cisco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Teleconference package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~$11,000 each.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40% Discount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2251125" y="191000"/>
            <a:ext cx="6398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3. Cont… How much profit  and discount comes from each segment monthly? </a:t>
            </a:r>
            <a:endParaRPr sz="25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975" y="1362125"/>
            <a:ext cx="5915025" cy="3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84600" y="203025"/>
            <a:ext cx="1969500" cy="7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206975" y="275925"/>
            <a:ext cx="20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Logo removed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