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xlsx" ContentType="application/vnd.openxmlformats-officedocument.spreadsheetml.sheet"/>
  <Default Extension="png" ContentType="image/png"/>
  <Default Extension="wdp" ContentType="image/vnd.ms-photo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01" r:id="rId5"/>
  </p:sldMasterIdLst>
  <p:notesMasterIdLst>
    <p:notesMasterId r:id="rId7"/>
  </p:notesMasterIdLst>
  <p:sldIdLst>
    <p:sldId id="256" r:id="rId9"/>
    <p:sldId id="257" r:id="rId10"/>
    <p:sldId id="258" r:id="rId11"/>
    <p:sldId id="259" r:id="rId12"/>
    <p:sldId id="262" r:id="rId13"/>
    <p:sldId id="263" r:id="rId14"/>
    <p:sldId id="264" r:id="rId15"/>
    <p:sldId id="260" r:id="rId16"/>
    <p:sldId id="265" r:id="rId17"/>
    <p:sldId id="267" r:id="rId18"/>
    <p:sldId id="266" r:id="rId19"/>
    <p:sldId id="268" r:id="rId20"/>
    <p:sldId id="269" r:id="rId21"/>
    <p:sldId id="271" r:id="rId22"/>
    <p:sldId id="270" r:id="rId23"/>
    <p:sldId id="272" r:id="rId24"/>
    <p:sldId id="273" r:id="rId25"/>
    <p:sldId id="261" r:id="rId26"/>
  </p:sldIdLst>
  <p:sldSz cx="9144000" cy="51435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18">
          <p15:clr>
            <a:srgbClr val="A4A3A4"/>
          </p15:clr>
        </p15:guide>
        <p15:guide id="4" pos="346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1617" userDrawn="1">
          <p15:clr>
            <a:srgbClr val="A4A3A4"/>
          </p15:clr>
        </p15:guide>
        <p15:guide id="2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15247"/>
    <a:srgbClr val="A1968B"/>
    <a:srgbClr val="BDAB9D"/>
    <a:srgbClr val="C5B7AB"/>
    <a:srgbClr val="009ED6"/>
    <a:srgbClr val="0094C8"/>
    <a:srgbClr val="00ADEA"/>
    <a:srgbClr val="0DC0FF"/>
    <a:srgbClr val="00B0EE"/>
    <a:srgbClr val="CBCBC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vertBarState="maximized">
    <p:restoredLeft sz="34559" autoAdjust="0"/>
    <p:restoredTop sz="94637" autoAdjust="0"/>
  </p:normalViewPr>
  <p:slideViewPr>
    <p:cSldViewPr snapToGrid="0" snapToObjects="1">
      <p:cViewPr varScale="1">
        <p:scale>
          <a:sx n="109" d="100"/>
          <a:sy n="109" d="100"/>
        </p:scale>
        <p:origin x="102" y="816"/>
      </p:cViewPr>
      <p:guideLst>
        <p:guide orient="horz" pos="1617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92" y="-84"/>
      </p:cViewPr>
      <p:guideLst>
        <p:guide orient="horz" pos="1617"/>
        <p:guide pos="2877"/>
      </p:guideLst>
    </p:cSldViewPr>
  </p:notesViewPr>
  <p:gridSpacing cx="36004" cy="36004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notesMaster" Target="notesMasters/notesMaster1.xml"></Relationship><Relationship Id="rId9" Type="http://schemas.openxmlformats.org/officeDocument/2006/relationships/slide" Target="slides/slide1.xml"></Relationship><Relationship Id="rId10" Type="http://schemas.openxmlformats.org/officeDocument/2006/relationships/slide" Target="slides/slide2.xml"></Relationship><Relationship Id="rId11" Type="http://schemas.openxmlformats.org/officeDocument/2006/relationships/slide" Target="slides/slide3.xml"></Relationship><Relationship Id="rId12" Type="http://schemas.openxmlformats.org/officeDocument/2006/relationships/slide" Target="slides/slide4.xml"></Relationship><Relationship Id="rId13" Type="http://schemas.openxmlformats.org/officeDocument/2006/relationships/slide" Target="slides/slide5.xml"></Relationship><Relationship Id="rId14" Type="http://schemas.openxmlformats.org/officeDocument/2006/relationships/slide" Target="slides/slide6.xml"></Relationship><Relationship Id="rId15" Type="http://schemas.openxmlformats.org/officeDocument/2006/relationships/slide" Target="slides/slide7.xml"></Relationship><Relationship Id="rId16" Type="http://schemas.openxmlformats.org/officeDocument/2006/relationships/slide" Target="slides/slide8.xml"></Relationship><Relationship Id="rId17" Type="http://schemas.openxmlformats.org/officeDocument/2006/relationships/slide" Target="slides/slide9.xml"></Relationship><Relationship Id="rId18" Type="http://schemas.openxmlformats.org/officeDocument/2006/relationships/slide" Target="slides/slide10.xml"></Relationship><Relationship Id="rId19" Type="http://schemas.openxmlformats.org/officeDocument/2006/relationships/slide" Target="slides/slide11.xml"></Relationship><Relationship Id="rId20" Type="http://schemas.openxmlformats.org/officeDocument/2006/relationships/slide" Target="slides/slide12.xml"></Relationship><Relationship Id="rId21" Type="http://schemas.openxmlformats.org/officeDocument/2006/relationships/slide" Target="slides/slide13.xml"></Relationship><Relationship Id="rId22" Type="http://schemas.openxmlformats.org/officeDocument/2006/relationships/slide" Target="slides/slide14.xml"></Relationship><Relationship Id="rId23" Type="http://schemas.openxmlformats.org/officeDocument/2006/relationships/slide" Target="slides/slide15.xml"></Relationship><Relationship Id="rId24" Type="http://schemas.openxmlformats.org/officeDocument/2006/relationships/slide" Target="slides/slide16.xml"></Relationship><Relationship Id="rId25" Type="http://schemas.openxmlformats.org/officeDocument/2006/relationships/slide" Target="slides/slide17.xml"></Relationship><Relationship Id="rId26" Type="http://schemas.openxmlformats.org/officeDocument/2006/relationships/slide" Target="slides/slide18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 txBox="1">
            <a:spLocks noGrp="1" noChangeArrowheads="1"/>
          </p:cNvSpPr>
          <p:nvPr>
            <p:ph type="ctrTitle"/>
          </p:nvPr>
        </p:nvSpPr>
        <p:spPr>
          <a:xfrm>
            <a:off x="638810" y="1442085"/>
            <a:ext cx="778383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rmAutofit/>
            <a:scene3d>
              <a:camera prst="orthographicFront"/>
              <a:lightRig rig="soft" dir="t"/>
            </a:scene3d>
            <a:sp3d prstMaterial="softEdge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 smtClean="0">
                <a:solidFill>
                  <a:srgbClr val="413327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4000" b="1" dirty="0" smtClean="0">
              <a:solidFill>
                <a:srgbClr val="413327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부제목 2"/>
          <p:cNvSpPr txBox="1">
            <a:spLocks noGrp="1" noChangeArrowheads="1"/>
          </p:cNvSpPr>
          <p:nvPr>
            <p:ph type="subTitle"/>
          </p:nvPr>
        </p:nvSpPr>
        <p:spPr>
          <a:xfrm>
            <a:off x="641350" y="2228850"/>
            <a:ext cx="5056505" cy="2870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 lnSpcReduction="2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solidFill>
                  <a:srgbClr val="0070C0"/>
                </a:solidFill>
                <a:latin typeface="Arial" charset="0"/>
                <a:ea typeface="Arial" charset="0"/>
              </a:rPr>
              <a:t>Click to edit Subtitle Master Style</a:t>
            </a:r>
            <a:endParaRPr lang="ko-KR" altLang="en-US" sz="2000" b="1" dirty="0" smtClean="0">
              <a:solidFill>
                <a:srgbClr val="0070C0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8"/>
          <p:cNvCxnSpPr>
            <a:cxnSpLocks noChangeShapeType="1"/>
          </p:cNvCxnSpPr>
          <p:nvPr userDrawn="1"/>
        </p:nvCxnSpPr>
        <p:spPr bwMode="auto">
          <a:xfrm flipH="1">
            <a:off x="639764" y="1111197"/>
            <a:ext cx="139382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36"/>
          <p:cNvCxnSpPr>
            <a:cxnSpLocks noChangeShapeType="1"/>
          </p:cNvCxnSpPr>
          <p:nvPr userDrawn="1"/>
        </p:nvCxnSpPr>
        <p:spPr bwMode="auto">
          <a:xfrm>
            <a:off x="639763" y="2811953"/>
            <a:ext cx="6032884" cy="0"/>
          </a:xfrm>
          <a:prstGeom prst="line">
            <a:avLst/>
          </a:prstGeom>
          <a:noFill/>
          <a:ln w="19050" algn="ctr">
            <a:solidFill>
              <a:srgbClr val="05BE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날짜 개체 틀 17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바닥글 개체 틀 1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슬라이드 번호 개체 틀 1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5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/>
          </p:cNvSpPr>
          <p:nvPr userDrawn="1"/>
        </p:nvSpPr>
        <p:spPr>
          <a:xfrm>
            <a:off x="1006676" y="125188"/>
            <a:ext cx="1666824" cy="39375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endParaRPr lang="ko-KR" altLang="en-US" sz="1400" b="1" dirty="0">
              <a:solidFill>
                <a:srgbClr val="27354D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19371" y="162447"/>
            <a:ext cx="5340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19371" y="511383"/>
            <a:ext cx="534066" cy="0"/>
          </a:xfrm>
          <a:prstGeom prst="line">
            <a:avLst/>
          </a:prstGeom>
          <a:ln w="19050">
            <a:solidFill>
              <a:srgbClr val="4C3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3"/>
          <p:cNvSpPr>
            <a:spLocks noGrp="1"/>
          </p:cNvSpPr>
          <p:nvPr>
            <p:ph type="title" idx="4294967295" hasCustomPrompt="1"/>
          </p:nvPr>
        </p:nvSpPr>
        <p:spPr>
          <a:xfrm>
            <a:off x="930275" y="69850"/>
            <a:ext cx="7632700" cy="5200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 smtClean="0">
                <a:solidFill>
                  <a:srgbClr val="4C3C2E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1800" b="1" dirty="0" smtClean="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날짜 개체 틀 18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바닥글 개체 틀 19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슬라이드 번호 개체 틀 20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5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38" r:id="rId2"/>
    <p:sldLayoutId id="214748374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hyperlink" Target="https://www.linkedin.com/in/jonny-m-tesfahun-a99496218/" TargetMode="External"></Relationship><Relationship Id="rId2" Type="http://schemas.openxmlformats.org/officeDocument/2006/relationships/hyperlink" Target="https://github.com/Jonny-T87" TargetMode="External"></Relationship><Relationship Id="rId3" Type="http://schemas.openxmlformats.org/officeDocument/2006/relationships/image" Target="../media/fImage3924710941.png"></Relationship><Relationship Id="rId4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611071416500.png"></Relationship><Relationship Id="rId3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58201689169.png"></Relationship><Relationship Id="rId3" Type="http://schemas.openxmlformats.org/officeDocument/2006/relationships/slideLayout" Target="../slideLayouts/slideLayout3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723041735724.png"></Relationship><Relationship Id="rId3" Type="http://schemas.openxmlformats.org/officeDocument/2006/relationships/slideLayout" Target="../slideLayouts/slideLayout3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682281791478.png"></Relationship><Relationship Id="rId3" Type="http://schemas.openxmlformats.org/officeDocument/2006/relationships/slideLayout" Target="../slideLayouts/slideLayout3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290651859358.png"></Relationship><Relationship Id="rId3" Type="http://schemas.openxmlformats.org/officeDocument/2006/relationships/image" Target="../media/fImage3652416741.png"></Relationship><Relationship Id="rId4" Type="http://schemas.openxmlformats.org/officeDocument/2006/relationships/slideLayout" Target="../slideLayouts/slideLayout3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image" Target="../media/fImage176521936962.png"></Relationship><Relationship Id="rId2" Type="http://schemas.microsoft.com/office/2007/relationships/hdphoto" Target="../media/OImage1936995.wdp"></Relationship><Relationship Id="rId3" Type="http://schemas.openxmlformats.org/officeDocument/2006/relationships/hyperlink" Target="https://www.linkedin.com/in/jonny-m-tesfahun-a99496218/" TargetMode="External"></Relationship><Relationship Id="rId4" Type="http://schemas.openxmlformats.org/officeDocument/2006/relationships/hyperlink" Target="https://github.com/Jonny-T87" TargetMode="External"></Relationship><Relationship Id="rId5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15034698467.jpeg"></Relationship><Relationship Id="rId4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15611156334.jpe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 bwMode="auto">
          <a:xfrm>
            <a:off x="480060" y="4704080"/>
            <a:ext cx="2426335" cy="635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 bwMode="auto">
          <a:xfrm>
            <a:off x="480060" y="3678555"/>
            <a:ext cx="2426335" cy="635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0"/>
          <p:cNvSpPr txBox="1">
            <a:spLocks noChangeArrowheads="1" noGrp="1"/>
          </p:cNvSpPr>
          <p:nvPr/>
        </p:nvSpPr>
        <p:spPr bwMode="auto">
          <a:xfrm rot="0">
            <a:off x="323850" y="3703955"/>
            <a:ext cx="2833370" cy="3225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1">
                <a:solidFill>
                  <a:srgbClr val="413327"/>
                </a:solidFill>
                <a:latin typeface="Arial" charset="0"/>
                <a:ea typeface="Arial" charset="0"/>
              </a:rPr>
              <a:t>Created by: Jonny Tesfahun</a:t>
            </a:r>
            <a:endParaRPr lang="ko-KR" altLang="en-US" sz="1500" b="1">
              <a:solidFill>
                <a:srgbClr val="413327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Text Box 20"/>
          <p:cNvSpPr txBox="1">
            <a:spLocks noGrp="1" noChangeArrowheads="1"/>
          </p:cNvSpPr>
          <p:nvPr/>
        </p:nvSpPr>
        <p:spPr bwMode="auto">
          <a:xfrm>
            <a:off x="505460" y="4089400"/>
            <a:ext cx="69278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5B4837"/>
                </a:solidFill>
                <a:latin typeface="Arial" charset="0"/>
                <a:ea typeface="Arial" charset="0"/>
              </a:rPr>
              <a:t>Email    </a:t>
            </a:r>
            <a:endParaRPr lang="ko-KR" altLang="en-US" sz="800" b="1" dirty="0" smtClean="0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Text Box 20"/>
          <p:cNvSpPr txBox="1">
            <a:spLocks noGrp="1" noChangeArrowheads="1"/>
          </p:cNvSpPr>
          <p:nvPr/>
        </p:nvSpPr>
        <p:spPr bwMode="auto">
          <a:xfrm>
            <a:off x="505460" y="4291965"/>
            <a:ext cx="631190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5B4837"/>
                </a:solidFill>
                <a:latin typeface="Arial" charset="0"/>
                <a:ea typeface="Arial" charset="0"/>
              </a:rPr>
              <a:t>LinkedIn </a:t>
            </a:r>
            <a:endParaRPr lang="ko-KR" altLang="en-US" sz="800" b="1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Text Box 20"/>
          <p:cNvSpPr txBox="1">
            <a:spLocks noGrp="1" noChangeArrowheads="1"/>
          </p:cNvSpPr>
          <p:nvPr/>
        </p:nvSpPr>
        <p:spPr bwMode="auto">
          <a:xfrm>
            <a:off x="505460" y="4494530"/>
            <a:ext cx="523240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5B4837"/>
                </a:solidFill>
                <a:latin typeface="Arial" charset="0"/>
                <a:ea typeface="Arial" charset="0"/>
              </a:rPr>
              <a:t>GitHub</a:t>
            </a:r>
            <a:endParaRPr lang="ko-KR" altLang="en-US" sz="800" b="1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Text Box 20"/>
          <p:cNvSpPr txBox="1">
            <a:spLocks noGrp="1" noChangeArrowheads="1"/>
          </p:cNvSpPr>
          <p:nvPr/>
        </p:nvSpPr>
        <p:spPr bwMode="auto">
          <a:xfrm>
            <a:off x="964565" y="4093845"/>
            <a:ext cx="1599565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Jonnymtesfahun@gmail.com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Text Box 20"/>
          <p:cNvSpPr txBox="1">
            <a:spLocks noChangeArrowheads="1" noGrp="1"/>
          </p:cNvSpPr>
          <p:nvPr/>
        </p:nvSpPr>
        <p:spPr bwMode="auto">
          <a:xfrm rot="0">
            <a:off x="964565" y="4290695"/>
            <a:ext cx="2251075" cy="2152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8F7C71"/>
                </a:solidFill>
                <a:latin typeface="Arial" charset="0"/>
                <a:ea typeface="Arial" charset="0"/>
                <a:hlinkClick r:id="rId1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www.linkedin.com/in/jonny-m-tesfahun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Text Box 20"/>
          <p:cNvSpPr txBox="1">
            <a:spLocks noChangeArrowheads="1" noGrp="1"/>
          </p:cNvSpPr>
          <p:nvPr/>
        </p:nvSpPr>
        <p:spPr bwMode="auto">
          <a:xfrm rot="0">
            <a:off x="964565" y="4498340"/>
            <a:ext cx="1501140" cy="2152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8F7C71"/>
                </a:solidFill>
                <a:latin typeface="Arial" charset="0"/>
                <a:ea typeface="Arial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https://github.com/Jonny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rot="0">
            <a:off x="468630" y="4038600"/>
            <a:ext cx="2425700" cy="1270"/>
          </a:xfrm>
          <a:prstGeom prst="line"/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81330" y="4095750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81330" y="4296410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81330" y="4496435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80695" y="579120"/>
            <a:ext cx="8188960" cy="2373630"/>
          </a:xfrm>
          <a:prstGeom prst="rect">
            <a:avLst/>
          </a:prstGeom>
          <a:noFill/>
          <a:ln w="5715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 rot="0">
            <a:off x="725805" y="788670"/>
            <a:ext cx="5431790" cy="132905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 cap="none" u="sng" i="0" b="1" strike="noStrike">
                <a:solidFill>
                  <a:schemeClr val="tx1"/>
                </a:solidFill>
                <a:latin typeface="Oswald" charset="0"/>
                <a:ea typeface="Oswald" charset="0"/>
              </a:rPr>
              <a:t>Analysis &amp; Predictive Modeling of NBA Finals:</a:t>
            </a:r>
            <a:endParaRPr lang="ko-KR" altLang="en-US" sz="3300" cap="none" u="sng" i="0" b="1" strike="noStrike">
              <a:solidFill>
                <a:schemeClr val="tx1"/>
              </a:solidFill>
              <a:latin typeface="Oswald" charset="0"/>
              <a:ea typeface="Oswald" charset="0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 bwMode="auto">
          <a:xfrm rot="0">
            <a:off x="838200" y="2052320"/>
            <a:ext cx="5825490" cy="51435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10922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>
                <a:solidFill>
                  <a:srgbClr val="00B0F0"/>
                </a:solidFill>
                <a:latin typeface="Arial" charset="0"/>
              </a:rPr>
              <a:t>HOME TEAM - WIN PROBABILITY</a:t>
            </a:r>
            <a:r>
              <a:rPr lang="en-US" altLang="ko-KR" sz="1600" b="1">
                <a:solidFill>
                  <a:srgbClr val="00B0F0"/>
                </a:solidFill>
                <a:latin typeface="Arial" charset="0"/>
              </a:rPr>
              <a:t> </a:t>
            </a:r>
            <a:endParaRPr lang="ko-KR" altLang="en-US" sz="1600" b="1">
              <a:solidFill>
                <a:srgbClr val="00B0F0"/>
              </a:solidFill>
              <a:latin typeface="Arial" charset="0"/>
            </a:endParaRPr>
          </a:p>
        </p:txBody>
      </p:sp>
      <p:cxnSp>
        <p:nvCxnSpPr>
          <p:cNvPr id="50" name="직선 연결선 18"/>
          <p:cNvCxnSpPr>
            <a:cxnSpLocks noChangeShapeType="1"/>
          </p:cNvCxnSpPr>
          <p:nvPr/>
        </p:nvCxnSpPr>
        <p:spPr bwMode="auto">
          <a:xfrm flipH="1">
            <a:off x="214630" y="271780"/>
            <a:ext cx="59626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" name="Picture 1" descr="C:/Users/jonny/AppData/Roaming/PolarisOffice9/ETemp/8596_9791528/fImage39247109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26150" y="181610"/>
            <a:ext cx="2533650" cy="2897505"/>
          </a:xfrm>
          <a:prstGeom prst="rect"/>
          <a:noFill/>
        </p:spPr>
      </p:pic>
      <p:sp>
        <p:nvSpPr>
          <p:cNvPr id="53" name="Text Box 3"/>
          <p:cNvSpPr txBox="1">
            <a:spLocks/>
          </p:cNvSpPr>
          <p:nvPr/>
        </p:nvSpPr>
        <p:spPr>
          <a:xfrm rot="0">
            <a:off x="3831590" y="3585210"/>
            <a:ext cx="4572635" cy="10160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en-US" altLang="ko-KR" sz="2200" b="1">
                <a:solidFill>
                  <a:schemeClr val="bg1">
                    <a:lumMod val="65000"/>
                    <a:lumOff val="0"/>
                  </a:schemeClr>
                </a:solidFill>
                <a:latin typeface="Arial" charset="0"/>
              </a:rPr>
              <a:t>Based on collection of NBA Final games data from the 2004 season to Dec. 2020 season.</a:t>
            </a:r>
            <a:endParaRPr lang="ko-KR" altLang="en-US" sz="1800">
              <a:solidFill>
                <a:schemeClr val="bg1">
                  <a:lumMod val="65000"/>
                  <a:lumOff val="0"/>
                </a:schemeClr>
              </a:solidFill>
              <a:latin typeface="Segoe UI" charset="0"/>
              <a:ea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6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>
            <a:spLocks/>
          </p:cNvSpPr>
          <p:nvPr/>
        </p:nvSpPr>
        <p:spPr>
          <a:xfrm rot="0">
            <a:off x="350520" y="1410335"/>
            <a:ext cx="8288020" cy="288988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Data Analysis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 bwMode="auto">
          <a:xfrm rot="0">
            <a:off x="1159510" y="1638300"/>
            <a:ext cx="6647815" cy="28575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FFFFFF"/>
                </a:solidFill>
                <a:latin typeface="Arial" charset="0"/>
              </a:rPr>
              <a:t>* Cleaned data for any Outliers and Errors</a:t>
            </a:r>
            <a:endParaRPr lang="ko-KR" altLang="en-US" sz="1400" b="1">
              <a:solidFill>
                <a:srgbClr val="FFFFFF"/>
              </a:solidFill>
              <a:latin typeface="Arial" charset="0"/>
            </a:endParaRPr>
          </a:p>
        </p:txBody>
      </p:sp>
      <p:cxnSp>
        <p:nvCxnSpPr>
          <p:cNvPr id="21" name="Rect 0"/>
          <p:cNvCxnSpPr/>
          <p:nvPr/>
        </p:nvCxnSpPr>
        <p:spPr bwMode="auto">
          <a:xfrm rot="0">
            <a:off x="3121025" y="2146935"/>
            <a:ext cx="2793365" cy="635"/>
          </a:xfrm>
          <a:prstGeom prst="line"/>
          <a:noFill/>
          <a:ln w="12700" cap="flat" cmpd="sng">
            <a:solidFill>
              <a:schemeClr val="bg1">
                <a:alpha val="10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 txBox="1">
            <a:spLocks/>
          </p:cNvSpPr>
          <p:nvPr/>
        </p:nvSpPr>
        <p:spPr bwMode="auto">
          <a:xfrm rot="0">
            <a:off x="780415" y="2315210"/>
            <a:ext cx="7182485" cy="16598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FFFFFF"/>
                </a:solidFill>
                <a:latin typeface="Arial" charset="0"/>
              </a:rPr>
              <a:t>* Using previous game statistics was able to make predictive model by deleting the result of previous game. And re-indexing that results column.</a:t>
            </a:r>
            <a:endParaRPr lang="ko-KR" altLang="en-US" sz="1400" b="1">
              <a:solidFill>
                <a:srgbClr val="FFFFFF"/>
              </a:solidFill>
              <a:latin typeface="Arial" charset="0"/>
            </a:endParaRPr>
          </a:p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>
              <a:solidFill>
                <a:srgbClr val="FFFFFF"/>
              </a:solidFill>
              <a:latin typeface="Arial" charset="0"/>
            </a:endParaRPr>
          </a:p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FFFFFF"/>
                </a:solidFill>
                <a:latin typeface="Arial" charset="0"/>
              </a:rPr>
              <a:t>* This allowed for a future projection of results based on current game statistics.</a:t>
            </a:r>
            <a:endParaRPr lang="ko-KR" altLang="en-US" sz="1400" b="1">
              <a:solidFill>
                <a:srgbClr val="FFFFFF"/>
              </a:solidFill>
              <a:latin typeface="Arial" charset="0"/>
            </a:endParaRPr>
          </a:p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rgbClr val="FFFFFF"/>
              </a:solidFill>
              <a:latin typeface="Arial" charset="0"/>
            </a:endParaRPr>
          </a:p>
        </p:txBody>
      </p:sp>
      <p:cxnSp>
        <p:nvCxnSpPr>
          <p:cNvPr id="43" name="Rect 0"/>
          <p:cNvCxnSpPr/>
          <p:nvPr/>
        </p:nvCxnSpPr>
        <p:spPr bwMode="auto">
          <a:xfrm rot="0" flipV="1">
            <a:off x="909320" y="1597660"/>
            <a:ext cx="7066280" cy="12700"/>
          </a:xfrm>
          <a:prstGeom prst="line"/>
          <a:noFill/>
          <a:ln w="190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 0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04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46" name="Rect 0"/>
          <p:cNvSpPr>
            <a:spLocks/>
          </p:cNvSpPr>
          <p:nvPr/>
        </p:nvSpPr>
        <p:spPr>
          <a:xfrm rot="0">
            <a:off x="3392805" y="1120775"/>
            <a:ext cx="74930" cy="74930"/>
          </a:xfrm>
          <a:prstGeom prst="ellipse"/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ln w="57150" cap="flat" cmpd="sng">
                  <a:solidFill>
                    <a:schemeClr val="tx2">
                      <a:satMod val="15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satMod val="155000"/>
                    <a:tint val="85000"/>
                  </a:schemeClr>
                </a:solidFill>
                <a:effectLst>
                  <a:outerShdw sx="100000" sy="100000" blurRad="41275" dist="20320" dir="1800000" rotWithShape="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 bwMode="auto">
          <a:xfrm rot="0">
            <a:off x="3465195" y="937260"/>
            <a:ext cx="323532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Data Preparation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cxnSp>
        <p:nvCxnSpPr>
          <p:cNvPr id="48" name="Rect 0"/>
          <p:cNvCxnSpPr/>
          <p:nvPr/>
        </p:nvCxnSpPr>
        <p:spPr bwMode="auto">
          <a:xfrm rot="0">
            <a:off x="3180080" y="3178175"/>
            <a:ext cx="2793365" cy="635"/>
          </a:xfrm>
          <a:prstGeom prst="line"/>
          <a:noFill/>
          <a:ln w="12700" cap="flat" cmpd="sng">
            <a:solidFill>
              <a:schemeClr val="bg1">
                <a:alpha val="10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10"/>
          <p:cNvCxnSpPr/>
          <p:nvPr/>
        </p:nvCxnSpPr>
        <p:spPr bwMode="auto">
          <a:xfrm rot="0">
            <a:off x="3251835" y="3848735"/>
            <a:ext cx="2793365" cy="635"/>
          </a:xfrm>
          <a:prstGeom prst="line"/>
          <a:noFill/>
          <a:ln w="12700" cap="flat" cmpd="sng">
            <a:solidFill>
              <a:schemeClr val="bg1">
                <a:alpha val="10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04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 bwMode="auto">
          <a:xfrm rot="0">
            <a:off x="1666240" y="411480"/>
            <a:ext cx="581596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 Graph 1: 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Home Team Points consistently increasing over the seasons which shows is tightly correlated to Home Team Wins. 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In 2010 and 2014, Home Points Scored were less likely to lead to Home Team Wins than any other season. 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13" name="제목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Data Analysis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15" name="Picture " descr="C:/Users/jonny/AppData/Roaming/PolarisOffice9/ETemp/3732_19611232/fImage61107141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01675" y="2087880"/>
            <a:ext cx="7750810" cy="2965450"/>
          </a:xfrm>
          <a:prstGeom prst="roundRect">
            <a:avLst>
              <a:gd name="adj" fmla="val 1869"/>
            </a:avLst>
          </a:prstGeom>
          <a:solidFill>
            <a:srgbClr val="FFFFFF">
              <a:shade val="85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lgDashDotDot"/>
            <a:round/>
          </a:ln>
        </p:spPr>
      </p:pic>
      <p:sp>
        <p:nvSpPr>
          <p:cNvPr id="16" name="Shape 11"/>
          <p:cNvSpPr>
            <a:spLocks/>
          </p:cNvSpPr>
          <p:nvPr/>
        </p:nvSpPr>
        <p:spPr>
          <a:xfrm rot="0">
            <a:off x="4077970" y="586740"/>
            <a:ext cx="74930" cy="74930"/>
          </a:xfrm>
          <a:prstGeom prst="ellipse"/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ln w="57150" cap="flat" cmpd="sng">
                  <a:solidFill>
                    <a:schemeClr val="tx2">
                      <a:satMod val="15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satMod val="155000"/>
                    <a:tint val="85000"/>
                  </a:schemeClr>
                </a:solidFill>
                <a:effectLst>
                  <a:outerShdw sx="100000" sy="100000" blurRad="41275" dist="20320" dir="1800000" rotWithShape="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04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 bwMode="auto">
          <a:xfrm rot="0">
            <a:off x="1666240" y="411480"/>
            <a:ext cx="581596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 Graph 2: 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On average, since 2003 Home Teams with 20 or more assist at home were 56.6% more likely to win the Home Game.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13" name="제목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Data Analysis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15" name="Picture " descr="C:/Users/jonny/AppData/Roaming/PolarisOffice9/ETemp/3732_19611232/fImage35820168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3110" y="1493520"/>
            <a:ext cx="7846695" cy="3549015"/>
          </a:xfrm>
          <a:prstGeom prst="roundRect">
            <a:avLst>
              <a:gd name="adj" fmla="val 1869"/>
            </a:avLst>
          </a:prstGeom>
          <a:solidFill>
            <a:srgbClr val="FFFFFF">
              <a:shade val="85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lgDashDotDot"/>
            <a:round/>
          </a:ln>
        </p:spPr>
      </p:pic>
      <p:sp>
        <p:nvSpPr>
          <p:cNvPr id="16" name="Rect 0"/>
          <p:cNvSpPr>
            <a:spLocks/>
          </p:cNvSpPr>
          <p:nvPr/>
        </p:nvSpPr>
        <p:spPr>
          <a:xfrm rot="0">
            <a:off x="4077970" y="586740"/>
            <a:ext cx="74930" cy="74930"/>
          </a:xfrm>
          <a:prstGeom prst="ellipse"/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ln w="57150" cap="flat" cmpd="sng">
                  <a:solidFill>
                    <a:schemeClr val="tx2">
                      <a:satMod val="15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satMod val="155000"/>
                    <a:tint val="85000"/>
                  </a:schemeClr>
                </a:solidFill>
                <a:effectLst>
                  <a:outerShdw sx="100000" sy="100000" blurRad="41275" dist="20320" dir="1800000" rotWithShape="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04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 bwMode="auto">
          <a:xfrm rot="0">
            <a:off x="1376680" y="411480"/>
            <a:ext cx="6767830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 Graph 3: 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This graph shows that since 2007, teams who shoot greater than 36% at 3pt Field Goal Percentage were 70.6% more likely to win the Home Game.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13" name="제목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Data Analysis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15" name="Picture " descr="C:/Users/jonny/AppData/Roaming/PolarisOffice9/ETemp/3732_19611232/fImage72304173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883285" y="1493520"/>
            <a:ext cx="7418070" cy="3559810"/>
          </a:xfrm>
          <a:prstGeom prst="roundRect">
            <a:avLst>
              <a:gd name="adj" fmla="val 1869"/>
            </a:avLst>
          </a:prstGeom>
          <a:solidFill>
            <a:srgbClr val="FFFFFF">
              <a:shade val="85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lgDashDotDot"/>
            <a:round/>
          </a:ln>
        </p:spPr>
      </p:pic>
      <p:sp>
        <p:nvSpPr>
          <p:cNvPr id="16" name="Rect 0"/>
          <p:cNvSpPr>
            <a:spLocks/>
          </p:cNvSpPr>
          <p:nvPr/>
        </p:nvSpPr>
        <p:spPr>
          <a:xfrm rot="0">
            <a:off x="4182110" y="586740"/>
            <a:ext cx="74930" cy="74930"/>
          </a:xfrm>
          <a:prstGeom prst="ellipse"/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ln w="57150" cap="flat" cmpd="sng">
                  <a:solidFill>
                    <a:schemeClr val="tx2">
                      <a:satMod val="15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satMod val="155000"/>
                    <a:tint val="85000"/>
                  </a:schemeClr>
                </a:solidFill>
                <a:effectLst>
                  <a:outerShdw sx="100000" sy="100000" blurRad="41275" dist="20320" dir="1800000" rotWithShape="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04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 bwMode="auto">
          <a:xfrm rot="0">
            <a:off x="-77470" y="411480"/>
            <a:ext cx="9066530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 Graph 4: 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This graph shows that FT% is somewhat an outlier for the target data. Meaning teams that shoot a high FT% at home do not guarantee Home Game Wins. In fact, it may be the opposite. 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13" name="제목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Data Analysis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15" name="Picture " descr="C:/Users/jonny/AppData/Roaming/PolarisOffice9/ETemp/3732_19611232/fImage68228179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311785" y="1454785"/>
            <a:ext cx="8404860" cy="3576320"/>
          </a:xfrm>
          <a:prstGeom prst="roundRect">
            <a:avLst>
              <a:gd name="adj" fmla="val 1869"/>
            </a:avLst>
          </a:prstGeom>
          <a:solidFill>
            <a:srgbClr val="FFFFFF">
              <a:shade val="85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lgDashDotDot"/>
            <a:round/>
          </a:ln>
        </p:spPr>
      </p:pic>
      <p:sp>
        <p:nvSpPr>
          <p:cNvPr id="16" name="Rect 0"/>
          <p:cNvSpPr>
            <a:spLocks/>
          </p:cNvSpPr>
          <p:nvPr/>
        </p:nvSpPr>
        <p:spPr>
          <a:xfrm rot="0">
            <a:off x="3999865" y="586740"/>
            <a:ext cx="74930" cy="74930"/>
          </a:xfrm>
          <a:prstGeom prst="ellipse"/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ln w="57150" cap="flat" cmpd="sng">
                  <a:solidFill>
                    <a:schemeClr val="tx2">
                      <a:satMod val="15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satMod val="155000"/>
                    <a:tint val="85000"/>
                  </a:schemeClr>
                </a:solidFill>
                <a:effectLst>
                  <a:outerShdw sx="100000" sy="100000" blurRad="41275" dist="20320" dir="1800000" rotWithShape="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619760" y="1836420"/>
            <a:ext cx="6054090" cy="58356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5.</a:t>
            </a: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/>
            </a:r>
            <a:br>
              <a:rPr lang="en-US" altLang="ko-KR" sz="3600" b="1">
                <a:latin typeface="Arial" charset="0"/>
                <a:ea typeface="맑은 고딕" charset="0"/>
                <a:cs typeface="Arial" charset="0"/>
              </a:rPr>
            </a:b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Machine Learning Results</a:t>
            </a:r>
            <a:endParaRPr lang="ko-KR" altLang="en-US" sz="3600" b="1">
              <a:latin typeface="Arial" charset="0"/>
              <a:ea typeface="맑은 고딕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05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 bwMode="auto">
          <a:xfrm>
            <a:off x="2042795" y="411480"/>
            <a:ext cx="5816600" cy="36004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 Best Model =  Tuned Logistic Regression with no PCA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13" name="제목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Machine Learning Results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15" name="Picture " descr="C:/Users/jonny/AppData/Roaming/PolarisOffice9/ETemp/3732_19611232/fImage29065185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398145" y="955040"/>
            <a:ext cx="4205605" cy="4076065"/>
          </a:xfrm>
          <a:prstGeom prst="roundRect">
            <a:avLst>
              <a:gd name="adj" fmla="val 1869"/>
            </a:avLst>
          </a:prstGeom>
          <a:solidFill>
            <a:srgbClr val="FFFFFF">
              <a:shade val="85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lgDashDotDot"/>
            <a:round/>
          </a:ln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2091690" y="621030"/>
            <a:ext cx="74930" cy="74930"/>
          </a:xfrm>
          <a:prstGeom prst="ellipse"/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  <p:pic>
        <p:nvPicPr>
          <p:cNvPr id="16" name="Picture 1" descr="C:/Users/jonny/AppData/Roaming/PolarisOffice9/ETemp/3732_19611232/fImage36524167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699000" y="950595"/>
            <a:ext cx="4278630" cy="40805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lgDashDotDot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493395" y="563245"/>
            <a:ext cx="8509000" cy="454469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u="sng" b="1">
                <a:solidFill>
                  <a:srgbClr val="FFFFFF"/>
                </a:solidFill>
                <a:latin typeface="Arial" charset="0"/>
              </a:rPr>
              <a:t>Strengths, Limitations, &amp; Recommendations </a:t>
            </a:r>
            <a:endParaRPr lang="ko-KR" altLang="en-US" sz="1600" u="sng" b="1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u="sng" b="1">
                <a:solidFill>
                  <a:srgbClr val="36B700"/>
                </a:solidFill>
                <a:latin typeface="Arial" charset="0"/>
              </a:rPr>
              <a:t>Strengths:</a:t>
            </a:r>
            <a:endParaRPr lang="ko-KR" altLang="en-US" sz="1500" u="sng" b="1">
              <a:solidFill>
                <a:srgbClr val="36B700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1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Arial" charset="0"/>
              </a:rPr>
              <a:t>-</a:t>
            </a: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 This model’s accuracy on predicting future Home Team Wins is </a:t>
            </a:r>
            <a:r>
              <a:rPr lang="en-US" altLang="ko-KR" sz="1600" b="1">
                <a:solidFill>
                  <a:srgbClr val="FF0000"/>
                </a:solidFill>
                <a:latin typeface="Arial" charset="0"/>
              </a:rPr>
              <a:t>60.02%</a:t>
            </a: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. </a:t>
            </a: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Arial" charset="0"/>
              </a:rPr>
              <a:t>- </a:t>
            </a: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Recall measures how many of the positive cases the model correctly predicted. And this model was able to score </a:t>
            </a:r>
            <a:r>
              <a:rPr lang="en-US" altLang="ko-KR" sz="1600" b="1">
                <a:solidFill>
                  <a:srgbClr val="FF0000"/>
                </a:solidFill>
                <a:latin typeface="Arial" charset="0"/>
              </a:rPr>
              <a:t>93.55%</a:t>
            </a: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. Which is fantastic for this type of model.</a:t>
            </a: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u="sng" b="1">
                <a:solidFill>
                  <a:srgbClr val="FCCC00"/>
                </a:solidFill>
                <a:latin typeface="Arial" charset="0"/>
              </a:rPr>
              <a:t>Limitations:</a:t>
            </a:r>
            <a:endParaRPr lang="ko-KR" altLang="en-US" sz="1500" u="sng" b="1">
              <a:solidFill>
                <a:srgbClr val="FCCC00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- Many changes can be made to parameters or inputs to increase Accuracy but the cost may be CPU performance. Due to lack of CPU performance, I was not able to utilize Randomized Search CV which could have increased accuracy more. </a:t>
            </a: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u="sng" b="1">
                <a:solidFill>
                  <a:srgbClr val="FFFFFF"/>
                </a:solidFill>
                <a:latin typeface="Arial" charset="0"/>
              </a:rPr>
              <a:t>Recommendation:</a:t>
            </a:r>
            <a:endParaRPr lang="ko-KR" altLang="en-US" sz="1500" u="sng" b="1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>
                <a:solidFill>
                  <a:srgbClr val="FFFFFF"/>
                </a:solidFill>
                <a:latin typeface="Arial" charset="0"/>
              </a:rPr>
              <a:t>- Increase amount of losing team data. Current model only has 41% of losing team data. That would make model more accurate in predicting losses.</a:t>
            </a: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- More data outside the scope of game statistics should be used to increase accuracy even more. For instance, injury report, ejections or suspensions, and positive (wining) or negative (losing) streaks.  </a:t>
            </a: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Arial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05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13" name="제목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Machine Learning Results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8"/>
          <p:cNvSpPr>
            <a:spLocks noChangeArrowheads="1"/>
          </p:cNvSpPr>
          <p:nvPr/>
        </p:nvSpPr>
        <p:spPr bwMode="auto">
          <a:xfrm>
            <a:off x="712470" y="481965"/>
            <a:ext cx="2713990" cy="271399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endParaRPr lang="ko-KR" altLang="en-US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166495" y="1608455"/>
            <a:ext cx="180721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 smtClean="0">
                <a:solidFill>
                  <a:srgbClr val="A1968B"/>
                </a:solidFill>
                <a:latin typeface="Arial" pitchFamily="34" charset="0"/>
                <a:ea typeface="+mn-ea"/>
                <a:cs typeface="Arial" pitchFamily="34" charset="0"/>
              </a:rPr>
              <a:t>Thank you.</a:t>
            </a:r>
            <a:endParaRPr lang="en-US" altLang="en-US" sz="2400" b="1" dirty="0">
              <a:solidFill>
                <a:srgbClr val="A1968B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6106795" y="4685030"/>
            <a:ext cx="2425700" cy="0"/>
          </a:xfrm>
          <a:prstGeom prst="line">
            <a:avLst/>
          </a:prstGeom>
          <a:noFill/>
          <a:ln w="19050" cap="flat" cmpd="sng" algn="ctr">
            <a:solidFill>
              <a:srgbClr val="9A89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 rot="0">
            <a:off x="6154420" y="3520440"/>
            <a:ext cx="2426335" cy="635"/>
          </a:xfrm>
          <a:prstGeom prst="line"/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6131560" y="3900170"/>
            <a:ext cx="575945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Email    </a:t>
            </a:r>
            <a:endParaRPr lang="en-US" altLang="en-US" sz="800" b="1" dirty="0">
              <a:solidFill>
                <a:srgbClr val="5B483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6131560" y="4170045"/>
            <a:ext cx="631190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eaLnBrk="1" latinLnBrk="1" hangingPunct="1">
              <a:buFontTx/>
              <a:buNone/>
              <a:defRPr/>
            </a:pPr>
            <a:r>
              <a:rPr lang="en-US" altLang="en-US" sz="800" b="1">
                <a:solidFill>
                  <a:srgbClr val="5B4837"/>
                </a:solidFill>
                <a:latin typeface="Arial" charset="0"/>
                <a:ea typeface="나눔고딕" charset="0"/>
                <a:cs typeface="Arial" charset="0"/>
              </a:rPr>
              <a:t>Linkedin </a:t>
            </a:r>
            <a:endParaRPr lang="ko-KR" altLang="en-US" sz="800" b="1">
              <a:solidFill>
                <a:srgbClr val="5B4837"/>
              </a:solidFill>
              <a:latin typeface="Arial" charset="0"/>
              <a:ea typeface="나눔고딕" charset="0"/>
              <a:cs typeface="Arial" charset="0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6131560" y="4439920"/>
            <a:ext cx="523240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eaLnBrk="1" latinLnBrk="1" hangingPunct="1">
              <a:buFontTx/>
              <a:buNone/>
              <a:defRPr/>
            </a:pPr>
            <a:r>
              <a:rPr lang="en-US" altLang="en-US" sz="800" b="1">
                <a:solidFill>
                  <a:srgbClr val="5B4837"/>
                </a:solidFill>
                <a:latin typeface="Arial" charset="0"/>
                <a:ea typeface="나눔고딕" charset="0"/>
                <a:cs typeface="Arial" charset="0"/>
              </a:rPr>
              <a:t>GitHub</a:t>
            </a:r>
            <a:endParaRPr lang="ko-KR" altLang="en-US" sz="800" b="1">
              <a:solidFill>
                <a:srgbClr val="5B4837"/>
              </a:solidFill>
              <a:latin typeface="Arial" charset="0"/>
              <a:ea typeface="나눔고딕" charset="0"/>
              <a:cs typeface="Arial" charset="0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6590665" y="3905250"/>
            <a:ext cx="1599565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eaLnBrk="1" latinLnBrk="1" hangingPunct="1">
              <a:buFontTx/>
              <a:buNone/>
              <a:defRPr/>
            </a:pPr>
            <a:r>
              <a:rPr lang="en-US" alt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Jonnymtesfahun@gmail.com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나눔고딕" charset="0"/>
              <a:cs typeface="Arial" charset="0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108065" y="3874770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108065" y="4141470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108065" y="4408170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2" descr="C:/Users/jonny/AppData/Roaming/PolarisOffice9/ETemp/8596_9791528/fImage176521936962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0">
            <a:off x="6350000" y="1261110"/>
            <a:ext cx="2247265" cy="2122805"/>
          </a:xfrm>
          <a:prstGeom prst="rect"/>
          <a:noFill/>
        </p:spPr>
      </p:pic>
      <p:sp>
        <p:nvSpPr>
          <p:cNvPr id="40" name="Text Box 14"/>
          <p:cNvSpPr txBox="1">
            <a:spLocks/>
          </p:cNvSpPr>
          <p:nvPr/>
        </p:nvSpPr>
        <p:spPr>
          <a:xfrm rot="0">
            <a:off x="6131560" y="3559810"/>
            <a:ext cx="4572635" cy="23114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en-US" altLang="ko-KR" sz="1500" b="1">
                <a:solidFill>
                  <a:srgbClr val="413327"/>
                </a:solidFill>
                <a:latin typeface="Arial" charset="0"/>
                <a:ea typeface="Arial" charset="0"/>
              </a:rPr>
              <a:t>Created by: Jonny Tesfahun</a:t>
            </a:r>
            <a:endParaRPr lang="ko-KR" altLang="en-US" sz="1800">
              <a:latin typeface="Segoe UI" charset="0"/>
              <a:ea typeface="Segoe UI" charset="0"/>
            </a:endParaRPr>
          </a:p>
        </p:txBody>
      </p:sp>
      <p:sp>
        <p:nvSpPr>
          <p:cNvPr id="41" name="Text Box 15"/>
          <p:cNvSpPr txBox="1">
            <a:spLocks/>
          </p:cNvSpPr>
          <p:nvPr/>
        </p:nvSpPr>
        <p:spPr bwMode="auto">
          <a:xfrm rot="0">
            <a:off x="6595745" y="4171950"/>
            <a:ext cx="2251075" cy="2152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8F7C71"/>
                </a:solidFill>
                <a:latin typeface="Arial" charset="0"/>
                <a:ea typeface="Arial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www.linkedin.com/in/jonny-m-tesfahun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42" name="Text Box 16"/>
          <p:cNvSpPr txBox="1">
            <a:spLocks/>
          </p:cNvSpPr>
          <p:nvPr/>
        </p:nvSpPr>
        <p:spPr bwMode="auto">
          <a:xfrm rot="0">
            <a:off x="6583680" y="4414520"/>
            <a:ext cx="1501140" cy="2152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8F7C71"/>
                </a:solidFill>
                <a:latin typeface="Arial" charset="0"/>
                <a:ea typeface="Arial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https://github.com/Jonny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0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 bwMode="auto">
          <a:xfrm>
            <a:off x="313690" y="1452880"/>
            <a:ext cx="6306185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제목 1"/>
          <p:cNvSpPr txBox="1">
            <a:spLocks/>
          </p:cNvSpPr>
          <p:nvPr/>
        </p:nvSpPr>
        <p:spPr>
          <a:xfrm>
            <a:off x="5290820" y="1452880"/>
            <a:ext cx="2044700" cy="582295"/>
          </a:xfrm>
          <a:prstGeom prst="rect">
            <a:avLst/>
          </a:prstGeom>
        </p:spPr>
        <p:txBody>
          <a:bodyPr wrap="square" lIns="91440" tIns="45720" rIns="91440" bIns="45720" anchor="t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 smtClean="0">
                <a:solidFill>
                  <a:srgbClr val="0070C0"/>
                </a:solidFill>
                <a:latin typeface="Arial" charset="0"/>
              </a:rPr>
              <a:t>INDEX</a:t>
            </a:r>
            <a:endParaRPr lang="ko-KR" altLang="en-US" sz="3200" b="1" dirty="0" smtClean="0">
              <a:latin typeface="Arial" charset="0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665470" y="2163445"/>
            <a:ext cx="3296285" cy="274320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F7C71"/>
                </a:solidFill>
                <a:latin typeface="Arial" charset="0"/>
              </a:rPr>
              <a:t>03 /  WHO ARE THE STAKEHOLDERS ?</a:t>
            </a:r>
            <a:endParaRPr lang="ko-KR" altLang="en-US" sz="1200">
              <a:solidFill>
                <a:srgbClr val="8F7C71"/>
              </a:solidFill>
              <a:latin typeface="Arial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665470" y="2429510"/>
            <a:ext cx="3296285" cy="274320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F7C71"/>
                </a:solidFill>
                <a:latin typeface="Arial" charset="0"/>
              </a:rPr>
              <a:t>05 /  WHAT IS THE PROBLEM ?</a:t>
            </a:r>
            <a:endParaRPr lang="ko-KR" altLang="en-US" sz="1200">
              <a:solidFill>
                <a:srgbClr val="8F7C71"/>
              </a:solidFill>
              <a:latin typeface="Arial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665470" y="2695575"/>
            <a:ext cx="3296285" cy="274320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F7C71"/>
                </a:solidFill>
                <a:latin typeface="Arial" charset="0"/>
              </a:rPr>
              <a:t>07 /  WHAT IS THE RELEVANCE ?</a:t>
            </a:r>
            <a:endParaRPr lang="ko-KR" altLang="en-US" sz="1200">
              <a:solidFill>
                <a:srgbClr val="8F7C71"/>
              </a:solidFill>
              <a:latin typeface="Arial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665470" y="2961640"/>
            <a:ext cx="3296285" cy="274320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F7C71"/>
                </a:solidFill>
                <a:latin typeface="Arial" charset="0"/>
              </a:rPr>
              <a:t>09 /  THE DATA ANALYSIS</a:t>
            </a:r>
            <a:endParaRPr lang="ko-KR" altLang="en-US" sz="1200">
              <a:solidFill>
                <a:srgbClr val="8F7C71"/>
              </a:solidFill>
              <a:latin typeface="Arial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665470" y="3228340"/>
            <a:ext cx="3296285" cy="274320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F7C71"/>
                </a:solidFill>
                <a:latin typeface="Arial" charset="0"/>
              </a:rPr>
              <a:t>15 /  MACHINE LEARNING RESULTS</a:t>
            </a:r>
            <a:endParaRPr lang="ko-KR" altLang="en-US" sz="1200">
              <a:solidFill>
                <a:srgbClr val="8F7C71"/>
              </a:solidFill>
              <a:latin typeface="Arial" charset="0"/>
            </a:endParaRPr>
          </a:p>
        </p:txBody>
      </p:sp>
      <p:cxnSp>
        <p:nvCxnSpPr>
          <p:cNvPr id="24" name="직선 연결선 18"/>
          <p:cNvCxnSpPr>
            <a:cxnSpLocks noChangeShapeType="1"/>
          </p:cNvCxnSpPr>
          <p:nvPr/>
        </p:nvCxnSpPr>
        <p:spPr bwMode="auto">
          <a:xfrm flipH="1">
            <a:off x="214630" y="271780"/>
            <a:ext cx="59626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2560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619760" y="1836420"/>
            <a:ext cx="6901815" cy="58356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3600" b="1">
                <a:latin typeface="Arial" charset="0"/>
                <a:cs typeface="Arial" charset="0"/>
              </a:rPr>
              <a:t>1.</a:t>
            </a:r>
            <a:r>
              <a:rPr lang="en-US" altLang="ko-KR" sz="3600" b="1">
                <a:latin typeface="Arial" charset="0"/>
                <a:cs typeface="Arial" charset="0"/>
              </a:rPr>
              <a:t/>
            </a:r>
            <a:br>
              <a:rPr lang="en-US" altLang="ko-KR" sz="3600" b="1">
                <a:latin typeface="Arial" charset="0"/>
                <a:cs typeface="Arial" charset="0"/>
              </a:rPr>
            </a:br>
            <a:r>
              <a:rPr lang="en-US" altLang="ko-KR" sz="3600" b="1">
                <a:latin typeface="Arial" charset="0"/>
                <a:cs typeface="Arial" charset="0"/>
              </a:rPr>
              <a:t>  Who Are the Stakeholders ?</a:t>
            </a:r>
            <a:endParaRPr lang="ko-KR" altLang="en-US" sz="3600" b="1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3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/>
          </p:cNvSpPr>
          <p:nvPr/>
        </p:nvSpPr>
        <p:spPr>
          <a:xfrm rot="0">
            <a:off x="487045" y="1246505"/>
            <a:ext cx="2917825" cy="385889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Arial" charset="0"/>
              </a:rPr>
              <a:t>- </a:t>
            </a:r>
            <a:r>
              <a:rPr sz="1200" i="0" b="0">
                <a:solidFill>
                  <a:schemeClr val="bg1"/>
                </a:solidFill>
                <a:latin typeface="Montserrat" charset="0"/>
                <a:ea typeface="Montserrat" charset="0"/>
              </a:rPr>
              <a:t>Sports betting numbers reveal that the annual worldwide gross gambling yield is higher than $400 billion.</a:t>
            </a:r>
            <a:endParaRPr lang="ko-KR" altLang="en-US" sz="1200" i="0" b="0">
              <a:solidFill>
                <a:schemeClr val="bg1"/>
              </a:solidFill>
              <a:latin typeface="Montserrat" charset="0"/>
              <a:ea typeface="Montserrat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i="0" b="0">
              <a:solidFill>
                <a:schemeClr val="bg1"/>
              </a:solidFill>
              <a:latin typeface="Montserrat" charset="0"/>
              <a:ea typeface="Montserrat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i="0" b="0">
                <a:solidFill>
                  <a:schemeClr val="bg1"/>
                </a:solidFill>
                <a:latin typeface="Montserrat" charset="0"/>
                <a:ea typeface="Montserrat" charset="0"/>
              </a:rPr>
              <a:t>- </a:t>
            </a:r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Online worldwide gambling market amounted to over $40 billion in 2016.</a:t>
            </a: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- Gambling houses need new ways to stay ahead of gamblers as tech advances. </a:t>
            </a: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- Gamblers are always looking for ways to beat the house.</a:t>
            </a: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01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 rot="0">
            <a:off x="1731010" y="735965"/>
            <a:ext cx="581596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 Sports Betting Casinos &amp; Sports Betters Looking for an Edge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</a:rPr>
              <a:t>Who Are the Stakeholders ?</a:t>
            </a:r>
            <a:endParaRPr lang="ko-KR" altLang="en-US" sz="1800" b="1">
              <a:solidFill>
                <a:srgbClr val="615247"/>
              </a:solidFill>
            </a:endParaRPr>
          </a:p>
        </p:txBody>
      </p:sp>
      <p:pic>
        <p:nvPicPr>
          <p:cNvPr id="15" name="Picture 2" descr="C:/Users/jonny/AppData/Roaming/PolarisOffice9/ETemp/8596_9791528/fImage1503469846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625850" y="1259840"/>
            <a:ext cx="4877435" cy="3806825"/>
          </a:xfrm>
          <a:prstGeom prst="roundRect">
            <a:avLst>
              <a:gd name="adj" fmla="val 1869"/>
            </a:avLst>
          </a:prstGeom>
          <a:solidFill>
            <a:srgbClr val="FFFFFF">
              <a:shade val="85000"/>
            </a:srgbClr>
          </a:solidFill>
          <a:ln w="0">
            <a:noFill/>
            <a:prstDash/>
          </a:ln>
        </p:spPr>
      </p:pic>
      <p:sp>
        <p:nvSpPr>
          <p:cNvPr id="10" name="타원 9"/>
          <p:cNvSpPr>
            <a:spLocks/>
          </p:cNvSpPr>
          <p:nvPr/>
        </p:nvSpPr>
        <p:spPr>
          <a:xfrm rot="0">
            <a:off x="1649095" y="907415"/>
            <a:ext cx="74930" cy="74930"/>
          </a:xfrm>
          <a:prstGeom prst="ellipse"/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3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619760" y="1836420"/>
            <a:ext cx="6054090" cy="58356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2.</a:t>
            </a: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/>
            </a:r>
            <a:br>
              <a:rPr lang="en-US" altLang="ko-KR" sz="3600" b="1">
                <a:latin typeface="Arial" charset="0"/>
                <a:ea typeface="맑은 고딕" charset="0"/>
                <a:cs typeface="Arial" charset="0"/>
              </a:rPr>
            </a:b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What is the Problem ?</a:t>
            </a:r>
            <a:endParaRPr lang="ko-KR" altLang="en-US" sz="3600" b="1">
              <a:latin typeface="Arial" charset="0"/>
              <a:ea typeface="맑은 고딕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5774055" y="1415415"/>
            <a:ext cx="2917825" cy="3676650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i="0" b="0">
              <a:solidFill>
                <a:schemeClr val="bg1"/>
              </a:solidFill>
              <a:latin typeface="Montserrat" charset="0"/>
              <a:ea typeface="Montserrat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i="0" b="0">
              <a:solidFill>
                <a:schemeClr val="bg1"/>
              </a:solidFill>
              <a:latin typeface="Montserrat" charset="0"/>
              <a:ea typeface="Montserrat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- One of the biggest mistakes gamblers make when betting on sports is looking at stats without breaking them down in a way that gives them an accurate comparison.</a:t>
            </a: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- According to GamblingSites.org, the 2nd hardest sport to bet on is basketball. The reason for this is the unpredictable nature and long season.</a:t>
            </a:r>
            <a:endParaRPr lang="ko-KR" altLang="en-US" sz="1200">
              <a:solidFill>
                <a:schemeClr val="bg1"/>
              </a:solidFill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Arial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02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 bwMode="auto">
          <a:xfrm rot="0">
            <a:off x="1302385" y="814070"/>
            <a:ext cx="637476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Accurately Predicting a Future Game Outcome Based on Past Statistics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13" name="제목 1"/>
          <p:cNvSpPr txBox="1">
            <a:spLocks/>
          </p:cNvSpPr>
          <p:nvPr>
            <p:ph type="title" idx="4294967295"/>
          </p:nvPr>
        </p:nvSpPr>
        <p:spPr>
          <a:xfrm rot="0">
            <a:off x="492125" y="172720"/>
            <a:ext cx="7633335" cy="5207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What is the Problem ?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15" name="Picture " descr="C:/Users/jonny/AppData/Roaming/PolarisOffice9/ETemp/8596_9791528/fImage11561115633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599440" y="1558925"/>
            <a:ext cx="4877435" cy="3390265"/>
          </a:xfrm>
          <a:prstGeom prst="roundRect">
            <a:avLst>
              <a:gd name="adj" fmla="val 1869"/>
            </a:avLst>
          </a:prstGeom>
          <a:solidFill>
            <a:srgbClr val="FFFFFF">
              <a:shade val="85000"/>
            </a:srgbClr>
          </a:solidFill>
          <a:ln w="0">
            <a:noFill/>
            <a:prstDash/>
          </a:ln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1142365" y="984885"/>
            <a:ext cx="74930" cy="74930"/>
          </a:xfrm>
          <a:prstGeom prst="ellipse"/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619760" y="1836420"/>
            <a:ext cx="6054090" cy="58356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3.</a:t>
            </a: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/>
            </a:r>
            <a:br>
              <a:rPr lang="en-US" altLang="ko-KR" sz="3600" b="1">
                <a:latin typeface="Arial" charset="0"/>
                <a:ea typeface="맑은 고딕" charset="0"/>
                <a:cs typeface="Arial" charset="0"/>
              </a:rPr>
            </a:b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What is the Relevance ?</a:t>
            </a:r>
            <a:endParaRPr lang="ko-KR" altLang="en-US" sz="3600" b="1">
              <a:latin typeface="Arial" charset="0"/>
              <a:ea typeface="맑은 고딕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>
            <a:spLocks/>
          </p:cNvSpPr>
          <p:nvPr/>
        </p:nvSpPr>
        <p:spPr>
          <a:xfrm rot="0">
            <a:off x="4692650" y="1410335"/>
            <a:ext cx="3945890" cy="3300730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3425" y="1410335"/>
            <a:ext cx="3735705" cy="330009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</a:rPr>
              <a:t>What is the Relevance ?</a:t>
            </a:r>
            <a:endParaRPr lang="ko-KR" altLang="en-US" sz="1800" b="1">
              <a:solidFill>
                <a:srgbClr val="615247"/>
              </a:solidFill>
            </a:endParaRPr>
          </a:p>
        </p:txBody>
      </p:sp>
      <p:sp>
        <p:nvSpPr>
          <p:cNvPr id="17" name="내용 개체 틀 1"/>
          <p:cNvSpPr txBox="1">
            <a:spLocks/>
          </p:cNvSpPr>
          <p:nvPr/>
        </p:nvSpPr>
        <p:spPr bwMode="auto">
          <a:xfrm>
            <a:off x="1159510" y="1638300"/>
            <a:ext cx="279336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charset="0"/>
              </a:rPr>
              <a:t>* Played competitive basketball since 7 y/o. till C.C.</a:t>
            </a:r>
            <a:endParaRPr lang="ko-KR" altLang="en-US" sz="12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내용 개체 틀 1"/>
          <p:cNvSpPr txBox="1">
            <a:spLocks/>
          </p:cNvSpPr>
          <p:nvPr/>
        </p:nvSpPr>
        <p:spPr bwMode="auto">
          <a:xfrm rot="0">
            <a:off x="519430" y="3892550"/>
            <a:ext cx="3741420" cy="5067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charset="0"/>
              </a:rPr>
              <a:t>* Always wanted to know if a basketball game win could be predicted at 90% accuracy. </a:t>
            </a:r>
            <a:endParaRPr lang="ko-KR" altLang="en-US" sz="1200" b="1">
              <a:solidFill>
                <a:srgbClr val="FFFFFF"/>
              </a:solidFill>
              <a:latin typeface="Arial" charset="0"/>
            </a:endParaRPr>
          </a:p>
        </p:txBody>
      </p:sp>
      <p:cxnSp>
        <p:nvCxnSpPr>
          <p:cNvPr id="21" name="직선 연결선 20"/>
          <p:cNvCxnSpPr/>
          <p:nvPr/>
        </p:nvCxnSpPr>
        <p:spPr bwMode="auto">
          <a:xfrm>
            <a:off x="1159510" y="312102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>
            <a:off x="1159510" y="385508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내용 개체 틀 1"/>
          <p:cNvSpPr txBox="1">
            <a:spLocks/>
          </p:cNvSpPr>
          <p:nvPr/>
        </p:nvSpPr>
        <p:spPr bwMode="auto">
          <a:xfrm rot="0">
            <a:off x="845185" y="2432050"/>
            <a:ext cx="3111500" cy="6343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charset="0"/>
              </a:rPr>
              <a:t>* Seattle Super Sonics were my favorite team.</a:t>
            </a:r>
            <a:endParaRPr lang="ko-KR" altLang="en-US" sz="1200" b="1">
              <a:solidFill>
                <a:srgbClr val="FFFFFF"/>
              </a:solidFill>
              <a:latin typeface="Arial" charset="0"/>
            </a:endParaRPr>
          </a:p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5" name="내용 개체 틀 1"/>
          <p:cNvSpPr txBox="1">
            <a:spLocks/>
          </p:cNvSpPr>
          <p:nvPr/>
        </p:nvSpPr>
        <p:spPr bwMode="auto">
          <a:xfrm rot="0">
            <a:off x="909955" y="3199765"/>
            <a:ext cx="3111500" cy="232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charset="0"/>
              </a:rPr>
              <a:t>* Now just a player fan of Kevin Durant and LeBron James,</a:t>
            </a:r>
            <a:endParaRPr lang="ko-KR" altLang="en-US" sz="12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7" name="내용 개체 틀 1"/>
          <p:cNvSpPr txBox="1">
            <a:spLocks/>
          </p:cNvSpPr>
          <p:nvPr/>
        </p:nvSpPr>
        <p:spPr bwMode="auto">
          <a:xfrm>
            <a:off x="4819015" y="1638300"/>
            <a:ext cx="3456305" cy="2863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charset="0"/>
              </a:rPr>
              <a:t>* The goal of the model is to predict the likelihood a home team will win during NBA Finals game. Thus, how accurately can the model predict in games home team won, which is the target of the dataset.</a:t>
            </a:r>
            <a:endParaRPr lang="ko-KR" altLang="en-US" sz="1200" b="1">
              <a:solidFill>
                <a:srgbClr val="FFFFFF"/>
              </a:solidFill>
              <a:latin typeface="Arial" charset="0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 rot="0">
            <a:off x="5203190" y="1614170"/>
            <a:ext cx="2793365" cy="635"/>
          </a:xfrm>
          <a:prstGeom prst="line"/>
          <a:noFill/>
          <a:ln w="12700" cap="flat" cmpd="sng">
            <a:solidFill>
              <a:schemeClr val="bg1">
                <a:alpha val="10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 bwMode="auto">
          <a:xfrm rot="0">
            <a:off x="5398135" y="4517390"/>
            <a:ext cx="2793365" cy="635"/>
          </a:xfrm>
          <a:prstGeom prst="line"/>
          <a:noFill/>
          <a:ln w="12700" cap="flat" cmpd="sng">
            <a:solidFill>
              <a:schemeClr val="bg1">
                <a:alpha val="10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내용 개체 틀 1"/>
          <p:cNvSpPr txBox="1">
            <a:spLocks/>
          </p:cNvSpPr>
          <p:nvPr/>
        </p:nvSpPr>
        <p:spPr bwMode="auto">
          <a:xfrm>
            <a:off x="4572635" y="3535680"/>
            <a:ext cx="4183380" cy="7391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charset="0"/>
              </a:rPr>
              <a:t>* Analyzed 4 different models (Logistic Regression &amp; Decision Tree Classifier) with and without Principal Component Analisis (PCA). </a:t>
            </a:r>
            <a:endParaRPr lang="ko-KR" altLang="en-US" sz="1200" b="1">
              <a:solidFill>
                <a:srgbClr val="FFFFFF"/>
              </a:solidFill>
              <a:latin typeface="Arial" charset="0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 rot="0">
            <a:off x="4871085" y="3557905"/>
            <a:ext cx="3432810" cy="635"/>
          </a:xfrm>
          <a:prstGeom prst="line"/>
          <a:noFill/>
          <a:ln w="190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3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45" name="내용 개체 틀 1"/>
          <p:cNvSpPr txBox="1">
            <a:spLocks/>
          </p:cNvSpPr>
          <p:nvPr/>
        </p:nvSpPr>
        <p:spPr bwMode="auto">
          <a:xfrm rot="0">
            <a:off x="548640" y="918210"/>
            <a:ext cx="323532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Personal Experience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44830" y="1089025"/>
            <a:ext cx="74930" cy="74930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ln w="57150" cap="flat" cmpd="sng">
                  <a:solidFill>
                    <a:schemeClr val="tx2">
                      <a:satMod val="15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satMod val="155000"/>
                    <a:tint val="85000"/>
                  </a:schemeClr>
                </a:solidFill>
                <a:effectLst>
                  <a:outerShdw sx="100000" sy="100000" blurRad="41275" dist="20320" dir="1800000" rotWithShape="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  <p:sp>
        <p:nvSpPr>
          <p:cNvPr id="46" name="Shape 4"/>
          <p:cNvSpPr>
            <a:spLocks/>
          </p:cNvSpPr>
          <p:nvPr/>
        </p:nvSpPr>
        <p:spPr>
          <a:xfrm rot="0">
            <a:off x="4734560" y="1082040"/>
            <a:ext cx="74930" cy="74930"/>
          </a:xfrm>
          <a:prstGeom prst="ellipse"/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ln w="57150" cap="flat" cmpd="sng">
                  <a:solidFill>
                    <a:schemeClr val="tx2">
                      <a:satMod val="15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satMod val="155000"/>
                    <a:tint val="85000"/>
                  </a:schemeClr>
                </a:solidFill>
                <a:effectLst>
                  <a:outerShdw sx="100000" sy="100000" blurRad="41275" dist="20320" dir="1800000" rotWithShape="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  <p:sp>
        <p:nvSpPr>
          <p:cNvPr id="47" name="Text Box 6"/>
          <p:cNvSpPr txBox="1">
            <a:spLocks/>
          </p:cNvSpPr>
          <p:nvPr/>
        </p:nvSpPr>
        <p:spPr bwMode="auto">
          <a:xfrm rot="0">
            <a:off x="4829175" y="924560"/>
            <a:ext cx="323532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Data Methodology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cxnSp>
        <p:nvCxnSpPr>
          <p:cNvPr id="48" name="Shape 7"/>
          <p:cNvCxnSpPr/>
          <p:nvPr/>
        </p:nvCxnSpPr>
        <p:spPr bwMode="auto">
          <a:xfrm rot="0">
            <a:off x="1231265" y="2359660"/>
            <a:ext cx="2793365" cy="635"/>
          </a:xfrm>
          <a:prstGeom prst="line"/>
          <a:noFill/>
          <a:ln w="12700" cap="flat" cmpd="sng">
            <a:solidFill>
              <a:schemeClr val="bg1">
                <a:alpha val="10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2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619760" y="1836420"/>
            <a:ext cx="6054090" cy="58356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4.</a:t>
            </a: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/>
            </a:r>
            <a:br>
              <a:rPr lang="en-US" altLang="ko-KR" sz="3600" b="1">
                <a:latin typeface="Arial" charset="0"/>
                <a:ea typeface="맑은 고딕" charset="0"/>
                <a:cs typeface="Arial" charset="0"/>
              </a:rPr>
            </a:b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The Data Analysis</a:t>
            </a:r>
            <a:endParaRPr lang="ko-KR" altLang="en-US" sz="3600" b="1">
              <a:latin typeface="Arial" charset="0"/>
              <a:ea typeface="맑은 고딕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63</Paragraphs>
  <Words>192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jonny</dc:creator>
  <cp:lastModifiedBy>jonny</cp:lastModifiedBy>
  <dc:title>제목</dc:title>
  <cp:version>9.114.117.47065</cp:version>
  <dcterms:modified xsi:type="dcterms:W3CDTF">2016-10-04T05:09:32Z</dcterms:modified>
</cp:coreProperties>
</file>