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3" r:id="rId2"/>
    <p:sldId id="317" r:id="rId3"/>
    <p:sldId id="302" r:id="rId4"/>
    <p:sldId id="322" r:id="rId5"/>
    <p:sldId id="312" r:id="rId6"/>
    <p:sldId id="313" r:id="rId7"/>
    <p:sldId id="314" r:id="rId8"/>
    <p:sldId id="315" r:id="rId9"/>
    <p:sldId id="276" r:id="rId10"/>
    <p:sldId id="28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90A"/>
    <a:srgbClr val="313F4C"/>
    <a:srgbClr val="DC002E"/>
    <a:srgbClr val="188513"/>
    <a:srgbClr val="156082"/>
    <a:srgbClr val="183A68"/>
    <a:srgbClr val="F2F2F2"/>
    <a:srgbClr val="E90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74858-FA50-46B9-BD15-C33822130908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96325-CAE7-424A-BB8E-311082740C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70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2B327-38B5-A916-7A2A-C48311ED5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4F89602-E6A0-C25D-014A-96C212F5E9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503AFC9-7986-7810-AC5B-207C5A045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Ronny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„Stellen Sie sich eine Baustelle vor: hektisch, laut, und jeder kämpft um Aufmerksamkeit. Jetzt stellen Sie sich vor, ein Bauleiter spricht kurz in sein Smartphone – und innerhalb von Sekunden wird aus seiner Sprachnachricht ein präziser, gut strukturierter Bericht, der für alle Stakeholder direkt verfügbar ist. Kein Chaos, keine Verzögerungen – einfach Effizienz. Das ist unsere Lösung.“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30s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21DB7D-10B6-4D25-86D2-BD027DAA7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96325-CAE7-424A-BB8E-311082740C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864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Ronny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96325-CAE7-424A-BB8E-311082740C2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969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1C082-85B4-AC16-377A-EE635C7A0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9E467C5-6505-E3C5-2818-75F04BF5A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2A3327B-B7F5-AA32-0604-238C782DE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Ronny</a:t>
            </a:r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FF82C0-5062-1CF0-F78C-55F50432E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96325-CAE7-424A-BB8E-311082740C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03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86406-5D1F-CC5C-D84E-1AE70F195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B8173D7-EAC5-8753-C93F-3B15275E1A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88637EE-64B7-58AA-D7A2-3CD6C1C04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Ronny</a:t>
            </a:r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CC9331-E14A-ADEF-2C69-64EDCCF7D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96325-CAE7-424A-BB8E-311082740C2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58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DFBA3-178C-ED3D-A4EA-C19BEE60D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9419D1E-E15A-5BD3-3A63-180EEB81AD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4A573CB-E2C9-F3F2-F5FA-282804E745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Jonas</a:t>
            </a:r>
          </a:p>
          <a:p>
            <a:endParaRPr lang="de-AT"/>
          </a:p>
          <a:p>
            <a:r>
              <a:rPr lang="de-AT"/>
              <a:t>30s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F1C217-3DF1-8EB8-EF8F-2C1AD91D11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96325-CAE7-424A-BB8E-311082740C2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764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CB98B-D466-4D95-7C51-D2BCEA063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969F296-EFB1-68E0-AD86-F798D45BAE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CCF8FD4-B722-D9CA-D11B-FC56F82B7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Jonas</a:t>
            </a:r>
          </a:p>
          <a:p>
            <a:endParaRPr lang="de-AT"/>
          </a:p>
          <a:p>
            <a:r>
              <a:rPr lang="de-AT"/>
              <a:t>30s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D27E0F-29FB-9865-CA22-458019B22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96325-CAE7-424A-BB8E-311082740C2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15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0157B-2C81-B24B-65BD-4CAEFE36C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F2B14B3-FC4F-4FDF-5FF2-93EC064F5B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F2BCBE9-D1F0-7B77-9A56-8186F092A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Jonas</a:t>
            </a:r>
          </a:p>
          <a:p>
            <a:endParaRPr lang="de-AT"/>
          </a:p>
          <a:p>
            <a:r>
              <a:rPr lang="de-AT"/>
              <a:t>30s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08EF00-7E70-EDF6-840D-36D7882EB4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96325-CAE7-424A-BB8E-311082740C2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036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059EA-2ECB-2C47-32E6-0408749E5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448517A-B614-5577-570D-3444910D9C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A42912E-CBCF-6D3E-2FBE-0AF44E979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Jonas</a:t>
            </a:r>
          </a:p>
          <a:p>
            <a:endParaRPr lang="de-AT"/>
          </a:p>
          <a:p>
            <a:r>
              <a:rPr lang="de-AT"/>
              <a:t>30s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59B54E-2CE1-EC50-D12E-A5D649D3B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96325-CAE7-424A-BB8E-311082740C2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375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93B31-608A-482A-EAFE-D6808788B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23D136A-7B17-3247-2B80-B5EC12DA39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9C61C8-4F3A-BC85-22ED-16555230B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Jonas</a:t>
            </a:r>
          </a:p>
          <a:p>
            <a:endParaRPr lang="de-AT"/>
          </a:p>
          <a:p>
            <a:r>
              <a:rPr lang="de-AT"/>
              <a:t>30s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F63623-9D64-DB72-288B-0C25EBB71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96325-CAE7-424A-BB8E-311082740C2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591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Ronny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96325-CAE7-424A-BB8E-311082740C2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57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EA517-1DC2-2B1B-A643-3E1ECD7D7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D9E9C-E274-6C7A-786B-9EB0C4DF3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FC42D7-A537-D3F2-CB26-92FE771A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06F1-A4BD-42FA-917C-09DBEF14DFE0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CFBDD1-D24F-5C52-0977-E346CBDB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4F3196-DF5C-7DCF-33C0-C05170C8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8D0-4DCB-4222-9C89-A4EC5FE48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FEC24-9369-8348-E67F-B4BFFF6E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6D941D-805E-C2FD-CA1A-B40AAE3BA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C45B72-2E3A-4EEE-DB63-9117FC6B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06F1-A4BD-42FA-917C-09DBEF14DFE0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EBF7A-FA16-2C07-FB2F-FB186BD0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9F52BC-E7A4-ED88-FB08-02BAA339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8D0-4DCB-4222-9C89-A4EC5FE48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75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3E2325-C6EE-008D-A77D-2EDF6D3BE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9ED612-B281-63D0-C68F-32BD1C2AE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BE6E08-F24A-7E50-92CF-76AA218E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06F1-A4BD-42FA-917C-09DBEF14DFE0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65800B-C920-E3EE-1BBB-106142EF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78A6E5-2C23-9A5E-37AA-1DB85736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8D0-4DCB-4222-9C89-A4EC5FE48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09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2FB56-31AC-EC8B-7122-96F0F8EA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B9FDC0-24B2-4D2A-7DE6-D293826D2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9D4E98-B637-9C9C-E7E0-2D544EB3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06F1-A4BD-42FA-917C-09DBEF14DFE0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5FB40F-BFA4-C5EE-DBC3-8370D693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9BAA1D-F10B-89B7-61F1-0D84328B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8D0-4DCB-4222-9C89-A4EC5FE48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7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66A9F-98D4-35D8-A33D-6C8C9B2F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484E90-773E-5724-7101-0C1CC601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FAF0DD-B173-4479-BE2F-94466449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06F1-A4BD-42FA-917C-09DBEF14DFE0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175A1E-6E9A-8959-E58C-020784EF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ACDB53-B918-D5DD-EC93-53D8FECF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8D0-4DCB-4222-9C89-A4EC5FE48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01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0B821-B0EA-8B04-3867-D3C77AB9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EB730-20AC-BB43-837C-397CCB391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25AE17-5FF0-D427-6EF0-C45BFAAE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D23041-12EE-2FEC-4238-8E7FFB0D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06F1-A4BD-42FA-917C-09DBEF14DFE0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DD9F96-FF06-96CE-6B86-F7A4968E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5F7820-2060-B9A5-F779-074A5BD5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8D0-4DCB-4222-9C89-A4EC5FE48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11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53EEB-4589-4145-68D9-8F623F9B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B83E97-5049-8BFB-EC2B-2EB823D8E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76B563-FA29-F278-664F-65C332EA3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0A5E06-EA0D-3CAD-0DAE-4C2EA3DA0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32E51B-FAF9-D5A2-1143-A7F5F4A80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21AF04-108A-5A5E-925E-ADBA43F4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06F1-A4BD-42FA-917C-09DBEF14DFE0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E54612-3E45-68BA-DA77-9CF94292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48B086-4E3A-446A-193E-5398DB99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8D0-4DCB-4222-9C89-A4EC5FE48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41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81B49-A281-54B3-174A-81D0466D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D4EDCB-6C77-0512-37A9-154E7B65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06F1-A4BD-42FA-917C-09DBEF14DFE0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098F58-AF20-308E-0956-50629F5C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389F4F-55D9-03B3-2560-55B966E8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8D0-4DCB-4222-9C89-A4EC5FE48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66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D35E47-BDA6-A338-8891-4259CE29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06F1-A4BD-42FA-917C-09DBEF14DFE0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68D4F2-7709-CAF0-29F7-65A5F0D2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34B809-61EB-51EB-4FC7-2B3DB07E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8D0-4DCB-4222-9C89-A4EC5FE48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27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F7A57-DC5D-A47A-D605-14B89DE8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2252E0-3737-16D0-B7CB-744C0C6E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3F7B2E-D5B5-8B03-C2CE-892F9CD7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B87575-912C-77E6-139B-D3626523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06F1-A4BD-42FA-917C-09DBEF14DFE0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54E75A-B8A4-45F3-E824-BA5BB83F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F34E72-C1B0-C6E0-2519-55804A86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8D0-4DCB-4222-9C89-A4EC5FE48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95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0AE51-6168-7956-EE70-FB5986F2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3687E9-3249-E0FF-EEA7-491F7A652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B8E6D2-A84D-3BF2-1FA1-D1ECCB5F3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50502E-63FE-7561-178D-C048F744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06F1-A4BD-42FA-917C-09DBEF14DFE0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D98A89-0E07-84DA-8061-AC1DF63C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13CDCE-BA51-60D4-62AF-5CA8C9B2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8D0-4DCB-4222-9C89-A4EC5FE48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9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4826CE-91FD-44B1-FF6B-B956B77A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8E649E-1482-6288-AABC-71F135AE0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83259-121B-8C06-671B-1B7747D36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F006F1-A4BD-42FA-917C-09DBEF14DFE0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55C8B1-11F0-3940-3A7D-98C9174C0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55A6B-7EA2-4309-C754-E5CB0771D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2AE8D0-4DCB-4222-9C89-A4EC5FE48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8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BB1379-02C8-3D91-5851-2E51E684E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2" name="Rectangle 1056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6" descr="Schreiben mit durchgestrichener Passage – Lebenshilfe Bremen Shop">
            <a:extLst>
              <a:ext uri="{FF2B5EF4-FFF2-40B4-BE49-F238E27FC236}">
                <a16:creationId xmlns:a16="http://schemas.microsoft.com/office/drawing/2014/main" id="{CE88C89A-70DF-51C8-1B82-4F011F5A3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7953" y="643468"/>
            <a:ext cx="5571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Freeform: Shape 105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46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6958DC8-BF9F-B48B-0AB3-4AFEDB393E71}"/>
              </a:ext>
            </a:extLst>
          </p:cNvPr>
          <p:cNvSpPr/>
          <p:nvPr/>
        </p:nvSpPr>
        <p:spPr>
          <a:xfrm rot="6436854">
            <a:off x="146802" y="-3862446"/>
            <a:ext cx="11169438" cy="1501710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CF23AC5-D4C1-8516-C01B-13BE748165DA}"/>
              </a:ext>
            </a:extLst>
          </p:cNvPr>
          <p:cNvGrpSpPr/>
          <p:nvPr/>
        </p:nvGrpSpPr>
        <p:grpSpPr>
          <a:xfrm>
            <a:off x="3507929" y="1772560"/>
            <a:ext cx="5082759" cy="3229461"/>
            <a:chOff x="2755227" y="853441"/>
            <a:chExt cx="6596619" cy="4269778"/>
          </a:xfrm>
        </p:grpSpPr>
        <p:pic>
          <p:nvPicPr>
            <p:cNvPr id="3" name="Grafik 2" descr="Ein Bild, das Text, Berg, Screenshot, Computer enthält.&#10;&#10;Automatisch generierte Beschreibung">
              <a:extLst>
                <a:ext uri="{FF2B5EF4-FFF2-40B4-BE49-F238E27FC236}">
                  <a16:creationId xmlns:a16="http://schemas.microsoft.com/office/drawing/2014/main" id="{59840B55-1434-367B-E2AD-102807856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227" y="853441"/>
              <a:ext cx="6596619" cy="4269778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28B7513-EDC1-4F5B-C513-AEA4C0E2A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7866" y="1163262"/>
              <a:ext cx="5401174" cy="3547634"/>
            </a:xfrm>
            <a:prstGeom prst="rect">
              <a:avLst/>
            </a:prstGeom>
          </p:spPr>
        </p:pic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00E442E2-2880-7C5A-9426-5BF2CB29E2CD}"/>
              </a:ext>
            </a:extLst>
          </p:cNvPr>
          <p:cNvSpPr txBox="1"/>
          <p:nvPr/>
        </p:nvSpPr>
        <p:spPr>
          <a:xfrm>
            <a:off x="3460750" y="6102014"/>
            <a:ext cx="527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© </a:t>
            </a:r>
            <a:r>
              <a:rPr lang="de-DE" err="1"/>
              <a:t>Gasharov</a:t>
            </a:r>
            <a:r>
              <a:rPr lang="de-DE"/>
              <a:t> </a:t>
            </a:r>
            <a:r>
              <a:rPr lang="de-DE" err="1"/>
              <a:t>Rangel</a:t>
            </a:r>
            <a:r>
              <a:rPr lang="de-DE"/>
              <a:t>, Kostmann Ronny, Nigg Jonas</a:t>
            </a:r>
          </a:p>
        </p:txBody>
      </p:sp>
    </p:spTree>
    <p:extLst>
      <p:ext uri="{BB962C8B-B14F-4D97-AF65-F5344CB8AC3E}">
        <p14:creationId xmlns:p14="http://schemas.microsoft.com/office/powerpoint/2010/main" val="1608664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B2925-BBDD-CBFE-67DE-BF96B3F5F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0159166-F038-AF40-88AB-0B0DD4AC971F}"/>
              </a:ext>
            </a:extLst>
          </p:cNvPr>
          <p:cNvGrpSpPr/>
          <p:nvPr/>
        </p:nvGrpSpPr>
        <p:grpSpPr>
          <a:xfrm>
            <a:off x="-6523025" y="-7690561"/>
            <a:ext cx="21709312" cy="11166748"/>
            <a:chOff x="-6523025" y="-7690561"/>
            <a:chExt cx="21709312" cy="11166748"/>
          </a:xfrm>
          <a:solidFill>
            <a:srgbClr val="FF0000"/>
          </a:solidFill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A1A6D279-7336-0C03-70F0-2736A045DCCD}"/>
                </a:ext>
              </a:extLst>
            </p:cNvPr>
            <p:cNvSpPr/>
            <p:nvPr/>
          </p:nvSpPr>
          <p:spPr>
            <a:xfrm rot="17520000">
              <a:off x="3342473" y="-8367627"/>
              <a:ext cx="9282719" cy="14404909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37DC281-1E8E-EEB2-8E4E-AA3592A36A46}"/>
                </a:ext>
              </a:extLst>
            </p:cNvPr>
            <p:cNvSpPr/>
            <p:nvPr/>
          </p:nvSpPr>
          <p:spPr>
            <a:xfrm rot="15060000">
              <a:off x="-3961930" y="-10251656"/>
              <a:ext cx="9282719" cy="14404909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itel 1">
            <a:extLst>
              <a:ext uri="{FF2B5EF4-FFF2-40B4-BE49-F238E27FC236}">
                <a16:creationId xmlns:a16="http://schemas.microsoft.com/office/drawing/2014/main" id="{99DDC506-07FE-B1CD-4780-F0938F6A6E55}"/>
              </a:ext>
            </a:extLst>
          </p:cNvPr>
          <p:cNvSpPr txBox="1">
            <a:spLocks/>
          </p:cNvSpPr>
          <p:nvPr/>
        </p:nvSpPr>
        <p:spPr>
          <a:xfrm>
            <a:off x="551447" y="3640655"/>
            <a:ext cx="7029974" cy="11195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 err="1">
                <a:latin typeface="Oswald" panose="00000500000000000000" pitchFamily="2" charset="0"/>
                <a:cs typeface="Calibri"/>
              </a:rPr>
              <a:t>StatusCast</a:t>
            </a:r>
            <a:r>
              <a:rPr lang="de-DE" sz="3200" b="1" dirty="0">
                <a:latin typeface="Oswald" panose="00000500000000000000" pitchFamily="2" charset="0"/>
                <a:cs typeface="Calibri"/>
              </a:rPr>
              <a:t> – RHOMBERG SERSA RAIL AG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004291BB-8C6E-905D-F8B1-A4C73EE294D3}"/>
              </a:ext>
            </a:extLst>
          </p:cNvPr>
          <p:cNvSpPr txBox="1">
            <a:spLocks/>
          </p:cNvSpPr>
          <p:nvPr/>
        </p:nvSpPr>
        <p:spPr>
          <a:xfrm>
            <a:off x="551447" y="5043728"/>
            <a:ext cx="5357317" cy="512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Kostmann Ronny, </a:t>
            </a:r>
            <a:r>
              <a:rPr lang="de-DE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Gasharov</a:t>
            </a: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Rangel</a:t>
            </a: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Nigg Jonas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0153327-7832-0A00-8617-9A44B4CB3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986" y="5300109"/>
            <a:ext cx="3032567" cy="12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9DB16135-9588-44A0-C59B-F1E33F3CB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4" y="230366"/>
            <a:ext cx="13906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825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A0AF1-747B-0FFC-BF28-F53AFC890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F2A7D2A-54C8-944F-4B03-960D0318F62A}"/>
              </a:ext>
            </a:extLst>
          </p:cNvPr>
          <p:cNvGrpSpPr/>
          <p:nvPr/>
        </p:nvGrpSpPr>
        <p:grpSpPr>
          <a:xfrm>
            <a:off x="2797690" y="1294111"/>
            <a:ext cx="6596619" cy="4269778"/>
            <a:chOff x="2755227" y="853441"/>
            <a:chExt cx="6596619" cy="4269778"/>
          </a:xfrm>
        </p:grpSpPr>
        <p:pic>
          <p:nvPicPr>
            <p:cNvPr id="3" name="Grafik 2" descr="Ein Bild, das Text, Berg, Screenshot, Computer enthält.&#10;&#10;Automatisch generierte Beschreibung">
              <a:extLst>
                <a:ext uri="{FF2B5EF4-FFF2-40B4-BE49-F238E27FC236}">
                  <a16:creationId xmlns:a16="http://schemas.microsoft.com/office/drawing/2014/main" id="{DF26A734-8301-14C5-1CD8-B3F82FBB9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227" y="853441"/>
              <a:ext cx="6596619" cy="4269778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5F15FDD3-B6A9-178B-1720-B653BB6CF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7866" y="1163262"/>
              <a:ext cx="5401174" cy="3547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0810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07F3-1CA4-FB8F-EE24-E90C2E9DF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C30E6B3-E647-C775-005A-E5260B037251}"/>
              </a:ext>
            </a:extLst>
          </p:cNvPr>
          <p:cNvSpPr txBox="1"/>
          <p:nvPr/>
        </p:nvSpPr>
        <p:spPr>
          <a:xfrm>
            <a:off x="2412206" y="907297"/>
            <a:ext cx="855594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b="1" dirty="0">
                <a:latin typeface="Oswald" panose="00000500000000000000" pitchFamily="2" charset="0"/>
              </a:rPr>
              <a:t>Problemstellung – RHOMBERG SERSA AG</a:t>
            </a:r>
          </a:p>
          <a:p>
            <a:endParaRPr kumimoji="0" lang="de-DE" alt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swald" panose="00000500000000000000" pitchFamily="2" charset="0"/>
            </a:endParaRPr>
          </a:p>
          <a:p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Bauleiter verbringen bis zu 30 % ihrer Zeit mit Berichten – Zeit, welche für die Bauleitung fehlt.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4D813C-2773-6269-5343-820185912E9F}"/>
              </a:ext>
            </a:extLst>
          </p:cNvPr>
          <p:cNvSpPr/>
          <p:nvPr/>
        </p:nvSpPr>
        <p:spPr>
          <a:xfrm rot="11641873">
            <a:off x="-3266366" y="-1974868"/>
            <a:ext cx="4031999" cy="96926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98064F2-A967-4E86-8FF8-050A5871B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013" y="2884990"/>
            <a:ext cx="3942971" cy="318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Rolling Roof Sistemleri - Rolling Roof Sistemleri">
            <a:extLst>
              <a:ext uri="{FF2B5EF4-FFF2-40B4-BE49-F238E27FC236}">
                <a16:creationId xmlns:a16="http://schemas.microsoft.com/office/drawing/2014/main" id="{EC40B083-6A35-BE32-D531-7E529DA81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604" y="3111803"/>
            <a:ext cx="2572384" cy="257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022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F48D-B91A-CA04-4956-D30C923CD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warning, Warning Sign, Caution, Maps And Flags, traffic signal icon">
            <a:extLst>
              <a:ext uri="{FF2B5EF4-FFF2-40B4-BE49-F238E27FC236}">
                <a16:creationId xmlns:a16="http://schemas.microsoft.com/office/drawing/2014/main" id="{F45E4105-ADF2-69F2-26EC-491FF715D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264" y="2520982"/>
            <a:ext cx="1753782" cy="175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EC71F1A-C0CA-AE1D-38A0-F54C6D314B4A}"/>
              </a:ext>
            </a:extLst>
          </p:cNvPr>
          <p:cNvSpPr txBox="1"/>
          <p:nvPr/>
        </p:nvSpPr>
        <p:spPr>
          <a:xfrm>
            <a:off x="2412206" y="907297"/>
            <a:ext cx="855594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b="1" dirty="0">
                <a:latin typeface="Oswald" panose="00000500000000000000" pitchFamily="2" charset="0"/>
              </a:rPr>
              <a:t>Pain Points </a:t>
            </a:r>
            <a:endParaRPr lang="de-DE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BCA9E7-1CB7-BBFD-1F05-B881FA355D9E}"/>
              </a:ext>
            </a:extLst>
          </p:cNvPr>
          <p:cNvSpPr/>
          <p:nvPr/>
        </p:nvSpPr>
        <p:spPr>
          <a:xfrm rot="11641873">
            <a:off x="-3266366" y="-1974868"/>
            <a:ext cx="4031999" cy="96926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D86941-0911-FC5C-00A9-32AD9478F71D}"/>
              </a:ext>
            </a:extLst>
          </p:cNvPr>
          <p:cNvSpPr txBox="1"/>
          <p:nvPr/>
        </p:nvSpPr>
        <p:spPr>
          <a:xfrm>
            <a:off x="8998572" y="4407137"/>
            <a:ext cx="268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Unzuverlässigkeit</a:t>
            </a:r>
            <a:endParaRPr lang="de-DE" altLang="de-DE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109" name="Picture 13">
            <a:extLst>
              <a:ext uri="{FF2B5EF4-FFF2-40B4-BE49-F238E27FC236}">
                <a16:creationId xmlns:a16="http://schemas.microsoft.com/office/drawing/2014/main" id="{12DAC078-5C0F-D751-375B-037534CF0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52" y="2784836"/>
            <a:ext cx="1723519" cy="148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048E325-CCA1-A324-DC8E-CD004DD045C0}"/>
              </a:ext>
            </a:extLst>
          </p:cNvPr>
          <p:cNvSpPr txBox="1"/>
          <p:nvPr/>
        </p:nvSpPr>
        <p:spPr>
          <a:xfrm>
            <a:off x="1223850" y="4407137"/>
            <a:ext cx="2965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Manuelle Berichte</a:t>
            </a:r>
            <a:endParaRPr lang="de-DE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CC216E-D7D7-0BFA-9529-0C11DC8BABD0}"/>
              </a:ext>
            </a:extLst>
          </p:cNvPr>
          <p:cNvSpPr txBox="1"/>
          <p:nvPr/>
        </p:nvSpPr>
        <p:spPr>
          <a:xfrm>
            <a:off x="4530789" y="4410325"/>
            <a:ext cx="394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Datenverlust in der Hektik</a:t>
            </a:r>
          </a:p>
        </p:txBody>
      </p:sp>
      <p:pic>
        <p:nvPicPr>
          <p:cNvPr id="13316" name="Picture 4" descr="Data Loss Vector Icon 14705048 Vector Art at Vecteezy">
            <a:extLst>
              <a:ext uri="{FF2B5EF4-FFF2-40B4-BE49-F238E27FC236}">
                <a16:creationId xmlns:a16="http://schemas.microsoft.com/office/drawing/2014/main" id="{6112AEAD-33C3-CE59-605A-4455FFDCA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60" y="2450863"/>
            <a:ext cx="1956274" cy="195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83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0C39E-8D71-5480-7502-451289600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7AD691B-3198-D3DA-E93B-9D5DC222CE69}"/>
              </a:ext>
            </a:extLst>
          </p:cNvPr>
          <p:cNvSpPr txBox="1"/>
          <p:nvPr/>
        </p:nvSpPr>
        <p:spPr>
          <a:xfrm>
            <a:off x="2412206" y="907297"/>
            <a:ext cx="926665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b="1" dirty="0">
                <a:latin typeface="Oswald" panose="00000500000000000000" pitchFamily="2" charset="0"/>
              </a:rPr>
              <a:t>Zielsetzung</a:t>
            </a:r>
            <a:br>
              <a:rPr lang="de-DE" sz="2400" b="1" dirty="0">
                <a:latin typeface="Oswald" panose="00000500000000000000" pitchFamily="2" charset="0"/>
              </a:rPr>
            </a:br>
            <a:endParaRPr lang="de-DE" sz="2400" b="1" dirty="0">
              <a:latin typeface="Oswald" panose="00000500000000000000" pitchFamily="2" charset="0"/>
            </a:endParaRPr>
          </a:p>
          <a:p>
            <a:endParaRPr lang="de-DE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Unsere KI wandelt gesprochene Statusupdates von Bauleitern mit NLP-Technologie in präzise, leicht verständliche Berichte um.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20E2A5-21A9-A3C4-5701-A8148DD21EE2}"/>
              </a:ext>
            </a:extLst>
          </p:cNvPr>
          <p:cNvSpPr/>
          <p:nvPr/>
        </p:nvSpPr>
        <p:spPr>
          <a:xfrm rot="11641873">
            <a:off x="-3266366" y="-1974868"/>
            <a:ext cx="4031999" cy="96926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194" name="Picture 2" descr="Natural language processing Special Flat icon">
            <a:extLst>
              <a:ext uri="{FF2B5EF4-FFF2-40B4-BE49-F238E27FC236}">
                <a16:creationId xmlns:a16="http://schemas.microsoft.com/office/drawing/2014/main" id="{250CDDF5-2897-8124-39D7-3F3DB33BF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308" y="3834446"/>
            <a:ext cx="1629136" cy="162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79E5BD59-E9A1-94CD-D790-E7351391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57" y="3611664"/>
            <a:ext cx="2078709" cy="207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con For Report #235790 - Free Icons Library">
            <a:extLst>
              <a:ext uri="{FF2B5EF4-FFF2-40B4-BE49-F238E27FC236}">
                <a16:creationId xmlns:a16="http://schemas.microsoft.com/office/drawing/2014/main" id="{EF04DE13-D6AA-9635-4DE5-32193C9DB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880" y="3847979"/>
            <a:ext cx="1629136" cy="162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0271B6C-ACEC-14E6-904E-2B3AC599FA4F}"/>
              </a:ext>
            </a:extLst>
          </p:cNvPr>
          <p:cNvCxnSpPr>
            <a:cxnSpLocks/>
          </p:cNvCxnSpPr>
          <p:nvPr/>
        </p:nvCxnSpPr>
        <p:spPr>
          <a:xfrm flipV="1">
            <a:off x="4136619" y="4662547"/>
            <a:ext cx="1034942" cy="2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765A623-71D6-BEE6-2ED3-5DC19BB22554}"/>
              </a:ext>
            </a:extLst>
          </p:cNvPr>
          <p:cNvCxnSpPr>
            <a:cxnSpLocks/>
          </p:cNvCxnSpPr>
          <p:nvPr/>
        </p:nvCxnSpPr>
        <p:spPr>
          <a:xfrm flipV="1">
            <a:off x="7032191" y="4662547"/>
            <a:ext cx="1034942" cy="2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38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675FD-3908-7EED-07B7-5FCDF91E4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2670F34-472F-D8E6-1020-D2DF1789509B}"/>
              </a:ext>
            </a:extLst>
          </p:cNvPr>
          <p:cNvSpPr txBox="1"/>
          <p:nvPr/>
        </p:nvSpPr>
        <p:spPr>
          <a:xfrm>
            <a:off x="2412206" y="907297"/>
            <a:ext cx="855594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b="1" dirty="0">
                <a:latin typeface="Oswald" panose="00000500000000000000" pitchFamily="2" charset="0"/>
              </a:rPr>
              <a:t>Technische Umsetzung</a:t>
            </a:r>
            <a:endParaRPr lang="de-DE" sz="28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D1A031-9CE5-2B2E-AA36-2F93FB19F8A0}"/>
              </a:ext>
            </a:extLst>
          </p:cNvPr>
          <p:cNvSpPr/>
          <p:nvPr/>
        </p:nvSpPr>
        <p:spPr>
          <a:xfrm rot="11641873">
            <a:off x="-3266366" y="-1974868"/>
            <a:ext cx="4031999" cy="96926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9" name="Picture 9">
            <a:extLst>
              <a:ext uri="{FF2B5EF4-FFF2-40B4-BE49-F238E27FC236}">
                <a16:creationId xmlns:a16="http://schemas.microsoft.com/office/drawing/2014/main" id="{59E8C211-DFE6-46DE-56AF-2B3D7D16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882" y="1275120"/>
            <a:ext cx="1387034" cy="115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Vite Logo PNG Vector (SVG) Free Download">
            <a:extLst>
              <a:ext uri="{FF2B5EF4-FFF2-40B4-BE49-F238E27FC236}">
                <a16:creationId xmlns:a16="http://schemas.microsoft.com/office/drawing/2014/main" id="{86816060-3331-C518-AD13-487A60691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275" y="2429758"/>
            <a:ext cx="1121607" cy="112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react Vector Icons free download in SVG, PNG Format">
            <a:extLst>
              <a:ext uri="{FF2B5EF4-FFF2-40B4-BE49-F238E27FC236}">
                <a16:creationId xmlns:a16="http://schemas.microsoft.com/office/drawing/2014/main" id="{CF40E559-00D3-A4DF-8E9F-CFE4C08D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013" y="3041210"/>
            <a:ext cx="1387033" cy="138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085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136C1-CCB0-521D-CA46-397091794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4989AF-AA18-A314-ABE2-B449E43011D0}"/>
              </a:ext>
            </a:extLst>
          </p:cNvPr>
          <p:cNvSpPr txBox="1"/>
          <p:nvPr/>
        </p:nvSpPr>
        <p:spPr>
          <a:xfrm>
            <a:off x="2412206" y="907297"/>
            <a:ext cx="855594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b="1" dirty="0">
                <a:latin typeface="Oswald" panose="00000500000000000000" pitchFamily="2" charset="0"/>
              </a:rPr>
              <a:t>Wirtschaftlicher Mehrwert</a:t>
            </a:r>
            <a:endParaRPr lang="de-DE" sz="28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43BE887-0C04-E8AB-027E-2113AA5356FB}"/>
              </a:ext>
            </a:extLst>
          </p:cNvPr>
          <p:cNvSpPr/>
          <p:nvPr/>
        </p:nvSpPr>
        <p:spPr>
          <a:xfrm rot="11641873">
            <a:off x="-3266366" y="-1974868"/>
            <a:ext cx="4031999" cy="96926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BEDE515-3F89-F78A-1E0E-972B666EA5B6}"/>
              </a:ext>
            </a:extLst>
          </p:cNvPr>
          <p:cNvSpPr txBox="1"/>
          <p:nvPr/>
        </p:nvSpPr>
        <p:spPr>
          <a:xfrm>
            <a:off x="8281650" y="4428034"/>
            <a:ext cx="210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Einsparungen</a:t>
            </a:r>
            <a:endParaRPr lang="de-DE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51A884E-953B-0C6C-2CC5-26F848CBD915}"/>
              </a:ext>
            </a:extLst>
          </p:cNvPr>
          <p:cNvSpPr txBox="1"/>
          <p:nvPr/>
        </p:nvSpPr>
        <p:spPr>
          <a:xfrm>
            <a:off x="5046562" y="4428034"/>
            <a:ext cx="2476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de-DE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Nachhaltigkeit</a:t>
            </a:r>
            <a:endParaRPr lang="de-DE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147" name="Picture 3" descr="Einsparungen Vektor Icon 290740 Vektor Kunst bei Vecteezy">
            <a:extLst>
              <a:ext uri="{FF2B5EF4-FFF2-40B4-BE49-F238E27FC236}">
                <a16:creationId xmlns:a16="http://schemas.microsoft.com/office/drawing/2014/main" id="{CE184C1D-83D2-5AC2-AA32-5B97D2A36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139" y="2805602"/>
            <a:ext cx="1437766" cy="143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Sustainability Line Icon, Sustainability Drawing, Sustainability Sketch ...">
            <a:extLst>
              <a:ext uri="{FF2B5EF4-FFF2-40B4-BE49-F238E27FC236}">
                <a16:creationId xmlns:a16="http://schemas.microsoft.com/office/drawing/2014/main" id="{5E809F6B-E995-78A1-427F-71D40AE15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217" y="2611803"/>
            <a:ext cx="1631565" cy="163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Laser Hair Removal Treatment Montreal - Dermamode Clinic">
            <a:extLst>
              <a:ext uri="{FF2B5EF4-FFF2-40B4-BE49-F238E27FC236}">
                <a16:creationId xmlns:a16="http://schemas.microsoft.com/office/drawing/2014/main" id="{327A4784-AB18-217E-64E8-B44F153CA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172" y="3002395"/>
            <a:ext cx="1670688" cy="104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FFE40C8-9DE6-1EF9-88DE-9FCAA9AA1C42}"/>
              </a:ext>
            </a:extLst>
          </p:cNvPr>
          <p:cNvSpPr txBox="1"/>
          <p:nvPr/>
        </p:nvSpPr>
        <p:spPr>
          <a:xfrm>
            <a:off x="1435260" y="4428033"/>
            <a:ext cx="3020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de-DE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Qualitätssteigerung</a:t>
            </a:r>
            <a:endParaRPr lang="de-DE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277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>
            <a:extLst>
              <a:ext uri="{FF2B5EF4-FFF2-40B4-BE49-F238E27FC236}">
                <a16:creationId xmlns:a16="http://schemas.microsoft.com/office/drawing/2014/main" id="{76958DC8-BF9F-B48B-0AB3-4AFEDB393E71}"/>
              </a:ext>
            </a:extLst>
          </p:cNvPr>
          <p:cNvSpPr/>
          <p:nvPr/>
        </p:nvSpPr>
        <p:spPr>
          <a:xfrm rot="6436854">
            <a:off x="4885159" y="535927"/>
            <a:ext cx="9676802" cy="714100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269C4F-2932-A106-E104-2B4FF6151AC2}"/>
              </a:ext>
            </a:extLst>
          </p:cNvPr>
          <p:cNvGrpSpPr/>
          <p:nvPr/>
        </p:nvGrpSpPr>
        <p:grpSpPr>
          <a:xfrm>
            <a:off x="6616537" y="2352667"/>
            <a:ext cx="5082759" cy="3229461"/>
            <a:chOff x="2755227" y="853441"/>
            <a:chExt cx="6596619" cy="4269778"/>
          </a:xfrm>
        </p:grpSpPr>
        <p:pic>
          <p:nvPicPr>
            <p:cNvPr id="5" name="Grafik 4" descr="Ein Bild, das Text, Berg, Screenshot, Computer enthält.&#10;&#10;Automatisch generierte Beschreibung">
              <a:extLst>
                <a:ext uri="{FF2B5EF4-FFF2-40B4-BE49-F238E27FC236}">
                  <a16:creationId xmlns:a16="http://schemas.microsoft.com/office/drawing/2014/main" id="{31A8258A-2199-DBCE-CED6-DC6C3E9B1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227" y="853441"/>
              <a:ext cx="6596619" cy="4269778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47E868B0-98D5-270D-E8C6-9591F53ED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7866" y="1163262"/>
              <a:ext cx="5401174" cy="3547634"/>
            </a:xfrm>
            <a:prstGeom prst="rect">
              <a:avLst/>
            </a:prstGeom>
          </p:spPr>
        </p:pic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DD65F28C-8939-2488-B693-6BA21ED687BB}"/>
              </a:ext>
            </a:extLst>
          </p:cNvPr>
          <p:cNvSpPr txBox="1"/>
          <p:nvPr/>
        </p:nvSpPr>
        <p:spPr>
          <a:xfrm>
            <a:off x="116472" y="1410737"/>
            <a:ext cx="6132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>
                <a:latin typeface="Oswald" panose="00000500000000000000" pitchFamily="2" charset="0"/>
              </a:rPr>
              <a:t>Vielen Dank Heron &amp; Rhomberg!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CAE7E8D-9746-501B-D3ED-AFA2B084AD2F}"/>
              </a:ext>
            </a:extLst>
          </p:cNvPr>
          <p:cNvSpPr/>
          <p:nvPr/>
        </p:nvSpPr>
        <p:spPr>
          <a:xfrm rot="11641873">
            <a:off x="-6426661" y="-1974868"/>
            <a:ext cx="4031999" cy="9692606"/>
          </a:xfrm>
          <a:prstGeom prst="rect">
            <a:avLst/>
          </a:prstGeom>
          <a:solidFill>
            <a:srgbClr val="15608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A87AF61-285B-53F9-49F5-B7CF626B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898" y="4864077"/>
            <a:ext cx="3395527" cy="143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397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Breitbild</PresentationFormat>
  <Paragraphs>54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Oswald</vt:lpstr>
      <vt:lpstr>Source Sans Pro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Nigg Jonas</dc:creator>
  <cp:lastModifiedBy>Ronny Kostmann</cp:lastModifiedBy>
  <cp:revision>4</cp:revision>
  <dcterms:created xsi:type="dcterms:W3CDTF">2024-06-23T18:55:22Z</dcterms:created>
  <dcterms:modified xsi:type="dcterms:W3CDTF">2024-11-29T08:37:43Z</dcterms:modified>
</cp:coreProperties>
</file>