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9.jpeg" ContentType="image/jpe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77800" y="685800"/>
            <a:ext cx="109184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77800" y="1521000"/>
            <a:ext cx="10918440" cy="214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77800" y="3870720"/>
            <a:ext cx="10918440" cy="214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77800" y="685800"/>
            <a:ext cx="109184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77800" y="1521000"/>
            <a:ext cx="5328000" cy="214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172560" y="1521000"/>
            <a:ext cx="5328000" cy="214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77800" y="3870720"/>
            <a:ext cx="5328000" cy="214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172560" y="3870720"/>
            <a:ext cx="5328000" cy="214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77800" y="685800"/>
            <a:ext cx="109184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77800" y="1521000"/>
            <a:ext cx="3515400" cy="214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269240" y="1521000"/>
            <a:ext cx="3515400" cy="214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7961040" y="1521000"/>
            <a:ext cx="3515400" cy="214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77800" y="3870720"/>
            <a:ext cx="3515400" cy="214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269240" y="3870720"/>
            <a:ext cx="3515400" cy="214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7961040" y="3870720"/>
            <a:ext cx="3515400" cy="214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77800" y="685800"/>
            <a:ext cx="109184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577800" y="1521000"/>
            <a:ext cx="10918440" cy="449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77800" y="685800"/>
            <a:ext cx="109184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77800" y="1521000"/>
            <a:ext cx="10918440" cy="449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77800" y="685800"/>
            <a:ext cx="109184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77800" y="1521000"/>
            <a:ext cx="5328000" cy="449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72560" y="1521000"/>
            <a:ext cx="5328000" cy="449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77800" y="685800"/>
            <a:ext cx="109184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577800" y="685800"/>
            <a:ext cx="109184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77800" y="685800"/>
            <a:ext cx="109184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77800" y="1521000"/>
            <a:ext cx="5328000" cy="214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72560" y="1521000"/>
            <a:ext cx="5328000" cy="449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77800" y="3870720"/>
            <a:ext cx="5328000" cy="214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77800" y="685800"/>
            <a:ext cx="109184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577800" y="1521000"/>
            <a:ext cx="10918440" cy="449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77800" y="685800"/>
            <a:ext cx="109184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77800" y="1521000"/>
            <a:ext cx="5328000" cy="449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172560" y="1521000"/>
            <a:ext cx="5328000" cy="214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172560" y="3870720"/>
            <a:ext cx="5328000" cy="214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77800" y="685800"/>
            <a:ext cx="109184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77800" y="1521000"/>
            <a:ext cx="5328000" cy="214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172560" y="1521000"/>
            <a:ext cx="5328000" cy="214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77800" y="3870720"/>
            <a:ext cx="10918440" cy="214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77800" y="685800"/>
            <a:ext cx="109184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77800" y="1521000"/>
            <a:ext cx="10918440" cy="214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77800" y="3870720"/>
            <a:ext cx="10918440" cy="214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77800" y="685800"/>
            <a:ext cx="109184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77800" y="1521000"/>
            <a:ext cx="5328000" cy="214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172560" y="1521000"/>
            <a:ext cx="5328000" cy="214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77800" y="3870720"/>
            <a:ext cx="5328000" cy="214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172560" y="3870720"/>
            <a:ext cx="5328000" cy="214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77800" y="685800"/>
            <a:ext cx="109184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77800" y="1521000"/>
            <a:ext cx="3515400" cy="214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269240" y="1521000"/>
            <a:ext cx="3515400" cy="214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7961040" y="1521000"/>
            <a:ext cx="3515400" cy="214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577800" y="3870720"/>
            <a:ext cx="3515400" cy="214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269240" y="3870720"/>
            <a:ext cx="3515400" cy="214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7961040" y="3870720"/>
            <a:ext cx="3515400" cy="214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77800" y="685800"/>
            <a:ext cx="109184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77800" y="1521000"/>
            <a:ext cx="10918440" cy="449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77800" y="685800"/>
            <a:ext cx="109184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77800" y="1521000"/>
            <a:ext cx="5328000" cy="449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172560" y="1521000"/>
            <a:ext cx="5328000" cy="449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77800" y="685800"/>
            <a:ext cx="109184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577800" y="685800"/>
            <a:ext cx="109184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77800" y="685800"/>
            <a:ext cx="109184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77800" y="1521000"/>
            <a:ext cx="5328000" cy="214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172560" y="1521000"/>
            <a:ext cx="5328000" cy="449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77800" y="3870720"/>
            <a:ext cx="5328000" cy="214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77800" y="685800"/>
            <a:ext cx="109184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77800" y="1521000"/>
            <a:ext cx="5328000" cy="449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172560" y="1521000"/>
            <a:ext cx="5328000" cy="214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172560" y="3870720"/>
            <a:ext cx="5328000" cy="214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77800" y="685800"/>
            <a:ext cx="109184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77800" y="1521000"/>
            <a:ext cx="5328000" cy="214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560" y="1521000"/>
            <a:ext cx="5328000" cy="214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77800" y="3870720"/>
            <a:ext cx="10918440" cy="214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4e3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11003040" y="6248520"/>
            <a:ext cx="997200" cy="398520"/>
          </a:xfrm>
          <a:prstGeom prst="rect">
            <a:avLst/>
          </a:prstGeom>
          <a:ln>
            <a:noFill/>
          </a:ln>
        </p:spPr>
      </p:pic>
      <p:grpSp>
        <p:nvGrpSpPr>
          <p:cNvPr id="1" name="Group 1"/>
          <p:cNvGrpSpPr/>
          <p:nvPr/>
        </p:nvGrpSpPr>
        <p:grpSpPr>
          <a:xfrm>
            <a:off x="0" y="0"/>
            <a:ext cx="12191400" cy="151920"/>
            <a:chOff x="0" y="0"/>
            <a:chExt cx="12191400" cy="151920"/>
          </a:xfrm>
        </p:grpSpPr>
        <p:sp>
          <p:nvSpPr>
            <p:cNvPr id="2" name="CustomShape 2"/>
            <p:cNvSpPr/>
            <p:nvPr/>
          </p:nvSpPr>
          <p:spPr>
            <a:xfrm>
              <a:off x="0" y="0"/>
              <a:ext cx="1525680" cy="151920"/>
            </a:xfrm>
            <a:prstGeom prst="rect">
              <a:avLst/>
            </a:prstGeom>
            <a:solidFill>
              <a:srgbClr val="a0b4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3"/>
            <p:cNvSpPr/>
            <p:nvPr/>
          </p:nvSpPr>
          <p:spPr>
            <a:xfrm>
              <a:off x="1523880" y="0"/>
              <a:ext cx="3045600" cy="151920"/>
            </a:xfrm>
            <a:prstGeom prst="rect">
              <a:avLst/>
            </a:prstGeom>
            <a:solidFill>
              <a:srgbClr val="3273c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4"/>
            <p:cNvSpPr/>
            <p:nvPr/>
          </p:nvSpPr>
          <p:spPr>
            <a:xfrm>
              <a:off x="4567680" y="0"/>
              <a:ext cx="7623720" cy="151920"/>
            </a:xfrm>
            <a:prstGeom prst="rect">
              <a:avLst/>
            </a:prstGeom>
            <a:solidFill>
              <a:srgbClr val="00186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" name="Group 5"/>
          <p:cNvGrpSpPr/>
          <p:nvPr/>
        </p:nvGrpSpPr>
        <p:grpSpPr>
          <a:xfrm>
            <a:off x="0" y="0"/>
            <a:ext cx="11496240" cy="4266720"/>
            <a:chOff x="0" y="0"/>
            <a:chExt cx="11496240" cy="4266720"/>
          </a:xfrm>
        </p:grpSpPr>
        <p:sp>
          <p:nvSpPr>
            <p:cNvPr id="6" name="CustomShape 6"/>
            <p:cNvSpPr/>
            <p:nvPr/>
          </p:nvSpPr>
          <p:spPr>
            <a:xfrm>
              <a:off x="0" y="0"/>
              <a:ext cx="11496240" cy="534600"/>
            </a:xfrm>
            <a:prstGeom prst="rect">
              <a:avLst/>
            </a:prstGeom>
            <a:solidFill>
              <a:srgbClr val="a0b4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7"/>
            <p:cNvSpPr/>
            <p:nvPr/>
          </p:nvSpPr>
          <p:spPr>
            <a:xfrm>
              <a:off x="0" y="532080"/>
              <a:ext cx="11496240" cy="1066320"/>
            </a:xfrm>
            <a:prstGeom prst="rect">
              <a:avLst/>
            </a:prstGeom>
            <a:solidFill>
              <a:srgbClr val="3273c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8"/>
            <p:cNvSpPr/>
            <p:nvPr/>
          </p:nvSpPr>
          <p:spPr>
            <a:xfrm>
              <a:off x="0" y="1597320"/>
              <a:ext cx="11496240" cy="2669400"/>
            </a:xfrm>
            <a:prstGeom prst="rect">
              <a:avLst/>
            </a:prstGeom>
            <a:solidFill>
              <a:srgbClr val="00186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" name="PlaceHolder 9"/>
          <p:cNvSpPr>
            <a:spLocks noGrp="1"/>
          </p:cNvSpPr>
          <p:nvPr>
            <p:ph type="title"/>
          </p:nvPr>
        </p:nvSpPr>
        <p:spPr>
          <a:xfrm>
            <a:off x="577800" y="685800"/>
            <a:ext cx="10918440" cy="1142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ffffff"/>
                </a:solidFill>
                <a:latin typeface="Arial"/>
                <a:ea typeface="MS PGothic"/>
              </a:rPr>
              <a:t>Titelmasterformat durch Klicken bearbeiten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" name="Grafik 2" descr=""/>
          <p:cNvPicPr/>
          <p:nvPr/>
        </p:nvPicPr>
        <p:blipFill>
          <a:blip r:embed="rId3"/>
          <a:stretch/>
        </p:blipFill>
        <p:spPr>
          <a:xfrm>
            <a:off x="6940440" y="4491720"/>
            <a:ext cx="4555800" cy="1807200"/>
          </a:xfrm>
          <a:prstGeom prst="rect">
            <a:avLst/>
          </a:prstGeom>
          <a:ln>
            <a:noFill/>
          </a:ln>
        </p:spPr>
      </p:pic>
      <p:sp>
        <p:nvSpPr>
          <p:cNvPr id="11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7" descr=""/>
          <p:cNvPicPr/>
          <p:nvPr/>
        </p:nvPicPr>
        <p:blipFill>
          <a:blip r:embed="rId2"/>
          <a:stretch/>
        </p:blipFill>
        <p:spPr>
          <a:xfrm>
            <a:off x="11003040" y="6248520"/>
            <a:ext cx="997200" cy="398520"/>
          </a:xfrm>
          <a:prstGeom prst="rect">
            <a:avLst/>
          </a:prstGeom>
          <a:ln>
            <a:noFill/>
          </a:ln>
        </p:spPr>
      </p:pic>
      <p:grpSp>
        <p:nvGrpSpPr>
          <p:cNvPr id="49" name="Group 1"/>
          <p:cNvGrpSpPr/>
          <p:nvPr/>
        </p:nvGrpSpPr>
        <p:grpSpPr>
          <a:xfrm>
            <a:off x="0" y="0"/>
            <a:ext cx="12191400" cy="151920"/>
            <a:chOff x="0" y="0"/>
            <a:chExt cx="12191400" cy="151920"/>
          </a:xfrm>
        </p:grpSpPr>
        <p:sp>
          <p:nvSpPr>
            <p:cNvPr id="50" name="CustomShape 2"/>
            <p:cNvSpPr/>
            <p:nvPr/>
          </p:nvSpPr>
          <p:spPr>
            <a:xfrm>
              <a:off x="0" y="0"/>
              <a:ext cx="1525680" cy="151920"/>
            </a:xfrm>
            <a:prstGeom prst="rect">
              <a:avLst/>
            </a:prstGeom>
            <a:solidFill>
              <a:srgbClr val="a0b4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3"/>
            <p:cNvSpPr/>
            <p:nvPr/>
          </p:nvSpPr>
          <p:spPr>
            <a:xfrm>
              <a:off x="1523880" y="0"/>
              <a:ext cx="3045600" cy="151920"/>
            </a:xfrm>
            <a:prstGeom prst="rect">
              <a:avLst/>
            </a:prstGeom>
            <a:solidFill>
              <a:srgbClr val="3273c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4"/>
            <p:cNvSpPr/>
            <p:nvPr/>
          </p:nvSpPr>
          <p:spPr>
            <a:xfrm>
              <a:off x="4567680" y="0"/>
              <a:ext cx="7623720" cy="151920"/>
            </a:xfrm>
            <a:prstGeom prst="rect">
              <a:avLst/>
            </a:prstGeom>
            <a:solidFill>
              <a:srgbClr val="00186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" name="PlaceHolder 5"/>
          <p:cNvSpPr>
            <a:spLocks noGrp="1"/>
          </p:cNvSpPr>
          <p:nvPr>
            <p:ph type="title"/>
          </p:nvPr>
        </p:nvSpPr>
        <p:spPr>
          <a:xfrm>
            <a:off x="577800" y="685800"/>
            <a:ext cx="10918440" cy="1142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MS PGothic"/>
              </a:rPr>
              <a:t>Titelmasterformat durch Klicken bearbeiten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577800" y="1521000"/>
            <a:ext cx="10918440" cy="44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MS PGothic"/>
              </a:rPr>
              <a:t>Click to edit the outline text format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MS PGothic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MS PGothic"/>
              </a:rPr>
              <a:t>Third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MS PGothic"/>
              </a:rPr>
              <a:t>Fourth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MS PGothic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MS PGothic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MS PGothic"/>
              </a:rPr>
              <a:t>Seventh Outline LevelTextmasterformat bearbeiten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7" marL="345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MS PGothic"/>
              </a:rPr>
              <a:t>Zweite Ebene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8" marL="3888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MS PGothic"/>
              </a:rPr>
              <a:t>Dritte Ebene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9" marL="1600200" indent="-228240"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MS PGothic"/>
              </a:rPr>
              <a:t>Vierte 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9" marL="4320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MS PGothic"/>
              </a:rPr>
              <a:t>Fünfte 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77800" y="685800"/>
            <a:ext cx="109184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13560" y="519840"/>
            <a:ext cx="10918440" cy="1068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Semantische Segmentierung chirurgischer Szenen</a:t>
            </a:r>
            <a:br/>
            <a:r>
              <a:rPr b="0" lang="en-GB" sz="1400" spc="-1" strike="noStrike">
                <a:solidFill>
                  <a:srgbClr val="ffffff"/>
                </a:solidFill>
                <a:latin typeface="Arial"/>
              </a:rPr>
              <a:t>Jan, Jan, “404” ;29.3.2019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2101680" y="685800"/>
            <a:ext cx="7772040" cy="60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2103480" y="1521000"/>
            <a:ext cx="2496600" cy="30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MS PGothic"/>
              </a:rPr>
              <a:t>Satzschrift 1, 20pt</a:t>
            </a:r>
            <a:br/>
            <a:r>
              <a:rPr b="0" i="1" lang="en-GB" sz="2000" spc="-1" strike="noStrike">
                <a:solidFill>
                  <a:srgbClr val="000000"/>
                </a:solidFill>
                <a:latin typeface="Arial"/>
                <a:ea typeface="MS PGothic"/>
              </a:rPr>
              <a:t>Auszeichnung</a:t>
            </a:r>
            <a:br/>
            <a:r>
              <a:rPr b="1" lang="en-GB" sz="2000" spc="-1" strike="noStrike">
                <a:solidFill>
                  <a:srgbClr val="000000"/>
                </a:solidFill>
                <a:latin typeface="Arial"/>
                <a:ea typeface="MS PGothic"/>
              </a:rPr>
              <a:t>Betonung</a:t>
            </a:r>
            <a:br/>
            <a:br/>
            <a:r>
              <a:rPr b="0" lang="en-GB" sz="1600" spc="-1" strike="noStrike">
                <a:solidFill>
                  <a:srgbClr val="000000"/>
                </a:solidFill>
                <a:latin typeface="Arial"/>
                <a:ea typeface="MS PGothic"/>
              </a:rPr>
              <a:t>Satzschrift 2, 16 pt</a:t>
            </a:r>
            <a:br/>
            <a:r>
              <a:rPr b="0" i="1" lang="en-GB" sz="1600" spc="-1" strike="noStrike">
                <a:solidFill>
                  <a:srgbClr val="000000"/>
                </a:solidFill>
                <a:latin typeface="Arial"/>
                <a:ea typeface="MS PGothic"/>
              </a:rPr>
              <a:t>Auszeichnung</a:t>
            </a:r>
            <a:br/>
            <a:r>
              <a:rPr b="1" lang="en-GB" sz="1600" spc="-1" strike="noStrike">
                <a:solidFill>
                  <a:srgbClr val="000000"/>
                </a:solidFill>
                <a:latin typeface="Arial"/>
                <a:ea typeface="MS PGothic"/>
              </a:rPr>
              <a:t>Betonung</a:t>
            </a:r>
            <a:br/>
            <a:br/>
            <a:r>
              <a:rPr b="0" lang="en-GB" sz="1400" spc="-1" strike="noStrike">
                <a:solidFill>
                  <a:srgbClr val="000000"/>
                </a:solidFill>
                <a:latin typeface="Arial"/>
                <a:ea typeface="MS PGothic"/>
              </a:rPr>
              <a:t>Satzschrift 3, 14 pt</a:t>
            </a:r>
            <a:br/>
            <a:r>
              <a:rPr b="0" i="1" lang="en-GB" sz="1400" spc="-1" strike="noStrike">
                <a:solidFill>
                  <a:srgbClr val="000000"/>
                </a:solidFill>
                <a:latin typeface="Arial"/>
                <a:ea typeface="MS PGothic"/>
              </a:rPr>
              <a:t>Auszeichnung</a:t>
            </a:r>
            <a:br/>
            <a:r>
              <a:rPr b="1" lang="en-GB" sz="1400" spc="-1" strike="noStrike">
                <a:solidFill>
                  <a:srgbClr val="000000"/>
                </a:solidFill>
                <a:latin typeface="Arial"/>
                <a:ea typeface="MS PGothic"/>
              </a:rPr>
              <a:t>Betonung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6031080" y="1521000"/>
            <a:ext cx="2322000" cy="29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MS PGothic"/>
              </a:rPr>
              <a:t>Satzschrift 1, 20pt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GB" sz="2000" spc="-1" strike="noStrike">
                <a:solidFill>
                  <a:srgbClr val="000000"/>
                </a:solidFill>
                <a:latin typeface="Arial"/>
                <a:ea typeface="MS PGothic"/>
              </a:rPr>
              <a:t>Auszeichnung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i="1" lang="en-GB" sz="20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  <a:ea typeface="MS PGothic"/>
              </a:rPr>
              <a:t>Betonung</a:t>
            </a:r>
            <a:br/>
            <a:r>
              <a:rPr b="1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MS PGothic"/>
              </a:rPr>
              <a:t>Satzschrift 2, 16 pt</a:t>
            </a:r>
            <a:endParaRPr b="0" lang="en-GB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i="1" lang="en-GB" sz="16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GB" sz="1600" spc="-1" strike="noStrike">
                <a:solidFill>
                  <a:srgbClr val="000000"/>
                </a:solidFill>
                <a:latin typeface="Arial"/>
                <a:ea typeface="MS PGothic"/>
              </a:rPr>
              <a:t>Auszeichnung</a:t>
            </a:r>
            <a:endParaRPr b="0" lang="en-GB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1" lang="en-GB" sz="16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1" lang="en-GB" sz="1600" spc="-1" strike="noStrike">
                <a:solidFill>
                  <a:srgbClr val="000000"/>
                </a:solidFill>
                <a:latin typeface="Arial"/>
                <a:ea typeface="MS PGothic"/>
              </a:rPr>
              <a:t>Betonung</a:t>
            </a:r>
            <a:br/>
            <a:r>
              <a:rPr b="1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MS PGothic"/>
              </a:rPr>
              <a:t>Satzschrift 3, 14 pt</a:t>
            </a:r>
            <a:endParaRPr b="0" lang="en-GB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i="1" lang="en-GB" sz="14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GB" sz="1400" spc="-1" strike="noStrike">
                <a:solidFill>
                  <a:srgbClr val="000000"/>
                </a:solidFill>
                <a:latin typeface="Arial"/>
                <a:ea typeface="MS PGothic"/>
              </a:rPr>
              <a:t>Auszeichnung</a:t>
            </a:r>
            <a:endParaRPr b="0" lang="en-GB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b="0" i="1" lang="en-GB" sz="14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MS PGothic"/>
              </a:rPr>
              <a:t>Betonung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77800" y="685800"/>
            <a:ext cx="109184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Problemstellung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3225240" y="1521000"/>
            <a:ext cx="5623200" cy="449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77800" y="685800"/>
            <a:ext cx="109184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3225240" y="1521000"/>
            <a:ext cx="5623200" cy="449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77800" y="685800"/>
            <a:ext cx="109184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Lösungsansatz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654280" y="1521000"/>
            <a:ext cx="6764760" cy="449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77800" y="685800"/>
            <a:ext cx="109184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Encode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2660760" y="1521000"/>
            <a:ext cx="6752160" cy="449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77800" y="685800"/>
            <a:ext cx="109184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Decode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2660760" y="1521000"/>
            <a:ext cx="6752160" cy="449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77800" y="685800"/>
            <a:ext cx="109184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Erste Ergebnisse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577800" y="1521000"/>
            <a:ext cx="10918440" cy="449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(Bilder von unsrerem Netz)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77800" y="685800"/>
            <a:ext cx="109184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Weiteres Vorgehen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577800" y="1521000"/>
            <a:ext cx="5328000" cy="449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Manipulation der Trainigsdaten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Unterschiedliche Netze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Vergleichen von Optimizern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5070960" y="1656000"/>
            <a:ext cx="6014880" cy="3377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77800" y="685800"/>
            <a:ext cx="109184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Fragen Anmerkungen ?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577800" y="1521000"/>
            <a:ext cx="10918440" cy="449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LibreOffice/6.2.3.2$Linux_X86_64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2019-05-14T03:26:49Z</dcterms:created>
  <dc:creator/>
  <dc:description/>
  <dc:language>de-DE</dc:language>
  <cp:lastModifiedBy/>
  <dcterms:modified xsi:type="dcterms:W3CDTF">2019-05-14T03:41:14Z</dcterms:modified>
  <cp:revision>2</cp:revision>
  <dc:subject/>
  <dc:title>VorlageNCT_16-9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ntentTypeId">
    <vt:lpwstr>0x0101003BB9829B882D5140ABCB1E6D3420C654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Breitbild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