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7" r:id="rId7"/>
    <p:sldId id="265" r:id="rId8"/>
    <p:sldId id="268" r:id="rId9"/>
    <p:sldId id="261" r:id="rId10"/>
    <p:sldId id="262" r:id="rId11"/>
    <p:sldId id="266" r:id="rId12"/>
    <p:sldId id="263" r:id="rId13"/>
    <p:sldId id="264" r:id="rId14"/>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6"/>
    <p:restoredTop sz="94710"/>
  </p:normalViewPr>
  <p:slideViewPr>
    <p:cSldViewPr snapToGrid="0" snapToObjects="1">
      <p:cViewPr varScale="1">
        <p:scale>
          <a:sx n="117" d="100"/>
          <a:sy n="117" d="100"/>
        </p:scale>
        <p:origin x="19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081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40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050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111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173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000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49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24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5/19/22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5276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5/19/22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5559957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wave&#10;&#10;Description automatically generated with low confidence">
            <a:extLst>
              <a:ext uri="{FF2B5EF4-FFF2-40B4-BE49-F238E27FC236}">
                <a16:creationId xmlns:a16="http://schemas.microsoft.com/office/drawing/2014/main" id="{014606EE-BE33-E33E-61E1-DA4B3D506AED}"/>
              </a:ext>
            </a:extLst>
          </p:cNvPr>
          <p:cNvPicPr>
            <a:picLocks noChangeAspect="1"/>
          </p:cNvPicPr>
          <p:nvPr/>
        </p:nvPicPr>
        <p:blipFill rotWithShape="1">
          <a:blip r:embed="rId2"/>
          <a:srcRect b="14773"/>
          <a:stretch/>
        </p:blipFill>
        <p:spPr>
          <a:xfrm>
            <a:off x="21" y="0"/>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AA2C498-41A2-5145-9C66-CB1B68DE4557}"/>
              </a:ext>
            </a:extLst>
          </p:cNvPr>
          <p:cNvSpPr>
            <a:spLocks noGrp="1"/>
          </p:cNvSpPr>
          <p:nvPr>
            <p:ph type="subTitle" idx="1"/>
          </p:nvPr>
        </p:nvSpPr>
        <p:spPr>
          <a:xfrm>
            <a:off x="8348386" y="4751613"/>
            <a:ext cx="3843593" cy="2106385"/>
          </a:xfrm>
        </p:spPr>
        <p:txBody>
          <a:bodyPr anchor="b">
            <a:normAutofit fontScale="85000" lnSpcReduction="10000"/>
          </a:bodyPr>
          <a:lstStyle/>
          <a:p>
            <a:endParaRPr lang="pt-PT" dirty="0">
              <a:solidFill>
                <a:srgbClr val="FFFFFF"/>
              </a:solidFill>
              <a:latin typeface="Times New Roman" panose="02020603050405020304" pitchFamily="18" charset="0"/>
              <a:cs typeface="Times New Roman" panose="02020603050405020304" pitchFamily="18" charset="0"/>
            </a:endParaRPr>
          </a:p>
          <a:p>
            <a:endParaRPr lang="pt-PT" dirty="0">
              <a:solidFill>
                <a:srgbClr val="FFFFFF"/>
              </a:solidFill>
              <a:latin typeface="Times New Roman" panose="02020603050405020304" pitchFamily="18" charset="0"/>
              <a:cs typeface="Times New Roman" panose="02020603050405020304" pitchFamily="18" charset="0"/>
            </a:endParaRPr>
          </a:p>
          <a:p>
            <a:r>
              <a:rPr lang="pt-PT" dirty="0">
                <a:solidFill>
                  <a:srgbClr val="FFFFFF"/>
                </a:solidFill>
                <a:latin typeface="Times New Roman" panose="02020603050405020304" pitchFamily="18" charset="0"/>
                <a:cs typeface="Times New Roman" panose="02020603050405020304" pitchFamily="18" charset="0"/>
              </a:rPr>
              <a:t>Filipe David Amado Mendes, 2020218797</a:t>
            </a:r>
          </a:p>
          <a:p>
            <a:r>
              <a:rPr lang="pt-PT" dirty="0">
                <a:solidFill>
                  <a:srgbClr val="FFFFFF"/>
                </a:solidFill>
                <a:latin typeface="Times New Roman" panose="02020603050405020304" pitchFamily="18" charset="0"/>
                <a:cs typeface="Times New Roman" panose="02020603050405020304" pitchFamily="18" charset="0"/>
              </a:rPr>
              <a:t>João Miguel Fernandes Moura, 2020235800</a:t>
            </a:r>
          </a:p>
          <a:p>
            <a:r>
              <a:rPr lang="pt-PT" dirty="0">
                <a:solidFill>
                  <a:srgbClr val="FFFFFF"/>
                </a:solidFill>
                <a:latin typeface="Times New Roman" panose="02020603050405020304" pitchFamily="18" charset="0"/>
                <a:cs typeface="Times New Roman" panose="02020603050405020304" pitchFamily="18" charset="0"/>
              </a:rPr>
              <a:t>Miguel Filipe de Andrade Sérgio, 2020225643</a:t>
            </a:r>
          </a:p>
          <a:p>
            <a:r>
              <a:rPr lang="pt-PT" dirty="0">
                <a:solidFill>
                  <a:srgbClr val="FFFFFF"/>
                </a:solidFill>
                <a:latin typeface="Times New Roman" panose="02020603050405020304" pitchFamily="18" charset="0"/>
                <a:cs typeface="Times New Roman" panose="02020603050405020304" pitchFamily="18" charset="0"/>
              </a:rPr>
              <a:t>Docente Responsável: José </a:t>
            </a:r>
            <a:r>
              <a:rPr lang="en-GB" dirty="0" err="1"/>
              <a:t>D'Abruzzo</a:t>
            </a:r>
            <a:r>
              <a:rPr lang="en-GB" dirty="0"/>
              <a:t> </a:t>
            </a:r>
            <a:r>
              <a:rPr lang="pt-PT" dirty="0">
                <a:solidFill>
                  <a:srgbClr val="FFFFFF"/>
                </a:solidFill>
                <a:latin typeface="Times New Roman" panose="02020603050405020304" pitchFamily="18" charset="0"/>
                <a:cs typeface="Times New Roman" panose="02020603050405020304" pitchFamily="18" charset="0"/>
              </a:rPr>
              <a:t>Pereira</a:t>
            </a:r>
          </a:p>
          <a:p>
            <a:endParaRPr lang="pt-PT"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DD252-4ADD-784B-A7F8-953422D41D58}"/>
              </a:ext>
            </a:extLst>
          </p:cNvPr>
          <p:cNvSpPr txBox="1"/>
          <p:nvPr/>
        </p:nvSpPr>
        <p:spPr>
          <a:xfrm>
            <a:off x="858175" y="1093325"/>
            <a:ext cx="4873840" cy="1754326"/>
          </a:xfrm>
          <a:prstGeom prst="rect">
            <a:avLst/>
          </a:prstGeom>
          <a:noFill/>
        </p:spPr>
        <p:txBody>
          <a:bodyPr wrap="square" rtlCol="0">
            <a:spAutoFit/>
          </a:bodyPr>
          <a:lstStyle/>
          <a:p>
            <a:r>
              <a:rPr lang="pt-PT" sz="4400" dirty="0">
                <a:latin typeface="Times New Roman" panose="02020603050405020304" pitchFamily="18" charset="0"/>
                <a:cs typeface="Times New Roman" panose="02020603050405020304" pitchFamily="18" charset="0"/>
              </a:rPr>
              <a:t>Projeto </a:t>
            </a:r>
            <a:r>
              <a:rPr lang="pt-PT" sz="4400" dirty="0" err="1">
                <a:latin typeface="Times New Roman" panose="02020603050405020304" pitchFamily="18" charset="0"/>
                <a:cs typeface="Times New Roman" panose="02020603050405020304" pitchFamily="18" charset="0"/>
              </a:rPr>
              <a:t>CloudIA</a:t>
            </a:r>
            <a:endParaRPr lang="pt-PT" sz="4400" dirty="0">
              <a:latin typeface="Times New Roman" panose="02020603050405020304" pitchFamily="18" charset="0"/>
              <a:cs typeface="Times New Roman" panose="02020603050405020304" pitchFamily="18" charset="0"/>
            </a:endParaRPr>
          </a:p>
          <a:p>
            <a:r>
              <a:rPr lang="pt-PT" sz="2800" dirty="0">
                <a:solidFill>
                  <a:srgbClr val="FFFFFF"/>
                </a:solidFill>
                <a:latin typeface="Times New Roman" panose="02020603050405020304" pitchFamily="18" charset="0"/>
                <a:cs typeface="Times New Roman" panose="02020603050405020304" pitchFamily="18" charset="0"/>
              </a:rPr>
              <a:t>Base de Dados</a:t>
            </a:r>
          </a:p>
          <a:p>
            <a:endParaRPr lang="pt-PT"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9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836-6F5F-194C-B393-529E2A41CBC0}"/>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Planeamento</a:t>
            </a:r>
          </a:p>
        </p:txBody>
      </p:sp>
      <p:sp>
        <p:nvSpPr>
          <p:cNvPr id="3" name="Content Placeholder 2">
            <a:extLst>
              <a:ext uri="{FF2B5EF4-FFF2-40B4-BE49-F238E27FC236}">
                <a16:creationId xmlns:a16="http://schemas.microsoft.com/office/drawing/2014/main" id="{87B1789E-D4ED-C04E-B30D-1D8E122EBD59}"/>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5 horas semanais</a:t>
            </a:r>
          </a:p>
          <a:p>
            <a:r>
              <a:rPr lang="pt-PT" dirty="0">
                <a:latin typeface="Times New Roman" panose="02020603050405020304" pitchFamily="18" charset="0"/>
                <a:cs typeface="Times New Roman" panose="02020603050405020304" pitchFamily="18" charset="0"/>
              </a:rPr>
              <a:t>Períodos semanais de desenvolvimento conjunto do projeto</a:t>
            </a:r>
          </a:p>
          <a:p>
            <a:r>
              <a:rPr lang="pt-PT" dirty="0" err="1">
                <a:latin typeface="Times New Roman" panose="02020603050405020304" pitchFamily="18" charset="0"/>
                <a:cs typeface="Times New Roman" panose="02020603050405020304" pitchFamily="18" charset="0"/>
              </a:rPr>
              <a:t>Github</a:t>
            </a:r>
            <a:endParaRPr lang="pt-PT" dirty="0">
              <a:latin typeface="Times New Roman" panose="02020603050405020304" pitchFamily="18"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Reuniões semanais para decisão das tarefas de cada membro do grupo</a:t>
            </a:r>
          </a:p>
        </p:txBody>
      </p:sp>
    </p:spTree>
    <p:extLst>
      <p:ext uri="{BB962C8B-B14F-4D97-AF65-F5344CB8AC3E}">
        <p14:creationId xmlns:p14="http://schemas.microsoft.com/office/powerpoint/2010/main" val="426806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4E78-F880-C8C1-4672-C2C86416B6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Retrospetiva</a:t>
            </a:r>
          </a:p>
        </p:txBody>
      </p:sp>
      <p:sp>
        <p:nvSpPr>
          <p:cNvPr id="3" name="Content Placeholder 2">
            <a:extLst>
              <a:ext uri="{FF2B5EF4-FFF2-40B4-BE49-F238E27FC236}">
                <a16:creationId xmlns:a16="http://schemas.microsoft.com/office/drawing/2014/main" id="{6E73D821-F9F1-3169-7E2E-6DA3F5033270}"/>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O desenvolvimento do projeto teve um avanço bastante assimétrico em questão de tempo.</a:t>
            </a:r>
          </a:p>
          <a:p>
            <a:r>
              <a:rPr lang="pt-PT" dirty="0">
                <a:latin typeface="Times New Roman" panose="02020603050405020304" pitchFamily="18" charset="0"/>
                <a:cs typeface="Times New Roman" panose="02020603050405020304" pitchFamily="18" charset="0"/>
              </a:rPr>
              <a:t>A escrita de código demorou cerca de 15 horas cada um.</a:t>
            </a:r>
          </a:p>
          <a:p>
            <a:r>
              <a:rPr lang="pt-PT" dirty="0">
                <a:latin typeface="Times New Roman" panose="02020603050405020304" pitchFamily="18" charset="0"/>
                <a:cs typeface="Times New Roman" panose="02020603050405020304" pitchFamily="18" charset="0"/>
              </a:rPr>
              <a:t>Porém a conexão da base de dados e da API utilizada ao </a:t>
            </a:r>
            <a:r>
              <a:rPr lang="pt-PT" dirty="0" err="1">
                <a:latin typeface="Times New Roman" panose="02020603050405020304" pitchFamily="18" charset="0"/>
                <a:cs typeface="Times New Roman" panose="02020603050405020304" pitchFamily="18" charset="0"/>
              </a:rPr>
              <a:t>Postman</a:t>
            </a:r>
            <a:r>
              <a:rPr lang="pt-PT" dirty="0">
                <a:latin typeface="Times New Roman" panose="02020603050405020304" pitchFamily="18" charset="0"/>
                <a:cs typeface="Times New Roman" panose="02020603050405020304" pitchFamily="18" charset="0"/>
              </a:rPr>
              <a:t> demorou bastante mais.</a:t>
            </a:r>
          </a:p>
          <a:p>
            <a:r>
              <a:rPr lang="pt-PT" dirty="0">
                <a:latin typeface="Times New Roman" panose="02020603050405020304" pitchFamily="18" charset="0"/>
                <a:cs typeface="Times New Roman" panose="02020603050405020304" pitchFamily="18" charset="0"/>
              </a:rPr>
              <a:t>A conexão foi bastante difícil de realizar, depois de muitos erros e reinstalar e inicializar toda a base de dado mais que uma vez, finalmente obtivemos um feedback positivo do </a:t>
            </a:r>
            <a:r>
              <a:rPr lang="pt-PT" dirty="0" err="1">
                <a:latin typeface="Times New Roman" panose="02020603050405020304" pitchFamily="18" charset="0"/>
                <a:cs typeface="Times New Roman" panose="02020603050405020304" pitchFamily="18" charset="0"/>
              </a:rPr>
              <a:t>Postman</a:t>
            </a:r>
            <a:r>
              <a:rPr lang="pt-PT"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396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39AD-CF1F-9047-89E6-D581567C49DD}"/>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ER </a:t>
            </a:r>
            <a:r>
              <a:rPr lang="pt-PT" dirty="0" err="1">
                <a:latin typeface="Times New Roman" panose="02020603050405020304" pitchFamily="18" charset="0"/>
                <a:cs typeface="Times New Roman" panose="02020603050405020304" pitchFamily="18" charset="0"/>
              </a:rPr>
              <a:t>Diagram</a:t>
            </a:r>
            <a:endParaRPr lang="pt-PT"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8288BC3-8D40-19A0-6B6B-12C207163A75}"/>
              </a:ext>
            </a:extLst>
          </p:cNvPr>
          <p:cNvPicPr>
            <a:picLocks noGrp="1" noChangeAspect="1"/>
          </p:cNvPicPr>
          <p:nvPr>
            <p:ph idx="1"/>
          </p:nvPr>
        </p:nvPicPr>
        <p:blipFill>
          <a:blip r:embed="rId2"/>
          <a:stretch>
            <a:fillRect/>
          </a:stretch>
        </p:blipFill>
        <p:spPr>
          <a:xfrm>
            <a:off x="473928" y="911801"/>
            <a:ext cx="11244144" cy="5238627"/>
          </a:xfrm>
          <a:prstGeom prst="rect">
            <a:avLst/>
          </a:prstGeom>
        </p:spPr>
      </p:pic>
    </p:spTree>
    <p:extLst>
      <p:ext uri="{BB962C8B-B14F-4D97-AF65-F5344CB8AC3E}">
        <p14:creationId xmlns:p14="http://schemas.microsoft.com/office/powerpoint/2010/main" val="253946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5264-6BE3-9E43-B817-EA8F55CE019A}"/>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 Modelo Relacional</a:t>
            </a:r>
          </a:p>
        </p:txBody>
      </p:sp>
      <p:pic>
        <p:nvPicPr>
          <p:cNvPr id="5" name="Content Placeholder 4">
            <a:extLst>
              <a:ext uri="{FF2B5EF4-FFF2-40B4-BE49-F238E27FC236}">
                <a16:creationId xmlns:a16="http://schemas.microsoft.com/office/drawing/2014/main" id="{4D98A339-BE54-D5A6-DD21-554B313402B3}"/>
              </a:ext>
            </a:extLst>
          </p:cNvPr>
          <p:cNvPicPr>
            <a:picLocks noGrp="1" noChangeAspect="1"/>
          </p:cNvPicPr>
          <p:nvPr>
            <p:ph idx="1"/>
          </p:nvPr>
        </p:nvPicPr>
        <p:blipFill>
          <a:blip r:embed="rId2"/>
          <a:stretch>
            <a:fillRect/>
          </a:stretch>
        </p:blipFill>
        <p:spPr>
          <a:xfrm>
            <a:off x="500567" y="925738"/>
            <a:ext cx="11190865" cy="5213804"/>
          </a:xfrm>
          <a:prstGeom prst="rect">
            <a:avLst/>
          </a:prstGeom>
        </p:spPr>
      </p:pic>
    </p:spTree>
    <p:extLst>
      <p:ext uri="{BB962C8B-B14F-4D97-AF65-F5344CB8AC3E}">
        <p14:creationId xmlns:p14="http://schemas.microsoft.com/office/powerpoint/2010/main" val="357106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EF3-E069-4C4A-B41D-C5718A5582EA}"/>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Descrição do Projeto</a:t>
            </a:r>
          </a:p>
        </p:txBody>
      </p:sp>
      <p:sp>
        <p:nvSpPr>
          <p:cNvPr id="3" name="Content Placeholder 2">
            <a:extLst>
              <a:ext uri="{FF2B5EF4-FFF2-40B4-BE49-F238E27FC236}">
                <a16:creationId xmlns:a16="http://schemas.microsoft.com/office/drawing/2014/main" id="{0CC60E3A-F245-0843-98A1-18172C49D98F}"/>
              </a:ext>
            </a:extLst>
          </p:cNvPr>
          <p:cNvSpPr>
            <a:spLocks noGrp="1"/>
          </p:cNvSpPr>
          <p:nvPr>
            <p:ph idx="1"/>
          </p:nvPr>
        </p:nvSpPr>
        <p:spPr/>
        <p:txBody>
          <a:bodyPr/>
          <a:lstStyle/>
          <a:p>
            <a:pPr marL="0" indent="0">
              <a:buNone/>
            </a:pPr>
            <a:r>
              <a:rPr lang="pt-PT" dirty="0">
                <a:latin typeface="Times New Roman" panose="02020603050405020304" pitchFamily="18" charset="0"/>
                <a:cs typeface="Times New Roman" panose="02020603050405020304" pitchFamily="18" charset="0"/>
              </a:rPr>
              <a:t>O projeto </a:t>
            </a:r>
            <a:r>
              <a:rPr lang="pt-PT" dirty="0" err="1">
                <a:latin typeface="Times New Roman" panose="02020603050405020304" pitchFamily="18" charset="0"/>
                <a:cs typeface="Times New Roman" panose="02020603050405020304" pitchFamily="18" charset="0"/>
              </a:rPr>
              <a:t>CloudIA</a:t>
            </a:r>
            <a:r>
              <a:rPr lang="pt-PT" dirty="0">
                <a:latin typeface="Times New Roman" panose="02020603050405020304" pitchFamily="18" charset="0"/>
                <a:cs typeface="Times New Roman" panose="02020603050405020304" pitchFamily="18" charset="0"/>
              </a:rPr>
              <a:t> tem como objetivo o desenvolvimento de uma base de dados e uma aplicação de gestão da mesma tendo em vista uma rede de lojas de venda online, seguindo as boas práticas da indústria de desenvolvimento de software. Ao nível da base de dados, aplicação tem como função gerir os dados de compras, utilizadores e produtos. Ao nível do utilizador, permite a criação de contas, realização de compras, entre outras funcionalidades. Tirando proveito das relação entre tabelas de uma base de dados, o projeto tem como objetivo fazer uma boa gestão da informação e permitir uma boa experiência de compra ao utilizador e fácil recolha de informação da parte do vendedor.</a:t>
            </a:r>
          </a:p>
        </p:txBody>
      </p:sp>
    </p:spTree>
    <p:extLst>
      <p:ext uri="{BB962C8B-B14F-4D97-AF65-F5344CB8AC3E}">
        <p14:creationId xmlns:p14="http://schemas.microsoft.com/office/powerpoint/2010/main" val="49947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18D-6283-2740-AAA8-44048EF3C73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Estrutura do Projeto: Entidades</a:t>
            </a:r>
          </a:p>
        </p:txBody>
      </p:sp>
      <p:sp>
        <p:nvSpPr>
          <p:cNvPr id="3" name="Content Placeholder 2">
            <a:extLst>
              <a:ext uri="{FF2B5EF4-FFF2-40B4-BE49-F238E27FC236}">
                <a16:creationId xmlns:a16="http://schemas.microsoft.com/office/drawing/2014/main" id="{E5047FA7-E97F-1D48-8E15-500EBEAB98F8}"/>
              </a:ext>
            </a:extLst>
          </p:cNvPr>
          <p:cNvSpPr>
            <a:spLocks noGrp="1"/>
          </p:cNvSpPr>
          <p:nvPr>
            <p:ph idx="1"/>
          </p:nvPr>
        </p:nvSpPr>
        <p:spPr>
          <a:xfrm>
            <a:off x="1143001" y="2332026"/>
            <a:ext cx="4494320" cy="3567118"/>
          </a:xfrm>
        </p:spPr>
        <p:txBody>
          <a:bodyPr>
            <a:normAutofit/>
          </a:bodyPr>
          <a:lstStyle/>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Utilizador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Administrador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Vendedor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Produtos</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Histórico  do Produto</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Computador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Laptop</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Fixo</a:t>
            </a:r>
          </a:p>
        </p:txBody>
      </p:sp>
      <p:sp>
        <p:nvSpPr>
          <p:cNvPr id="6" name="TextBox 5">
            <a:extLst>
              <a:ext uri="{FF2B5EF4-FFF2-40B4-BE49-F238E27FC236}">
                <a16:creationId xmlns:a16="http://schemas.microsoft.com/office/drawing/2014/main" id="{FB5163A2-B883-7E4E-845B-195CB402391D}"/>
              </a:ext>
            </a:extLst>
          </p:cNvPr>
          <p:cNvSpPr txBox="1"/>
          <p:nvPr/>
        </p:nvSpPr>
        <p:spPr>
          <a:xfrm>
            <a:off x="6095999" y="2459504"/>
            <a:ext cx="4246485" cy="3477875"/>
          </a:xfrm>
          <a:prstGeom prst="rect">
            <a:avLst/>
          </a:prstGeom>
          <a:noFill/>
        </p:spPr>
        <p:txBody>
          <a:bodyPr wrap="square" rtlCol="0">
            <a:spAutoFit/>
          </a:bodyPr>
          <a:lstStyle/>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Televisão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Smartphone</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Conversa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Comentário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Histórico de 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Campanha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Cupões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Comprador</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Vendedor</a:t>
            </a:r>
          </a:p>
          <a:p>
            <a:endParaRPr lang="pt-P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32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07AD-8788-A14D-B169-12A7621EE1D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p>
        </p:txBody>
      </p:sp>
      <p:sp>
        <p:nvSpPr>
          <p:cNvPr id="3" name="Content Placeholder 2">
            <a:extLst>
              <a:ext uri="{FF2B5EF4-FFF2-40B4-BE49-F238E27FC236}">
                <a16:creationId xmlns:a16="http://schemas.microsoft.com/office/drawing/2014/main" id="{E64FE771-C743-774E-8E78-C202D8992904}"/>
              </a:ext>
            </a:extLst>
          </p:cNvPr>
          <p:cNvSpPr>
            <a:spLocks noGrp="1"/>
          </p:cNvSpPr>
          <p:nvPr>
            <p:ph idx="1"/>
          </p:nvPr>
        </p:nvSpPr>
        <p:spPr/>
        <p:txBody>
          <a:bodyPr>
            <a:normAutofit fontScale="92500" lnSpcReduction="10000"/>
          </a:bodyPr>
          <a:lstStyle/>
          <a:p>
            <a:r>
              <a:rPr lang="pt-PT" sz="1800" dirty="0"/>
              <a:t>Registo de utilizadores: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um novo </a:t>
            </a:r>
            <a:r>
              <a:rPr lang="en-GB" sz="1800" dirty="0" err="1">
                <a:latin typeface="Times New Roman" panose="02020603050405020304" pitchFamily="18" charset="0"/>
                <a:cs typeface="Times New Roman" panose="02020603050405020304" pitchFamily="18" charset="0"/>
              </a:rPr>
              <a:t>utilizador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inserindo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dados </a:t>
            </a:r>
            <a:r>
              <a:rPr lang="en-GB" sz="1800" dirty="0" err="1">
                <a:latin typeface="Times New Roman" panose="02020603050405020304" pitchFamily="18" charset="0"/>
                <a:cs typeface="Times New Roman" panose="02020603050405020304" pitchFamily="18" charset="0"/>
              </a:rPr>
              <a:t>recebidos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através</a:t>
            </a:r>
            <a:r>
              <a:rPr lang="en-GB" sz="1800" dirty="0">
                <a:latin typeface="Times New Roman" panose="02020603050405020304" pitchFamily="18" charset="0"/>
                <a:cs typeface="Times New Roman" panose="02020603050405020304" pitchFamily="18" charset="0"/>
              </a:rPr>
              <a:t> do Postman </a:t>
            </a:r>
            <a:r>
              <a:rPr lang="en-GB" sz="1800" dirty="0" err="1">
                <a:latin typeface="Times New Roman" panose="02020603050405020304" pitchFamily="18" charset="0"/>
                <a:cs typeface="Times New Roman" panose="02020603050405020304" pitchFamily="18" charset="0"/>
              </a:rPr>
              <a:t>numa</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linha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realizado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todos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membros</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Autenticação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 Login com </a:t>
            </a:r>
            <a:r>
              <a:rPr lang="en-GB" sz="1800" i="1" dirty="0">
                <a:latin typeface="Times New Roman" panose="02020603050405020304" pitchFamily="18" charset="0"/>
                <a:cs typeface="Times New Roman" panose="02020603050405020304" pitchFamily="18" charset="0"/>
              </a:rPr>
              <a:t>username </a:t>
            </a:r>
            <a:r>
              <a:rPr lang="en-GB" sz="1800" dirty="0">
                <a:latin typeface="Times New Roman" panose="02020603050405020304" pitchFamily="18" charset="0"/>
                <a:cs typeface="Times New Roman" panose="02020603050405020304" pitchFamily="18" charset="0"/>
              </a:rPr>
              <a:t>e </a:t>
            </a:r>
            <a:r>
              <a:rPr lang="en-GB" sz="1800" i="1" dirty="0">
                <a:latin typeface="Times New Roman" panose="02020603050405020304" pitchFamily="18" charset="0"/>
                <a:cs typeface="Times New Roman" panose="02020603050405020304" pitchFamily="18" charset="0"/>
              </a:rPr>
              <a:t>password. </a:t>
            </a:r>
            <a:r>
              <a:rPr lang="en-GB" sz="1800" dirty="0" err="1">
                <a:latin typeface="Times New Roman" panose="02020603050405020304" pitchFamily="18" charset="0"/>
                <a:cs typeface="Times New Roman" panose="02020603050405020304" pitchFamily="18" charset="0"/>
              </a:rPr>
              <a:t>Verifica</a:t>
            </a:r>
            <a:r>
              <a:rPr lang="en-GB" sz="1800" dirty="0">
                <a:latin typeface="Times New Roman" panose="02020603050405020304" pitchFamily="18" charset="0"/>
                <a:cs typeface="Times New Roman" panose="02020603050405020304" pitchFamily="18" charset="0"/>
              </a:rPr>
              <a:t> se o username e password </a:t>
            </a:r>
            <a:r>
              <a:rPr lang="en-GB" sz="1800" dirty="0" err="1">
                <a:latin typeface="Times New Roman" panose="02020603050405020304" pitchFamily="18" charset="0"/>
                <a:cs typeface="Times New Roman" panose="02020603050405020304" pitchFamily="18" charset="0"/>
              </a:rPr>
              <a:t>introduzidos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estão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realizado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todos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membros</a:t>
            </a:r>
            <a:r>
              <a:rPr lang="en-GB" sz="1800" dirty="0">
                <a:latin typeface="Times New Roman" panose="02020603050405020304" pitchFamily="18" charset="0"/>
                <a:cs typeface="Times New Roman" panose="02020603050405020304" pitchFamily="18" charset="0"/>
              </a:rPr>
              <a:t>)</a:t>
            </a:r>
            <a:endParaRPr lang="en-GB" sz="1800" i="1"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novo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vendedor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deve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para </a:t>
            </a:r>
            <a:r>
              <a:rPr lang="en-GB" sz="1800" dirty="0" err="1">
                <a:latin typeface="Times New Roman" panose="02020603050405020304" pitchFamily="18" charset="0"/>
                <a:cs typeface="Times New Roman" panose="02020603050405020304" pitchFamily="18" charset="0"/>
              </a:rPr>
              <a:t>comercializar</a:t>
            </a:r>
            <a:r>
              <a:rPr lang="en-GB" sz="1800" dirty="0">
                <a:latin typeface="Times New Roman" panose="02020603050405020304" pitchFamily="18" charset="0"/>
                <a:cs typeface="Times New Roman" panose="02020603050405020304" pitchFamily="18" charset="0"/>
              </a:rPr>
              <a:t>. O </a:t>
            </a:r>
            <a:r>
              <a:rPr lang="en-GB" sz="1800" dirty="0" err="1">
                <a:latin typeface="Times New Roman" panose="02020603050405020304" pitchFamily="18" charset="0"/>
                <a:cs typeface="Times New Roman" panose="02020603050405020304" pitchFamily="18" charset="0"/>
              </a:rPr>
              <a:t>programa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recebe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valores</a:t>
            </a:r>
            <a:r>
              <a:rPr lang="en-GB" sz="1800" dirty="0">
                <a:latin typeface="Times New Roman" panose="02020603050405020304" pitchFamily="18" charset="0"/>
                <a:cs typeface="Times New Roman" panose="02020603050405020304" pitchFamily="18" charset="0"/>
              </a:rPr>
              <a:t> do novo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insere-os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uma</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linha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realizado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Miguel </a:t>
            </a:r>
            <a:r>
              <a:rPr lang="en-GB" sz="1800" dirty="0" err="1">
                <a:latin typeface="Times New Roman" panose="02020603050405020304" pitchFamily="18" charset="0"/>
                <a:cs typeface="Times New Roman" panose="02020603050405020304" pitchFamily="18" charset="0"/>
              </a:rPr>
              <a:t>Sérgio</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Atualizar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vendedor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alterar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dos </a:t>
            </a:r>
            <a:r>
              <a:rPr lang="en-GB" sz="1800" dirty="0" err="1">
                <a:latin typeface="Times New Roman" panose="02020603050405020304" pitchFamily="18" charset="0"/>
                <a:cs typeface="Times New Roman" panose="02020603050405020304" pitchFamily="18" charset="0"/>
              </a:rPr>
              <a:t>seus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inserindo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novos</a:t>
            </a:r>
            <a:r>
              <a:rPr lang="en-GB" sz="1800" dirty="0">
                <a:latin typeface="Times New Roman" panose="02020603050405020304" pitchFamily="18" charset="0"/>
                <a:cs typeface="Times New Roman" panose="02020603050405020304" pitchFamily="18" charset="0"/>
              </a:rPr>
              <a:t> dados que </a:t>
            </a:r>
            <a:r>
              <a:rPr lang="en-GB" sz="1800" dirty="0" err="1">
                <a:latin typeface="Times New Roman" panose="02020603050405020304" pitchFamily="18" charset="0"/>
                <a:cs typeface="Times New Roman" panose="02020603050405020304" pitchFamily="18" charset="0"/>
              </a:rPr>
              <a:t>seram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atualizados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Filipe Mendes)</a:t>
            </a:r>
          </a:p>
          <a:p>
            <a:pPr marL="0" indent="0">
              <a:buNone/>
            </a:pP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5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7B20-0A59-FC47-9C58-0371BA5104F7}"/>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46D2C93-4B80-F341-9F7A-7CA99781A5E7}"/>
              </a:ext>
            </a:extLst>
          </p:cNvPr>
          <p:cNvSpPr>
            <a:spLocks noGrp="1"/>
          </p:cNvSpPr>
          <p:nvPr>
            <p:ph idx="1"/>
          </p:nvPr>
        </p:nvSpPr>
        <p:spPr/>
        <p:txBody>
          <a:bodyPr>
            <a:normAutofit fontScale="92500" lnSpcReduction="20000"/>
          </a:bodyPr>
          <a:lstStyle/>
          <a:p>
            <a:r>
              <a:rPr lang="en-GB" sz="1800" dirty="0" err="1">
                <a:latin typeface="Times New Roman" panose="02020603050405020304" pitchFamily="18" charset="0"/>
                <a:cs typeface="Times New Roman" panose="02020603050405020304" pitchFamily="18" charset="0"/>
              </a:rPr>
              <a:t>Consultar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informações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genéricas</a:t>
            </a:r>
            <a:r>
              <a:rPr lang="en-GB" sz="1800" dirty="0">
                <a:latin typeface="Times New Roman" panose="02020603050405020304" pitchFamily="18" charset="0"/>
                <a:cs typeface="Times New Roman" panose="02020603050405020304" pitchFamily="18" charset="0"/>
              </a:rPr>
              <a:t> de um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O comprador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de um </a:t>
            </a:r>
            <a:r>
              <a:rPr lang="en-GB" sz="1800" dirty="0" err="1">
                <a:latin typeface="Times New Roman" panose="02020603050405020304" pitchFamily="18" charset="0"/>
                <a:cs typeface="Times New Roman" panose="02020603050405020304" pitchFamily="18" charset="0"/>
              </a:rPr>
              <a:t>determinado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desejado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João Moura)</a:t>
            </a:r>
          </a:p>
          <a:p>
            <a:r>
              <a:rPr lang="en-GB" sz="1800" dirty="0" err="1">
                <a:latin typeface="Times New Roman" panose="02020603050405020304" pitchFamily="18" charset="0"/>
                <a:cs typeface="Times New Roman" panose="02020603050405020304" pitchFamily="18" charset="0"/>
              </a:rPr>
              <a:t>Comprar</a:t>
            </a:r>
            <a:r>
              <a:rPr lang="en-GB" sz="1800" dirty="0">
                <a:latin typeface="Times New Roman" panose="02020603050405020304" pitchFamily="18" charset="0"/>
                <a:cs typeface="Times New Roman" panose="02020603050405020304" pitchFamily="18" charset="0"/>
              </a:rPr>
              <a:t> um </a:t>
            </a:r>
            <a:r>
              <a:rPr lang="en-GB" sz="1800" dirty="0" err="1">
                <a:latin typeface="Times New Roman" panose="02020603050405020304" pitchFamily="18" charset="0"/>
                <a:cs typeface="Times New Roman" panose="02020603050405020304" pitchFamily="18" charset="0"/>
              </a:rPr>
              <a:t>ou</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mais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Um comprador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comprar</a:t>
            </a:r>
            <a:r>
              <a:rPr lang="en-GB" sz="1800" dirty="0">
                <a:latin typeface="Times New Roman" panose="02020603050405020304" pitchFamily="18" charset="0"/>
                <a:cs typeface="Times New Roman" panose="02020603050405020304" pitchFamily="18" charset="0"/>
              </a:rPr>
              <a:t> um </a:t>
            </a:r>
            <a:r>
              <a:rPr lang="en-GB" sz="1800" dirty="0" err="1">
                <a:latin typeface="Times New Roman" panose="02020603050405020304" pitchFamily="18" charset="0"/>
                <a:cs typeface="Times New Roman" panose="02020603050405020304" pitchFamily="18" charset="0"/>
              </a:rPr>
              <a:t>ou</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mais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O </a:t>
            </a:r>
            <a:r>
              <a:rPr lang="en-GB" sz="1800" dirty="0" err="1">
                <a:latin typeface="Times New Roman" panose="02020603050405020304" pitchFamily="18" charset="0"/>
                <a:cs typeface="Times New Roman" panose="02020603050405020304" pitchFamily="18" charset="0"/>
              </a:rPr>
              <a:t>histórico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compras</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atualizado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automaticamente</a:t>
            </a:r>
            <a:r>
              <a:rPr lang="en-GB" sz="1800" dirty="0">
                <a:latin typeface="Times New Roman" panose="02020603050405020304" pitchFamily="18" charset="0"/>
                <a:cs typeface="Times New Roman" panose="02020603050405020304" pitchFamily="18" charset="0"/>
              </a:rPr>
              <a:t> a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compra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realizada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Miguel </a:t>
            </a:r>
            <a:r>
              <a:rPr lang="en-GB" sz="1800" dirty="0" err="1">
                <a:latin typeface="Times New Roman" panose="02020603050405020304" pitchFamily="18" charset="0"/>
                <a:cs typeface="Times New Roman" panose="02020603050405020304" pitchFamily="18" charset="0"/>
              </a:rPr>
              <a:t>Sérgio</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Obter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estatísticas</a:t>
            </a:r>
            <a:r>
              <a:rPr lang="en-GB" sz="1800" dirty="0">
                <a:latin typeface="Times New Roman" panose="02020603050405020304" pitchFamily="18" charset="0"/>
                <a:cs typeface="Times New Roman" panose="02020603050405020304" pitchFamily="18" charset="0"/>
              </a:rPr>
              <a:t>: Como </a:t>
            </a:r>
            <a:r>
              <a:rPr lang="en-GB" sz="1800" dirty="0" err="1">
                <a:latin typeface="Times New Roman" panose="02020603050405020304" pitchFamily="18" charset="0"/>
                <a:cs typeface="Times New Roman" panose="02020603050405020304" pitchFamily="18" charset="0"/>
              </a:rPr>
              <a:t>administrador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é</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possível</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obter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das </a:t>
            </a:r>
            <a:r>
              <a:rPr lang="en-GB" sz="1800" dirty="0" err="1">
                <a:latin typeface="Times New Roman" panose="02020603050405020304" pitchFamily="18" charset="0"/>
                <a:cs typeface="Times New Roman" panose="02020603050405020304" pitchFamily="18" charset="0"/>
              </a:rPr>
              <a:t>vendas</a:t>
            </a:r>
            <a:r>
              <a:rPr lang="en-GB" sz="1800" dirty="0">
                <a:latin typeface="Times New Roman" panose="02020603050405020304" pitchFamily="18" charset="0"/>
                <a:cs typeface="Times New Roman" panose="02020603050405020304" pitchFamily="18" charset="0"/>
              </a:rPr>
              <a:t> por </a:t>
            </a:r>
            <a:r>
              <a:rPr lang="en-GB" sz="1800" dirty="0" err="1">
                <a:latin typeface="Times New Roman" panose="02020603050405020304" pitchFamily="18" charset="0"/>
                <a:cs typeface="Times New Roman" panose="02020603050405020304" pitchFamily="18" charset="0"/>
              </a:rPr>
              <a:t>mês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últimos</a:t>
            </a:r>
            <a:r>
              <a:rPr lang="en-GB" sz="1800" dirty="0">
                <a:latin typeface="Times New Roman" panose="02020603050405020304" pitchFamily="18" charset="0"/>
                <a:cs typeface="Times New Roman" panose="02020603050405020304" pitchFamily="18" charset="0"/>
              </a:rPr>
              <a:t> 12 meses.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João Moura e Miguel </a:t>
            </a:r>
            <a:r>
              <a:rPr lang="en-GB" sz="1800" dirty="0" err="1">
                <a:latin typeface="Times New Roman" panose="02020603050405020304" pitchFamily="18" charset="0"/>
                <a:cs typeface="Times New Roman" panose="02020603050405020304" pitchFamily="18" charset="0"/>
              </a:rPr>
              <a:t>Sérgio</a:t>
            </a:r>
            <a:r>
              <a:rPr lang="en-GB" sz="1800" dirty="0">
                <a:latin typeface="Times New Roman" panose="02020603050405020304" pitchFamily="18" charset="0"/>
                <a:cs typeface="Times New Roman" panose="02020603050405020304" pitchFamily="18" charset="0"/>
              </a:rPr>
              <a:t>) </a:t>
            </a:r>
          </a:p>
          <a:p>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campanha:Um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administrador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novas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Filipe Mendes)</a:t>
            </a:r>
          </a:p>
          <a:p>
            <a:r>
              <a:rPr lang="en-GB" sz="1800" dirty="0" err="1">
                <a:latin typeface="Times New Roman" panose="02020603050405020304" pitchFamily="18" charset="0"/>
                <a:cs typeface="Times New Roman" panose="02020603050405020304" pitchFamily="18" charset="0"/>
              </a:rPr>
              <a:t>Subscrever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cupões</a:t>
            </a:r>
            <a:r>
              <a:rPr lang="en-GB" sz="1800" dirty="0">
                <a:latin typeface="Times New Roman" panose="02020603050405020304" pitchFamily="18" charset="0"/>
                <a:cs typeface="Times New Roman" panose="02020603050405020304" pitchFamily="18" charset="0"/>
              </a:rPr>
              <a:t>: Um comprador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subscrever</a:t>
            </a:r>
            <a:r>
              <a:rPr lang="en-GB" sz="1800" dirty="0">
                <a:latin typeface="Times New Roman" panose="02020603050405020304" pitchFamily="18" charset="0"/>
                <a:cs typeface="Times New Roman" panose="02020603050405020304" pitchFamily="18" charset="0"/>
              </a:rPr>
              <a:t> a </a:t>
            </a:r>
            <a:r>
              <a:rPr lang="en-GB" sz="1800" dirty="0" err="1">
                <a:latin typeface="Times New Roman" panose="02020603050405020304" pitchFamily="18" charset="0"/>
                <a:cs typeface="Times New Roman" panose="02020603050405020304" pitchFamily="18" charset="0"/>
              </a:rPr>
              <a:t>uma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atribuição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cupões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Trabalho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pesquisa</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compreensão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feito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por</a:t>
            </a:r>
            <a:r>
              <a:rPr lang="en-GB" sz="1800" dirty="0">
                <a:latin typeface="Times New Roman" panose="02020603050405020304" pitchFamily="18" charset="0"/>
                <a:cs typeface="Times New Roman" panose="02020603050405020304" pitchFamily="18" charset="0"/>
              </a:rPr>
              <a:t> João Moura)</a:t>
            </a:r>
          </a:p>
          <a:p>
            <a:endParaRPr lang="en-GB" sz="1600"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32481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EA79-8FF7-DB93-AF4D-8B15D8057B9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EBE1E92-4670-7522-FD54-F4353D81800E}"/>
              </a:ext>
            </a:extLst>
          </p:cNvPr>
          <p:cNvSpPr>
            <a:spLocks noGrp="1"/>
          </p:cNvSpPr>
          <p:nvPr>
            <p:ph idx="1"/>
          </p:nvPr>
        </p:nvSpPr>
        <p:spPr/>
        <p:txBody>
          <a:bodyPr>
            <a:normAutofit fontScale="85000" lnSpcReduction="10000"/>
          </a:bodyPr>
          <a:lstStyle/>
          <a:p>
            <a:r>
              <a:rPr lang="en-GB" dirty="0" err="1">
                <a:latin typeface="Times New Roman" panose="02020603050405020304" pitchFamily="18" charset="0"/>
                <a:cs typeface="Times New Roman" panose="02020603050405020304" pitchFamily="18" charset="0"/>
              </a:rPr>
              <a:t>Obter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estatísticas</a:t>
            </a:r>
            <a:r>
              <a:rPr lang="en-GB" dirty="0">
                <a:latin typeface="Times New Roman" panose="02020603050405020304" pitchFamily="18" charset="0"/>
                <a:cs typeface="Times New Roman" panose="02020603050405020304" pitchFamily="18" charset="0"/>
              </a:rPr>
              <a:t> dos </a:t>
            </a:r>
            <a:r>
              <a:rPr lang="en-GB" dirty="0" err="1">
                <a:latin typeface="Times New Roman" panose="02020603050405020304" pitchFamily="18" charset="0"/>
                <a:cs typeface="Times New Roman" panose="02020603050405020304" pitchFamily="18" charset="0"/>
              </a:rPr>
              <a:t>descontos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aplicados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campanha</a:t>
            </a:r>
            <a:r>
              <a:rPr lang="en-GB" dirty="0">
                <a:latin typeface="Times New Roman" panose="02020603050405020304" pitchFamily="18" charset="0"/>
                <a:cs typeface="Times New Roman" panose="02020603050405020304" pitchFamily="18" charset="0"/>
              </a:rPr>
              <a:t>: Um </a:t>
            </a:r>
            <a:r>
              <a:rPr lang="en-GB" dirty="0" err="1">
                <a:latin typeface="Times New Roman" panose="02020603050405020304" pitchFamily="18" charset="0"/>
                <a:cs typeface="Times New Roman" panose="02020603050405020304" pitchFamily="18" charset="0"/>
              </a:rPr>
              <a:t>administrador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consegue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obter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lista</a:t>
            </a:r>
            <a:r>
              <a:rPr lang="en-GB" dirty="0">
                <a:latin typeface="Times New Roman" panose="02020603050405020304" pitchFamily="18" charset="0"/>
                <a:cs typeface="Times New Roman" panose="02020603050405020304" pitchFamily="18" charset="0"/>
              </a:rPr>
              <a:t> das </a:t>
            </a:r>
            <a:r>
              <a:rPr lang="en-GB" dirty="0" err="1">
                <a:latin typeface="Times New Roman" panose="02020603050405020304" pitchFamily="18" charset="0"/>
                <a:cs typeface="Times New Roman" panose="02020603050405020304" pitchFamily="18" charset="0"/>
              </a:rPr>
              <a:t>diversas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campanhas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número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cupões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emitidos</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utilizados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bem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como</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valor</a:t>
            </a:r>
            <a:r>
              <a:rPr lang="en-GB" dirty="0">
                <a:latin typeface="Times New Roman" panose="02020603050405020304" pitchFamily="18" charset="0"/>
                <a:cs typeface="Times New Roman" panose="02020603050405020304" pitchFamily="18" charset="0"/>
              </a:rPr>
              <a:t> total dos </a:t>
            </a:r>
            <a:r>
              <a:rPr lang="en-GB" dirty="0" err="1">
                <a:latin typeface="Times New Roman" panose="02020603050405020304" pitchFamily="18" charset="0"/>
                <a:cs typeface="Times New Roman" panose="02020603050405020304" pitchFamily="18" charset="0"/>
              </a:rPr>
              <a:t>descontos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aplicados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Trabalho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compreensão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feito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João Moura)</a:t>
            </a:r>
          </a:p>
          <a:p>
            <a:r>
              <a:rPr lang="en-GB" dirty="0" err="1">
                <a:latin typeface="Times New Roman" panose="02020603050405020304" pitchFamily="18" charset="0"/>
                <a:cs typeface="Times New Roman" panose="02020603050405020304" pitchFamily="18" charset="0"/>
              </a:rPr>
              <a:t>Filtros</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utilizador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pesquisar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filtros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especificamente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escolher</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tipo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produto</a:t>
            </a:r>
            <a:r>
              <a:rPr lang="en-GB" dirty="0">
                <a:latin typeface="Times New Roman" panose="02020603050405020304" pitchFamily="18" charset="0"/>
                <a:cs typeface="Times New Roman" panose="02020603050405020304" pitchFamily="18" charset="0"/>
              </a:rPr>
              <a:t> que </a:t>
            </a:r>
            <a:r>
              <a:rPr lang="en-GB" dirty="0" err="1">
                <a:latin typeface="Times New Roman" panose="02020603050405020304" pitchFamily="18" charset="0"/>
                <a:cs typeface="Times New Roman" panose="02020603050405020304" pitchFamily="18" charset="0"/>
              </a:rPr>
              <a:t>quer</a:t>
            </a:r>
            <a:r>
              <a:rPr lang="en-GB" dirty="0">
                <a:latin typeface="Times New Roman" panose="02020603050405020304" pitchFamily="18" charset="0"/>
                <a:cs typeface="Times New Roman" panose="02020603050405020304" pitchFamily="18" charset="0"/>
              </a:rPr>
              <a:t> ver. (</a:t>
            </a:r>
            <a:r>
              <a:rPr lang="en-GB" dirty="0" err="1">
                <a:latin typeface="Times New Roman" panose="02020603050405020304" pitchFamily="18" charset="0"/>
                <a:cs typeface="Times New Roman" panose="02020603050405020304" pitchFamily="18" charset="0"/>
              </a:rPr>
              <a:t>Trabalho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compreensão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feito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Filipe Mendes)</a:t>
            </a:r>
          </a:p>
          <a:p>
            <a:r>
              <a:rPr lang="en-GB" dirty="0" err="1">
                <a:latin typeface="Times New Roman" panose="02020603050405020304" pitchFamily="18" charset="0"/>
                <a:cs typeface="Times New Roman" panose="02020603050405020304" pitchFamily="18" charset="0"/>
              </a:rPr>
              <a:t>Comparação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O comprador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selecionar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e o </a:t>
            </a:r>
            <a:r>
              <a:rPr lang="en-GB" dirty="0" err="1">
                <a:latin typeface="Times New Roman" panose="02020603050405020304" pitchFamily="18" charset="0"/>
                <a:cs typeface="Times New Roman" panose="02020603050405020304" pitchFamily="18" charset="0"/>
              </a:rPr>
              <a:t>programa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mostra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todas</a:t>
            </a:r>
            <a:r>
              <a:rPr lang="en-GB" dirty="0">
                <a:latin typeface="Times New Roman" panose="02020603050405020304" pitchFamily="18" charset="0"/>
                <a:cs typeface="Times New Roman" panose="02020603050405020304" pitchFamily="18" charset="0"/>
              </a:rPr>
              <a:t> as </a:t>
            </a:r>
            <a:r>
              <a:rPr lang="en-GB" dirty="0" err="1">
                <a:latin typeface="Times New Roman" panose="02020603050405020304" pitchFamily="18" charset="0"/>
                <a:cs typeface="Times New Roman" panose="02020603050405020304" pitchFamily="18" charset="0"/>
              </a:rPr>
              <a:t>suas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características</a:t>
            </a:r>
            <a:r>
              <a:rPr lang="pt-PT"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Trabalho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compreensão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feito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Miguel </a:t>
            </a:r>
            <a:r>
              <a:rPr lang="en-GB" dirty="0" err="1">
                <a:latin typeface="Times New Roman" panose="02020603050405020304" pitchFamily="18" charset="0"/>
                <a:cs typeface="Times New Roman" panose="02020603050405020304" pitchFamily="18" charset="0"/>
              </a:rPr>
              <a:t>Sérgio</a:t>
            </a:r>
            <a:r>
              <a:rPr lang="en-GB" dirty="0">
                <a:latin typeface="Times New Roman" panose="02020603050405020304" pitchFamily="18" charset="0"/>
                <a:cs typeface="Times New Roman" panose="02020603050405020304" pitchFamily="18" charset="0"/>
              </a:rPr>
              <a:t> e Filipe Mendes)</a:t>
            </a:r>
          </a:p>
          <a:p>
            <a:r>
              <a:rPr lang="en-GB" dirty="0" err="1">
                <a:latin typeface="Times New Roman" panose="02020603050405020304" pitchFamily="18" charset="0"/>
                <a:cs typeface="Times New Roman" panose="02020603050405020304" pitchFamily="18" charset="0"/>
              </a:rPr>
              <a:t>Deixar</a:t>
            </a:r>
            <a:r>
              <a:rPr lang="en-GB" dirty="0">
                <a:latin typeface="Times New Roman" panose="02020603050405020304" pitchFamily="18" charset="0"/>
                <a:cs typeface="Times New Roman" panose="02020603050405020304" pitchFamily="18" charset="0"/>
              </a:rPr>
              <a:t> rating/feedback: O </a:t>
            </a:r>
            <a:r>
              <a:rPr lang="en-GB" dirty="0" err="1">
                <a:latin typeface="Times New Roman" panose="02020603050405020304" pitchFamily="18" charset="0"/>
                <a:cs typeface="Times New Roman" panose="02020603050405020304" pitchFamily="18" charset="0"/>
              </a:rPr>
              <a:t>utilizador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deixar</a:t>
            </a:r>
            <a:r>
              <a:rPr lang="en-GB" dirty="0">
                <a:latin typeface="Times New Roman" panose="02020603050405020304" pitchFamily="18" charset="0"/>
                <a:cs typeface="Times New Roman" panose="02020603050405020304" pitchFamily="18" charset="0"/>
              </a:rPr>
              <a:t> um rating </a:t>
            </a:r>
            <a:r>
              <a:rPr lang="en-GB" dirty="0" err="1">
                <a:latin typeface="Times New Roman" panose="02020603050405020304" pitchFamily="18" charset="0"/>
                <a:cs typeface="Times New Roman" panose="02020603050405020304" pitchFamily="18" charset="0"/>
              </a:rPr>
              <a:t>num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produto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comprado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Trabalho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compreensão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feito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Miguel </a:t>
            </a:r>
            <a:r>
              <a:rPr lang="en-GB" dirty="0" err="1">
                <a:latin typeface="Times New Roman" panose="02020603050405020304" pitchFamily="18" charset="0"/>
                <a:cs typeface="Times New Roman" panose="02020603050405020304" pitchFamily="18" charset="0"/>
              </a:rPr>
              <a:t>Sérgio</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978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27F-D56F-DE42-9ECB-7811C7348BAC}"/>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Histórico de Compras</a:t>
            </a:r>
          </a:p>
        </p:txBody>
      </p:sp>
      <p:sp>
        <p:nvSpPr>
          <p:cNvPr id="3" name="Content Placeholder 2">
            <a:extLst>
              <a:ext uri="{FF2B5EF4-FFF2-40B4-BE49-F238E27FC236}">
                <a16:creationId xmlns:a16="http://schemas.microsoft.com/office/drawing/2014/main" id="{A93045B5-1F72-984C-9C34-A244C1486E24}"/>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Para desenvolvimento de um histórico de compras foi criada uma tabela na base de dados com os ids das compras e dos produtos.</a:t>
            </a:r>
          </a:p>
          <a:p>
            <a:r>
              <a:rPr lang="pt-PT" dirty="0">
                <a:latin typeface="Times New Roman" panose="02020603050405020304" pitchFamily="18" charset="0"/>
                <a:cs typeface="Times New Roman" panose="02020603050405020304" pitchFamily="18" charset="0"/>
              </a:rPr>
              <a:t>Esta tabela faz a conexão entre todos os produtos comprados e as respetivas compras as que estão associados.</a:t>
            </a:r>
          </a:p>
          <a:p>
            <a:r>
              <a:rPr lang="pt-PT" dirty="0">
                <a:latin typeface="Times New Roman" panose="02020603050405020304" pitchFamily="18" charset="0"/>
                <a:cs typeface="Times New Roman" panose="02020603050405020304" pitchFamily="18" charset="0"/>
              </a:rPr>
              <a:t>Isto permite aceder tanto as compras como a cada produto de uma compra de forma eficiente.</a:t>
            </a:r>
          </a:p>
          <a:p>
            <a:r>
              <a:rPr lang="pt-PT" dirty="0">
                <a:latin typeface="Times New Roman" panose="02020603050405020304" pitchFamily="18" charset="0"/>
                <a:cs typeface="Times New Roman" panose="02020603050405020304" pitchFamily="18" charset="0"/>
              </a:rPr>
              <a:t>O histórico de compras é atualizado automaticamente a cada compra realizada</a:t>
            </a:r>
          </a:p>
        </p:txBody>
      </p:sp>
    </p:spTree>
    <p:extLst>
      <p:ext uri="{BB962C8B-B14F-4D97-AF65-F5344CB8AC3E}">
        <p14:creationId xmlns:p14="http://schemas.microsoft.com/office/powerpoint/2010/main" val="258011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F34C-3595-AE8C-8D01-AAC47316DBE2}"/>
              </a:ext>
            </a:extLst>
          </p:cNvPr>
          <p:cNvSpPr>
            <a:spLocks noGrp="1"/>
          </p:cNvSpPr>
          <p:nvPr>
            <p:ph type="title"/>
          </p:nvPr>
        </p:nvSpPr>
        <p:spPr>
          <a:xfrm>
            <a:off x="1151709" y="872935"/>
            <a:ext cx="9905999" cy="1360898"/>
          </a:xfrm>
        </p:spPr>
        <p:txBody>
          <a:bodyPr/>
          <a:lstStyle/>
          <a:p>
            <a:r>
              <a:rPr lang="pt-PT" dirty="0" err="1">
                <a:latin typeface="Times New Roman" panose="02020603050405020304" pitchFamily="18" charset="0"/>
                <a:cs typeface="Times New Roman" panose="02020603050405020304" pitchFamily="18" charset="0"/>
              </a:rPr>
              <a:t>Triggers</a:t>
            </a:r>
            <a:endParaRPr lang="pt-P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88CAB-9005-40F3-FAB2-FFB5F4D5E318}"/>
              </a:ext>
            </a:extLst>
          </p:cNvPr>
          <p:cNvSpPr>
            <a:spLocks noGrp="1"/>
          </p:cNvSpPr>
          <p:nvPr>
            <p:ph idx="1"/>
          </p:nvPr>
        </p:nvSpPr>
        <p:spPr>
          <a:xfrm>
            <a:off x="1151709" y="2332026"/>
            <a:ext cx="9905999" cy="3567118"/>
          </a:xfrm>
        </p:spPr>
        <p:txBody>
          <a:bodyPr/>
          <a:lstStyle/>
          <a:p>
            <a:r>
              <a:rPr lang="pt-PT" dirty="0">
                <a:latin typeface="Times New Roman" panose="02020603050405020304" pitchFamily="18" charset="0"/>
                <a:cs typeface="Times New Roman" panose="02020603050405020304" pitchFamily="18" charset="0"/>
              </a:rPr>
              <a:t>Os </a:t>
            </a:r>
            <a:r>
              <a:rPr lang="pt-PT" dirty="0" err="1">
                <a:latin typeface="Times New Roman" panose="02020603050405020304" pitchFamily="18" charset="0"/>
                <a:cs typeface="Times New Roman" panose="02020603050405020304" pitchFamily="18" charset="0"/>
              </a:rPr>
              <a:t>triggers</a:t>
            </a:r>
            <a:r>
              <a:rPr lang="pt-PT" dirty="0">
                <a:latin typeface="Times New Roman" panose="02020603050405020304" pitchFamily="18" charset="0"/>
                <a:cs typeface="Times New Roman" panose="02020603050405020304" pitchFamily="18" charset="0"/>
              </a:rPr>
              <a:t> foram implementados em várias tabelas (Produtos, Comentário, Compras), para que os diferentes utilizadores sejam avisados, isto é, recebam uma notificação, relativamente as suas compras, produtos ou perguntas/respostas que tenham feito.</a:t>
            </a:r>
          </a:p>
        </p:txBody>
      </p:sp>
    </p:spTree>
    <p:extLst>
      <p:ext uri="{BB962C8B-B14F-4D97-AF65-F5344CB8AC3E}">
        <p14:creationId xmlns:p14="http://schemas.microsoft.com/office/powerpoint/2010/main" val="189994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D0C5-7C48-0B42-9987-3BF1D1B6A5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Tecnologias</a:t>
            </a:r>
          </a:p>
        </p:txBody>
      </p:sp>
      <p:sp>
        <p:nvSpPr>
          <p:cNvPr id="3" name="Content Placeholder 2">
            <a:extLst>
              <a:ext uri="{FF2B5EF4-FFF2-40B4-BE49-F238E27FC236}">
                <a16:creationId xmlns:a16="http://schemas.microsoft.com/office/drawing/2014/main" id="{F7F87325-795B-6B4E-B327-5735624C1C4B}"/>
              </a:ext>
            </a:extLst>
          </p:cNvPr>
          <p:cNvSpPr>
            <a:spLocks noGrp="1"/>
          </p:cNvSpPr>
          <p:nvPr>
            <p:ph idx="1"/>
          </p:nvPr>
        </p:nvSpPr>
        <p:spPr/>
        <p:txBody>
          <a:bodyPr/>
          <a:lstStyle/>
          <a:p>
            <a:r>
              <a:rPr lang="pt-PT" dirty="0"/>
              <a:t>Linguagens: </a:t>
            </a:r>
            <a:r>
              <a:rPr lang="pt-PT" dirty="0" err="1"/>
              <a:t>Python</a:t>
            </a:r>
            <a:r>
              <a:rPr lang="pt-PT" dirty="0"/>
              <a:t>, SQL</a:t>
            </a:r>
          </a:p>
          <a:p>
            <a:r>
              <a:rPr lang="en-GB" dirty="0">
                <a:latin typeface="Times New Roman" panose="02020603050405020304" pitchFamily="18" charset="0"/>
                <a:cs typeface="Times New Roman" panose="02020603050405020304" pitchFamily="18" charset="0"/>
              </a:rPr>
              <a:t>DBMS: PostgreSQL</a:t>
            </a:r>
          </a:p>
          <a:p>
            <a:r>
              <a:rPr lang="en-GB" dirty="0">
                <a:latin typeface="Times New Roman" panose="02020603050405020304" pitchFamily="18" charset="0"/>
                <a:cs typeface="Times New Roman" panose="02020603050405020304" pitchFamily="18" charset="0"/>
              </a:rPr>
              <a:t>ONDA (</a:t>
            </a:r>
            <a:r>
              <a:rPr lang="en-GB" dirty="0" err="1">
                <a:latin typeface="Times New Roman" panose="02020603050405020304" pitchFamily="18" charset="0"/>
                <a:cs typeface="Times New Roman" panose="02020603050405020304" pitchFamily="18" charset="0"/>
              </a:rPr>
              <a:t>Onlinde</a:t>
            </a:r>
            <a:r>
              <a:rPr lang="en-GB" dirty="0">
                <a:latin typeface="Times New Roman" panose="02020603050405020304" pitchFamily="18" charset="0"/>
                <a:cs typeface="Times New Roman" panose="02020603050405020304" pitchFamily="18" charset="0"/>
              </a:rPr>
              <a:t> Database Architecture)</a:t>
            </a:r>
          </a:p>
          <a:p>
            <a:r>
              <a:rPr lang="en-GB" dirty="0">
                <a:latin typeface="Times New Roman" panose="02020603050405020304" pitchFamily="18" charset="0"/>
                <a:cs typeface="Times New Roman" panose="02020603050405020304" pitchFamily="18" charset="0"/>
              </a:rPr>
              <a:t>Postman</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1929442924"/>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C"/>
      </a:dk2>
      <a:lt2>
        <a:srgbClr val="F0F3F2"/>
      </a:lt2>
      <a:accent1>
        <a:srgbClr val="C94778"/>
      </a:accent1>
      <a:accent2>
        <a:srgbClr val="B7359D"/>
      </a:accent2>
      <a:accent3>
        <a:srgbClr val="AD47C9"/>
      </a:accent3>
      <a:accent4>
        <a:srgbClr val="6535B7"/>
      </a:accent4>
      <a:accent5>
        <a:srgbClr val="474DC9"/>
      </a:accent5>
      <a:accent6>
        <a:srgbClr val="3571B7"/>
      </a:accent6>
      <a:hlink>
        <a:srgbClr val="6A5EC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1825</TotalTime>
  <Words>880</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Walbaum Display</vt:lpstr>
      <vt:lpstr>RegattaVTI</vt:lpstr>
      <vt:lpstr>PowerPoint Presentation</vt:lpstr>
      <vt:lpstr>Descrição do Projeto</vt:lpstr>
      <vt:lpstr>Estrutura do Projeto: Entidades</vt:lpstr>
      <vt:lpstr>Principais Operações</vt:lpstr>
      <vt:lpstr>Principais Operações</vt:lpstr>
      <vt:lpstr>Principais Operações</vt:lpstr>
      <vt:lpstr>Histórico de Compras</vt:lpstr>
      <vt:lpstr>Triggers</vt:lpstr>
      <vt:lpstr>Tecnologias</vt:lpstr>
      <vt:lpstr>Planeamento</vt:lpstr>
      <vt:lpstr>Retrospetiva</vt:lpstr>
      <vt:lpstr>ER Diagram</vt:lpstr>
      <vt:lpstr>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David Amado Mendes</dc:creator>
  <cp:lastModifiedBy>Filipe David Amado Mendes</cp:lastModifiedBy>
  <cp:revision>23</cp:revision>
  <dcterms:created xsi:type="dcterms:W3CDTF">2022-03-22T16:56:26Z</dcterms:created>
  <dcterms:modified xsi:type="dcterms:W3CDTF">2022-05-20T19:37:52Z</dcterms:modified>
</cp:coreProperties>
</file>