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64" r:id="rId7"/>
    <p:sldId id="260" r:id="rId8"/>
    <p:sldId id="263"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49538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53253-FE00-4E93-8CC4-2058A30C037E}"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04611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173430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201914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285709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73206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51937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792983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11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78484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53253-FE00-4E93-8CC4-2058A30C037E}" type="datetimeFigureOut">
              <a:rPr lang="en-GB" smtClean="0"/>
              <a:t>16/12/2022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59058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3253-FE00-4E93-8CC4-2058A30C037E}"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81311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953253-FE00-4E93-8CC4-2058A30C037E}" type="datetimeFigureOut">
              <a:rPr lang="en-GB" smtClean="0"/>
              <a:t>16/12/2022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78853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953253-FE00-4E93-8CC4-2058A30C037E}" type="datetimeFigureOut">
              <a:rPr lang="en-GB" smtClean="0"/>
              <a:t>16/12/2022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16773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53253-FE00-4E93-8CC4-2058A30C037E}" type="datetimeFigureOut">
              <a:rPr lang="en-GB" smtClean="0"/>
              <a:t>16/12/2022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239804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53253-FE00-4E93-8CC4-2058A30C037E}"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31299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53253-FE00-4E93-8CC4-2058A30C037E}" type="datetimeFigureOut">
              <a:rPr lang="en-GB" smtClean="0"/>
              <a:t>16/12/2022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13D4F22-0B5E-4ABA-A818-B5DB13C7B0A0}" type="slidenum">
              <a:rPr lang="en-GB" smtClean="0"/>
              <a:t>‹#›</a:t>
            </a:fld>
            <a:endParaRPr lang="en-GB"/>
          </a:p>
        </p:txBody>
      </p:sp>
    </p:spTree>
    <p:extLst>
      <p:ext uri="{BB962C8B-B14F-4D97-AF65-F5344CB8AC3E}">
        <p14:creationId xmlns:p14="http://schemas.microsoft.com/office/powerpoint/2010/main" val="373309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953253-FE00-4E93-8CC4-2058A30C037E}" type="datetimeFigureOut">
              <a:rPr lang="en-GB" smtClean="0"/>
              <a:t>16/12/2022</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3D4F22-0B5E-4ABA-A818-B5DB13C7B0A0}" type="slidenum">
              <a:rPr lang="en-GB" smtClean="0"/>
              <a:t>‹#›</a:t>
            </a:fld>
            <a:endParaRPr lang="en-GB"/>
          </a:p>
        </p:txBody>
      </p:sp>
    </p:spTree>
    <p:extLst>
      <p:ext uri="{BB962C8B-B14F-4D97-AF65-F5344CB8AC3E}">
        <p14:creationId xmlns:p14="http://schemas.microsoft.com/office/powerpoint/2010/main" val="3864353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524AD59-402D-B963-0C6B-4ED59C2EFB0F}"/>
              </a:ext>
            </a:extLst>
          </p:cNvPr>
          <p:cNvSpPr>
            <a:spLocks noGrp="1"/>
          </p:cNvSpPr>
          <p:nvPr>
            <p:ph type="ctrTitle"/>
          </p:nvPr>
        </p:nvSpPr>
        <p:spPr>
          <a:xfrm>
            <a:off x="5448299" y="1380068"/>
            <a:ext cx="6054723" cy="2616199"/>
          </a:xfrm>
        </p:spPr>
        <p:txBody>
          <a:bodyPr>
            <a:normAutofit fontScale="90000"/>
          </a:bodyPr>
          <a:lstStyle/>
          <a:p>
            <a:r>
              <a:rPr lang="en-GB" dirty="0"/>
              <a:t>Big Mountain Resort </a:t>
            </a:r>
            <a:br>
              <a:rPr lang="en-GB" dirty="0"/>
            </a:br>
            <a:endParaRPr lang="en-GB" dirty="0"/>
          </a:p>
        </p:txBody>
      </p:sp>
      <p:sp>
        <p:nvSpPr>
          <p:cNvPr id="3" name="Subtitle 2">
            <a:extLst>
              <a:ext uri="{FF2B5EF4-FFF2-40B4-BE49-F238E27FC236}">
                <a16:creationId xmlns:a16="http://schemas.microsoft.com/office/drawing/2014/main" id="{AD03EF8D-3147-8168-F2AB-2E6D41F1FCCE}"/>
              </a:ext>
            </a:extLst>
          </p:cNvPr>
          <p:cNvSpPr>
            <a:spLocks noGrp="1"/>
          </p:cNvSpPr>
          <p:nvPr>
            <p:ph type="subTitle" idx="1"/>
          </p:nvPr>
        </p:nvSpPr>
        <p:spPr>
          <a:xfrm>
            <a:off x="6336254" y="3996267"/>
            <a:ext cx="5166768" cy="1388534"/>
          </a:xfrm>
        </p:spPr>
        <p:txBody>
          <a:bodyPr>
            <a:normAutofit/>
          </a:bodyPr>
          <a:lstStyle/>
          <a:p>
            <a:r>
              <a:rPr lang="en-GB" dirty="0"/>
              <a:t>Executive Management presentation on price data modelling – December 2022</a:t>
            </a:r>
          </a:p>
          <a:p>
            <a:r>
              <a:rPr lang="en-GB" dirty="0"/>
              <a:t>Jonny Pearce</a:t>
            </a:r>
          </a:p>
        </p:txBody>
      </p:sp>
      <p:pic>
        <p:nvPicPr>
          <p:cNvPr id="5" name="Picture 4">
            <a:extLst>
              <a:ext uri="{FF2B5EF4-FFF2-40B4-BE49-F238E27FC236}">
                <a16:creationId xmlns:a16="http://schemas.microsoft.com/office/drawing/2014/main" id="{B12D68F5-553A-6B0E-E082-14776E3618B4}"/>
              </a:ext>
            </a:extLst>
          </p:cNvPr>
          <p:cNvPicPr>
            <a:picLocks noChangeAspect="1"/>
          </p:cNvPicPr>
          <p:nvPr/>
        </p:nvPicPr>
        <p:blipFill rotWithShape="1">
          <a:blip r:embed="rId3"/>
          <a:srcRect l="9903" r="1" b="9092"/>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11656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92C3-FEB4-A996-B036-26EB54222AC8}"/>
              </a:ext>
            </a:extLst>
          </p:cNvPr>
          <p:cNvSpPr>
            <a:spLocks noGrp="1"/>
          </p:cNvSpPr>
          <p:nvPr>
            <p:ph type="title"/>
          </p:nvPr>
        </p:nvSpPr>
        <p:spPr>
          <a:xfrm>
            <a:off x="1472808" y="190500"/>
            <a:ext cx="10018713" cy="1752599"/>
          </a:xfrm>
        </p:spPr>
        <p:txBody>
          <a:bodyPr/>
          <a:lstStyle/>
          <a:p>
            <a:r>
              <a:rPr lang="en-GB" b="1" dirty="0"/>
              <a:t>Problem identification</a:t>
            </a:r>
          </a:p>
        </p:txBody>
      </p:sp>
      <p:sp>
        <p:nvSpPr>
          <p:cNvPr id="3" name="Content Placeholder 2">
            <a:extLst>
              <a:ext uri="{FF2B5EF4-FFF2-40B4-BE49-F238E27FC236}">
                <a16:creationId xmlns:a16="http://schemas.microsoft.com/office/drawing/2014/main" id="{691B718C-F611-79AB-F42F-AB4A9F8B9C61}"/>
              </a:ext>
            </a:extLst>
          </p:cNvPr>
          <p:cNvSpPr>
            <a:spLocks noGrp="1"/>
          </p:cNvSpPr>
          <p:nvPr>
            <p:ph idx="1"/>
          </p:nvPr>
        </p:nvSpPr>
        <p:spPr>
          <a:xfrm>
            <a:off x="1472808" y="2373702"/>
            <a:ext cx="10018713" cy="3124201"/>
          </a:xfrm>
        </p:spPr>
        <p:txBody>
          <a:bodyPr>
            <a:normAutofit fontScale="25000" lnSpcReduction="20000"/>
          </a:bodyPr>
          <a:lstStyle/>
          <a:p>
            <a:pPr marL="0" indent="0">
              <a:buNone/>
            </a:pPr>
            <a:r>
              <a:rPr lang="en-GB" sz="8000" b="1" dirty="0"/>
              <a:t>Context</a:t>
            </a:r>
          </a:p>
          <a:p>
            <a:r>
              <a:rPr lang="en-GB" sz="5600" dirty="0">
                <a:effectLst/>
                <a:ea typeface="Calibri" panose="020F0502020204030204" pitchFamily="34" charset="0"/>
                <a:cs typeface="Times New Roman" panose="02020603050405020304" pitchFamily="18" charset="0"/>
              </a:rPr>
              <a:t>Big Mountain Resort (BMR) </a:t>
            </a:r>
            <a:r>
              <a:rPr lang="en-GB" sz="5600" dirty="0">
                <a:ea typeface="Calibri" panose="020F0502020204030204" pitchFamily="34" charset="0"/>
                <a:cs typeface="Times New Roman" panose="02020603050405020304" pitchFamily="18" charset="0"/>
              </a:rPr>
              <a:t>– great </a:t>
            </a:r>
            <a:r>
              <a:rPr lang="en-GB" sz="5600" dirty="0">
                <a:effectLst/>
                <a:ea typeface="Calibri" panose="020F0502020204030204" pitchFamily="34" charset="0"/>
                <a:cs typeface="Times New Roman" panose="02020603050405020304" pitchFamily="18" charset="0"/>
              </a:rPr>
              <a:t>Montana ski resort, with market-leading ski features, </a:t>
            </a:r>
            <a:r>
              <a:rPr lang="en-GB" sz="5600" dirty="0" err="1">
                <a:effectLst/>
                <a:ea typeface="Calibri" panose="020F0502020204030204" pitchFamily="34" charset="0"/>
                <a:cs typeface="Times New Roman" panose="02020603050405020304" pitchFamily="18" charset="0"/>
              </a:rPr>
              <a:t>inc</a:t>
            </a:r>
            <a:r>
              <a:rPr lang="en-GB" sz="5600" dirty="0">
                <a:effectLst/>
                <a:ea typeface="Calibri" panose="020F0502020204030204" pitchFamily="34" charset="0"/>
                <a:cs typeface="Times New Roman" panose="02020603050405020304" pitchFamily="18" charset="0"/>
              </a:rPr>
              <a:t>:</a:t>
            </a:r>
          </a:p>
          <a:p>
            <a:pPr lvl="1"/>
            <a:r>
              <a:rPr lang="en-GB" sz="5600" dirty="0">
                <a:effectLst/>
                <a:ea typeface="Calibri" panose="020F0502020204030204" pitchFamily="34" charset="0"/>
                <a:cs typeface="Times New Roman" panose="02020603050405020304" pitchFamily="18" charset="0"/>
              </a:rPr>
              <a:t>Location – the beautiful Glacier National Park/ Flathead National Forest</a:t>
            </a:r>
          </a:p>
          <a:p>
            <a:pPr lvl="1"/>
            <a:r>
              <a:rPr lang="en-GB" sz="5600" dirty="0">
                <a:effectLst/>
                <a:ea typeface="Calibri" panose="020F0502020204030204" pitchFamily="34" charset="0"/>
                <a:cs typeface="Times New Roman" panose="02020603050405020304" pitchFamily="18" charset="0"/>
              </a:rPr>
              <a:t>Hellfire ski run</a:t>
            </a:r>
          </a:p>
          <a:p>
            <a:pPr lvl="1"/>
            <a:r>
              <a:rPr lang="en-GB" sz="5600" dirty="0">
                <a:ea typeface="Calibri" panose="020F0502020204030204" pitchFamily="34" charset="0"/>
                <a:cs typeface="Times New Roman" panose="02020603050405020304" pitchFamily="18" charset="0"/>
              </a:rPr>
              <a:t>H</a:t>
            </a:r>
            <a:r>
              <a:rPr lang="en-GB" sz="5600" dirty="0">
                <a:effectLst/>
                <a:ea typeface="Calibri" panose="020F0502020204030204" pitchFamily="34" charset="0"/>
                <a:cs typeface="Times New Roman" panose="02020603050405020304" pitchFamily="18" charset="0"/>
              </a:rPr>
              <a:t>igh elevation and large vertical drop</a:t>
            </a:r>
          </a:p>
          <a:p>
            <a:pPr lvl="1"/>
            <a:r>
              <a:rPr lang="en-GB" sz="5600" dirty="0">
                <a:ea typeface="Calibri" panose="020F0502020204030204" pitchFamily="34" charset="0"/>
                <a:cs typeface="Times New Roman" panose="02020603050405020304" pitchFamily="18" charset="0"/>
              </a:rPr>
              <a:t>A</a:t>
            </a:r>
            <a:r>
              <a:rPr lang="en-GB" sz="5600" dirty="0">
                <a:effectLst/>
                <a:ea typeface="Calibri" panose="020F0502020204030204" pitchFamily="34" charset="0"/>
                <a:cs typeface="Times New Roman" panose="02020603050405020304" pitchFamily="18" charset="0"/>
              </a:rPr>
              <a:t>ccess to 105 trails. </a:t>
            </a:r>
          </a:p>
          <a:p>
            <a:r>
              <a:rPr lang="en-GB" sz="5600" dirty="0">
                <a:ea typeface="Calibri" panose="020F0502020204030204" pitchFamily="34" charset="0"/>
                <a:cs typeface="Times New Roman" panose="02020603050405020304" pitchFamily="18" charset="0"/>
              </a:rPr>
              <a:t>R</a:t>
            </a:r>
            <a:r>
              <a:rPr lang="en-GB" sz="5600" dirty="0">
                <a:effectLst/>
                <a:ea typeface="Calibri" panose="020F0502020204030204" pitchFamily="34" charset="0"/>
                <a:cs typeface="Times New Roman" panose="02020603050405020304" pitchFamily="18" charset="0"/>
              </a:rPr>
              <a:t>ecent installation of extra chair lift to increase visitor volumes at an additional operation cost of $1.54m per season. </a:t>
            </a:r>
          </a:p>
          <a:p>
            <a:r>
              <a:rPr lang="en-GB" sz="5600" dirty="0">
                <a:effectLst/>
                <a:ea typeface="Calibri" panose="020F0502020204030204" pitchFamily="34" charset="0"/>
                <a:cs typeface="Times New Roman" panose="02020603050405020304" pitchFamily="18" charset="0"/>
              </a:rPr>
              <a:t>However, current pricing strategy based on charging a premium over the average price for the business’ market segment, but there are concerns this doesn’t fully account for the value and features that the business has or that it could further exploit.</a:t>
            </a:r>
          </a:p>
          <a:p>
            <a:r>
              <a:rPr lang="en-GB" sz="5600" dirty="0">
                <a:ea typeface="Calibri" panose="020F0502020204030204" pitchFamily="34" charset="0"/>
                <a:cs typeface="Times New Roman" panose="02020603050405020304" pitchFamily="18" charset="0"/>
              </a:rPr>
              <a:t>In short, our problem is we don’t know truly what we’re worth, and maybe underselling ourselves.</a:t>
            </a:r>
            <a:endParaRPr lang="en-GB" sz="5600" dirty="0">
              <a:effectLst/>
              <a:ea typeface="Calibri" panose="020F0502020204030204" pitchFamily="34" charset="0"/>
              <a:cs typeface="Times New Roman" panose="02020603050405020304" pitchFamily="18" charset="0"/>
            </a:endParaRPr>
          </a:p>
          <a:p>
            <a:pPr marL="0" indent="0">
              <a:buNone/>
            </a:pPr>
            <a:endParaRPr lang="en-GB" dirty="0"/>
          </a:p>
          <a:p>
            <a:pPr marL="0" indent="0">
              <a:buNone/>
            </a:pPr>
            <a:r>
              <a:rPr lang="en-GB" sz="8000" b="1" dirty="0"/>
              <a:t>Our challenge</a:t>
            </a:r>
          </a:p>
          <a:p>
            <a:pPr marL="0" indent="0">
              <a:buNone/>
            </a:pPr>
            <a:r>
              <a:rPr lang="en-GB" sz="5600" dirty="0">
                <a:ea typeface="Calibri" panose="020F0502020204030204" pitchFamily="34" charset="0"/>
              </a:rPr>
              <a:t>	“</a:t>
            </a:r>
            <a:r>
              <a:rPr lang="en-GB" sz="5600" dirty="0">
                <a:effectLst/>
                <a:ea typeface="Calibri" panose="020F0502020204030204" pitchFamily="34" charset="0"/>
              </a:rPr>
              <a:t>Develop a ski-resort-features-based pricing model (using features such as number of runs, skiable area and lift capacity) that 	compares assessed value of US ski resorts by market sector and makes recommendations on ticket-pricing for the Executive 	Management Team, by the end of the summer (ahead of the start of the annual marketing cycle).”</a:t>
            </a:r>
            <a:endParaRPr lang="en-GB" sz="5600" dirty="0"/>
          </a:p>
        </p:txBody>
      </p:sp>
    </p:spTree>
    <p:extLst>
      <p:ext uri="{BB962C8B-B14F-4D97-AF65-F5344CB8AC3E}">
        <p14:creationId xmlns:p14="http://schemas.microsoft.com/office/powerpoint/2010/main" val="376329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92C3-FEB4-A996-B036-26EB54222AC8}"/>
              </a:ext>
            </a:extLst>
          </p:cNvPr>
          <p:cNvSpPr>
            <a:spLocks noGrp="1"/>
          </p:cNvSpPr>
          <p:nvPr>
            <p:ph type="title"/>
          </p:nvPr>
        </p:nvSpPr>
        <p:spPr>
          <a:xfrm>
            <a:off x="1472808" y="190500"/>
            <a:ext cx="10018713" cy="1752599"/>
          </a:xfrm>
        </p:spPr>
        <p:txBody>
          <a:bodyPr/>
          <a:lstStyle/>
          <a:p>
            <a:r>
              <a:rPr lang="en-GB" b="1" dirty="0"/>
              <a:t>Problem identification (2)</a:t>
            </a:r>
          </a:p>
        </p:txBody>
      </p:sp>
      <p:sp>
        <p:nvSpPr>
          <p:cNvPr id="3" name="Content Placeholder 2">
            <a:extLst>
              <a:ext uri="{FF2B5EF4-FFF2-40B4-BE49-F238E27FC236}">
                <a16:creationId xmlns:a16="http://schemas.microsoft.com/office/drawing/2014/main" id="{691B718C-F611-79AB-F42F-AB4A9F8B9C61}"/>
              </a:ext>
            </a:extLst>
          </p:cNvPr>
          <p:cNvSpPr>
            <a:spLocks noGrp="1"/>
          </p:cNvSpPr>
          <p:nvPr>
            <p:ph idx="1"/>
          </p:nvPr>
        </p:nvSpPr>
        <p:spPr>
          <a:xfrm>
            <a:off x="1472808" y="2373702"/>
            <a:ext cx="10018713" cy="3124201"/>
          </a:xfrm>
        </p:spPr>
        <p:txBody>
          <a:bodyPr>
            <a:normAutofit fontScale="25000" lnSpcReduction="20000"/>
          </a:bodyPr>
          <a:lstStyle/>
          <a:p>
            <a:pPr marL="0" indent="0">
              <a:buNone/>
            </a:pPr>
            <a:r>
              <a:rPr lang="en-GB" sz="8000" b="1" dirty="0">
                <a:latin typeface="+mj-lt"/>
              </a:rPr>
              <a:t>Success criteria</a:t>
            </a:r>
          </a:p>
          <a:p>
            <a:pPr>
              <a:lnSpc>
                <a:spcPct val="107000"/>
              </a:lnSpc>
            </a:pPr>
            <a:r>
              <a:rPr lang="en-GB" sz="5600" dirty="0">
                <a:ea typeface="Calibri" panose="020F0502020204030204" pitchFamily="34" charset="0"/>
                <a:cs typeface="Times New Roman" panose="02020603050405020304" pitchFamily="18" charset="0"/>
              </a:rPr>
              <a:t>Meaningful comparisons – u</a:t>
            </a:r>
            <a:r>
              <a:rPr lang="en-GB" sz="5600" dirty="0">
                <a:effectLst/>
                <a:ea typeface="Calibri" panose="020F0502020204030204" pitchFamily="34" charset="0"/>
                <a:cs typeface="Times New Roman" panose="02020603050405020304" pitchFamily="18" charset="0"/>
              </a:rPr>
              <a:t>nderstanding like-for-like or similar value-propositions within the US ski resort sector.</a:t>
            </a:r>
          </a:p>
          <a:p>
            <a:pPr>
              <a:lnSpc>
                <a:spcPct val="107000"/>
              </a:lnSpc>
            </a:pPr>
            <a:r>
              <a:rPr lang="en-GB" sz="5600" dirty="0">
                <a:ea typeface="Calibri" panose="020F0502020204030204" pitchFamily="34" charset="0"/>
                <a:cs typeface="Times New Roman" panose="02020603050405020304" pitchFamily="18" charset="0"/>
              </a:rPr>
              <a:t>Deliver</a:t>
            </a:r>
            <a:r>
              <a:rPr lang="en-GB" sz="5600" dirty="0">
                <a:effectLst/>
                <a:ea typeface="Calibri" panose="020F0502020204030204" pitchFamily="34" charset="0"/>
                <a:cs typeface="Times New Roman" panose="02020603050405020304" pitchFamily="18" charset="0"/>
              </a:rPr>
              <a:t>ing a pricing model for Executive Management Team to make informed decisions about future pricing and investment.</a:t>
            </a:r>
          </a:p>
          <a:p>
            <a:pPr>
              <a:lnSpc>
                <a:spcPct val="107000"/>
              </a:lnSpc>
              <a:spcAft>
                <a:spcPts val="800"/>
              </a:spcAft>
            </a:pPr>
            <a:r>
              <a:rPr lang="en-GB" sz="5600" dirty="0">
                <a:effectLst/>
                <a:ea typeface="Calibri" panose="020F0502020204030204" pitchFamily="34" charset="0"/>
                <a:cs typeface="Times New Roman" panose="02020603050405020304" pitchFamily="18" charset="0"/>
              </a:rPr>
              <a:t>Estimating potential for increase in customer numbers and ticket pricing, so as to maximise profitability and market share. </a:t>
            </a:r>
          </a:p>
          <a:p>
            <a:pPr marL="0" indent="0">
              <a:buNone/>
            </a:pPr>
            <a:endParaRPr lang="en-GB" dirty="0"/>
          </a:p>
          <a:p>
            <a:pPr marL="0" indent="0">
              <a:buNone/>
            </a:pPr>
            <a:r>
              <a:rPr lang="en-GB" sz="8000" b="1" dirty="0">
                <a:latin typeface="+mj-lt"/>
              </a:rPr>
              <a:t>Constraints</a:t>
            </a:r>
          </a:p>
          <a:p>
            <a:pPr>
              <a:lnSpc>
                <a:spcPct val="107000"/>
              </a:lnSpc>
            </a:pPr>
            <a:r>
              <a:rPr lang="en-GB" sz="5600" dirty="0">
                <a:ea typeface="Calibri" panose="020F0502020204030204" pitchFamily="34" charset="0"/>
                <a:cs typeface="Times New Roman" panose="02020603050405020304" pitchFamily="18" charset="0"/>
              </a:rPr>
              <a:t>M</a:t>
            </a:r>
            <a:r>
              <a:rPr lang="en-GB" sz="5600" dirty="0">
                <a:effectLst/>
                <a:ea typeface="Calibri" panose="020F0502020204030204" pitchFamily="34" charset="0"/>
                <a:cs typeface="Times New Roman" panose="02020603050405020304" pitchFamily="18" charset="0"/>
              </a:rPr>
              <a:t>ore information needed on other areas of cost-cutting or future development, to better understand scope for assessing value of those initiatives and how they impact visitor numbers/experience.</a:t>
            </a:r>
          </a:p>
          <a:p>
            <a:pPr>
              <a:lnSpc>
                <a:spcPct val="107000"/>
              </a:lnSpc>
            </a:pPr>
            <a:r>
              <a:rPr lang="en-GB" sz="5600" dirty="0">
                <a:ea typeface="Calibri" panose="020F0502020204030204" pitchFamily="34" charset="0"/>
                <a:cs typeface="Times New Roman" panose="02020603050405020304" pitchFamily="18" charset="0"/>
              </a:rPr>
              <a:t>Need </a:t>
            </a:r>
            <a:r>
              <a:rPr lang="en-GB" sz="5600" dirty="0">
                <a:effectLst/>
                <a:ea typeface="Calibri" panose="020F0502020204030204" pitchFamily="34" charset="0"/>
                <a:cs typeface="Times New Roman" panose="02020603050405020304" pitchFamily="18" charset="0"/>
              </a:rPr>
              <a:t>more detailed market research some on actual versus perceived “customer value”.</a:t>
            </a:r>
          </a:p>
          <a:p>
            <a:pPr>
              <a:lnSpc>
                <a:spcPct val="107000"/>
              </a:lnSpc>
            </a:pPr>
            <a:r>
              <a:rPr lang="en-GB" sz="5600" dirty="0">
                <a:ea typeface="Calibri" panose="020F0502020204030204" pitchFamily="34" charset="0"/>
                <a:cs typeface="Times New Roman" panose="02020603050405020304" pitchFamily="18" charset="0"/>
              </a:rPr>
              <a:t>Need</a:t>
            </a:r>
            <a:r>
              <a:rPr lang="en-GB" sz="5600" dirty="0">
                <a:effectLst/>
                <a:ea typeface="Calibri" panose="020F0502020204030204" pitchFamily="34" charset="0"/>
                <a:cs typeface="Times New Roman" panose="02020603050405020304" pitchFamily="18" charset="0"/>
              </a:rPr>
              <a:t> more financial information to fully measure impact of pricing proposals on profit margins.</a:t>
            </a:r>
          </a:p>
          <a:p>
            <a:pPr>
              <a:lnSpc>
                <a:spcPct val="107000"/>
              </a:lnSpc>
            </a:pPr>
            <a:r>
              <a:rPr lang="en-GB" sz="5600" dirty="0">
                <a:ea typeface="Calibri" panose="020F0502020204030204" pitchFamily="34" charset="0"/>
                <a:cs typeface="Times New Roman" panose="02020603050405020304" pitchFamily="18" charset="0"/>
              </a:rPr>
              <a:t>Distilling most useful</a:t>
            </a:r>
            <a:r>
              <a:rPr lang="en-GB" sz="5600" dirty="0">
                <a:effectLst/>
                <a:ea typeface="Calibri" panose="020F0502020204030204" pitchFamily="34" charset="0"/>
                <a:cs typeface="Times New Roman" panose="02020603050405020304" pitchFamily="18" charset="0"/>
              </a:rPr>
              <a:t> data from our datasets.</a:t>
            </a:r>
          </a:p>
          <a:p>
            <a:pPr>
              <a:lnSpc>
                <a:spcPct val="107000"/>
              </a:lnSpc>
            </a:pPr>
            <a:r>
              <a:rPr lang="en-GB" sz="5600" dirty="0">
                <a:effectLst/>
                <a:ea typeface="Calibri" panose="020F0502020204030204" pitchFamily="34" charset="0"/>
                <a:cs typeface="Times New Roman" panose="02020603050405020304" pitchFamily="18" charset="0"/>
              </a:rPr>
              <a:t>Not clear if night-skiing data will be available.</a:t>
            </a:r>
          </a:p>
          <a:p>
            <a:pPr marL="0" indent="0">
              <a:buNone/>
            </a:pPr>
            <a:r>
              <a:rPr lang="en-GB" sz="8000" b="1" dirty="0">
                <a:latin typeface="+mj-lt"/>
              </a:rPr>
              <a:t>Stakeholders</a:t>
            </a:r>
          </a:p>
          <a:p>
            <a:pPr marL="0" lvl="0" indent="0">
              <a:lnSpc>
                <a:spcPct val="107000"/>
              </a:lnSpc>
              <a:buNone/>
            </a:pPr>
            <a:r>
              <a:rPr lang="en-GB" sz="5600" dirty="0">
                <a:effectLst/>
                <a:ea typeface="Calibri" panose="020F0502020204030204" pitchFamily="34" charset="0"/>
                <a:cs typeface="Times New Roman" panose="02020603050405020304" pitchFamily="18" charset="0"/>
              </a:rPr>
              <a:t>Jimmy Blackburn – Director of Operations; Alesha Eisen – Database Manager; VP Marketing; CFO; VP Human Resources; </a:t>
            </a:r>
            <a:r>
              <a:rPr lang="en-GB" sz="5600" dirty="0">
                <a:effectLst/>
                <a:ea typeface="Calibri" panose="020F0502020204030204" pitchFamily="34" charset="0"/>
              </a:rPr>
              <a:t>Executive Management Team</a:t>
            </a:r>
            <a:endParaRPr lang="en-GB" sz="5600" b="1" dirty="0"/>
          </a:p>
          <a:p>
            <a:pPr marL="0" indent="0">
              <a:buNone/>
            </a:pPr>
            <a:endParaRPr lang="en-GB" sz="5600" dirty="0"/>
          </a:p>
        </p:txBody>
      </p:sp>
    </p:spTree>
    <p:extLst>
      <p:ext uri="{BB962C8B-B14F-4D97-AF65-F5344CB8AC3E}">
        <p14:creationId xmlns:p14="http://schemas.microsoft.com/office/powerpoint/2010/main" val="279334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92C3-FEB4-A996-B036-26EB54222AC8}"/>
              </a:ext>
            </a:extLst>
          </p:cNvPr>
          <p:cNvSpPr>
            <a:spLocks noGrp="1"/>
          </p:cNvSpPr>
          <p:nvPr>
            <p:ph type="title"/>
          </p:nvPr>
        </p:nvSpPr>
        <p:spPr>
          <a:xfrm>
            <a:off x="1472808" y="190500"/>
            <a:ext cx="10018713" cy="1752599"/>
          </a:xfrm>
        </p:spPr>
        <p:txBody>
          <a:bodyPr/>
          <a:lstStyle/>
          <a:p>
            <a:r>
              <a:rPr lang="en-GB" b="1" dirty="0"/>
              <a:t>Recommendations</a:t>
            </a:r>
          </a:p>
        </p:txBody>
      </p:sp>
      <p:sp>
        <p:nvSpPr>
          <p:cNvPr id="3" name="Content Placeholder 2">
            <a:extLst>
              <a:ext uri="{FF2B5EF4-FFF2-40B4-BE49-F238E27FC236}">
                <a16:creationId xmlns:a16="http://schemas.microsoft.com/office/drawing/2014/main" id="{691B718C-F611-79AB-F42F-AB4A9F8B9C61}"/>
              </a:ext>
            </a:extLst>
          </p:cNvPr>
          <p:cNvSpPr>
            <a:spLocks noGrp="1"/>
          </p:cNvSpPr>
          <p:nvPr>
            <p:ph idx="1"/>
          </p:nvPr>
        </p:nvSpPr>
        <p:spPr>
          <a:xfrm>
            <a:off x="1472808" y="2373702"/>
            <a:ext cx="10018713" cy="3124201"/>
          </a:xfrm>
        </p:spPr>
        <p:txBody>
          <a:bodyPr>
            <a:noAutofit/>
          </a:bodyPr>
          <a:lstStyle/>
          <a:p>
            <a:pPr>
              <a:lnSpc>
                <a:spcPct val="107000"/>
              </a:lnSpc>
              <a:buFont typeface="+mj-lt"/>
              <a:buAutoNum type="arabicPeriod"/>
            </a:pPr>
            <a:r>
              <a:rPr lang="en-GB" sz="1400" dirty="0">
                <a:effectLst/>
                <a:ea typeface="Times New Roman" panose="02020603050405020304" pitchFamily="18" charset="0"/>
                <a:cs typeface="Arial" panose="020B0604020202020204" pitchFamily="34" charset="0"/>
              </a:rPr>
              <a:t>Further exploration should be carried out on scenario 2 (increasing vertical drop by adding a run to a point 150 feet lower down but requiring the installation of an additional chair lift, without additional snow making coverage), with additional investigation of the cost savings from closing up to 5 runs. The c$1.5m cost of investing in a new chair lift would be more than covered by the additional revenue from an additional run, by a factor of 2:1. </a:t>
            </a:r>
            <a:endParaRPr lang="en-GB" sz="1400" dirty="0">
              <a:effectLst/>
              <a:ea typeface="Calibri" panose="020F0502020204030204" pitchFamily="34" charset="0"/>
              <a:cs typeface="Times New Roman" panose="02020603050405020304" pitchFamily="18" charset="0"/>
            </a:endParaRPr>
          </a:p>
          <a:p>
            <a:pPr>
              <a:lnSpc>
                <a:spcPct val="107000"/>
              </a:lnSpc>
              <a:buFont typeface="+mj-lt"/>
              <a:buAutoNum type="arabicPeriod"/>
            </a:pPr>
            <a:r>
              <a:rPr lang="en-GB" sz="1400" dirty="0">
                <a:effectLst/>
                <a:ea typeface="Calibri" panose="020F0502020204030204" pitchFamily="34" charset="0"/>
                <a:cs typeface="Arial" panose="020B0604020202020204" pitchFamily="34" charset="0"/>
              </a:rPr>
              <a:t>Additional information and data on the following should be gathered and applied within the further exploration above:</a:t>
            </a:r>
            <a:endParaRPr lang="en-GB" sz="1400" dirty="0">
              <a:effectLst/>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GB" sz="1400" dirty="0">
                <a:effectLst/>
                <a:ea typeface="Calibri" panose="020F0502020204030204" pitchFamily="34" charset="0"/>
                <a:cs typeface="Arial" panose="020B0604020202020204" pitchFamily="34" charset="0"/>
              </a:rPr>
              <a:t>other price-related issues for ski visitors, such as any hire costs, additional pricing and average spend while at the individual resorts. </a:t>
            </a:r>
            <a:endParaRPr lang="en-GB" sz="1400" dirty="0">
              <a:effectLst/>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GB" sz="1400" dirty="0">
                <a:effectLst/>
                <a:ea typeface="Calibri" panose="020F0502020204030204" pitchFamily="34" charset="0"/>
                <a:cs typeface="Arial" panose="020B0604020202020204" pitchFamily="34" charset="0"/>
              </a:rPr>
              <a:t>the operating costs per visitor, and any necessary investment that would be required to manage increased numbers. </a:t>
            </a:r>
            <a:endParaRPr lang="en-GB" sz="1400" dirty="0">
              <a:effectLst/>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GB" sz="1400" dirty="0">
                <a:effectLst/>
                <a:ea typeface="Calibri" panose="020F0502020204030204" pitchFamily="34" charset="0"/>
                <a:cs typeface="Arial" panose="020B0604020202020204" pitchFamily="34" charset="0"/>
              </a:rPr>
              <a:t>Information on segmentation of visitors would be useful or consideration of whether this is an opportunity, </a:t>
            </a:r>
            <a:r>
              <a:rPr lang="en-GB" sz="1400" dirty="0" err="1">
                <a:effectLst/>
                <a:ea typeface="Calibri" panose="020F0502020204030204" pitchFamily="34" charset="0"/>
                <a:cs typeface="Arial" panose="020B0604020202020204" pitchFamily="34" charset="0"/>
              </a:rPr>
              <a:t>eg</a:t>
            </a:r>
            <a:r>
              <a:rPr lang="en-GB" sz="1400" dirty="0">
                <a:effectLst/>
                <a:ea typeface="Calibri" panose="020F0502020204030204" pitchFamily="34" charset="0"/>
                <a:cs typeface="Arial" panose="020B0604020202020204" pitchFamily="34" charset="0"/>
              </a:rPr>
              <a:t>, having differential pricing for those visitors who take advantage of the main features of BMR compared to those who don't, </a:t>
            </a:r>
            <a:r>
              <a:rPr lang="en-GB" sz="1400" dirty="0" err="1">
                <a:effectLst/>
                <a:ea typeface="Calibri" panose="020F0502020204030204" pitchFamily="34" charset="0"/>
                <a:cs typeface="Arial" panose="020B0604020202020204" pitchFamily="34" charset="0"/>
              </a:rPr>
              <a:t>eg</a:t>
            </a:r>
            <a:r>
              <a:rPr lang="en-GB" sz="1400" dirty="0">
                <a:effectLst/>
                <a:ea typeface="Calibri" panose="020F0502020204030204" pitchFamily="34" charset="0"/>
                <a:cs typeface="Arial" panose="020B0604020202020204" pitchFamily="34" charset="0"/>
              </a:rPr>
              <a:t>, novices versus experience, young versus older skiers, etc. </a:t>
            </a:r>
            <a:endParaRPr lang="en-GB" sz="1400" dirty="0">
              <a:effectLst/>
              <a:ea typeface="Calibri" panose="020F0502020204030204" pitchFamily="34" charset="0"/>
              <a:cs typeface="Times New Roman" panose="02020603050405020304" pitchFamily="18" charset="0"/>
            </a:endParaRPr>
          </a:p>
          <a:p>
            <a:pPr lvl="1">
              <a:lnSpc>
                <a:spcPct val="107000"/>
              </a:lnSpc>
              <a:buFont typeface="Courier New" panose="02070309020205020404" pitchFamily="49" charset="0"/>
              <a:buChar char="o"/>
            </a:pPr>
            <a:r>
              <a:rPr lang="en-GB" sz="1400" dirty="0">
                <a:effectLst/>
                <a:ea typeface="Calibri" panose="020F0502020204030204" pitchFamily="34" charset="0"/>
                <a:cs typeface="Arial" panose="020B0604020202020204" pitchFamily="34" charset="0"/>
              </a:rPr>
              <a:t>more information on visitor number and the spread or distribution of these re skiable days across the sector as a whole, along with more information on visitor demographics, and how visitor numbers fit with the catchment areas represented by each region (</a:t>
            </a:r>
            <a:r>
              <a:rPr lang="en-GB" sz="1400" dirty="0" err="1">
                <a:effectLst/>
                <a:ea typeface="Calibri" panose="020F0502020204030204" pitchFamily="34" charset="0"/>
                <a:cs typeface="Arial" panose="020B0604020202020204" pitchFamily="34" charset="0"/>
              </a:rPr>
              <a:t>eg</a:t>
            </a:r>
            <a:r>
              <a:rPr lang="en-GB" sz="1400" dirty="0">
                <a:effectLst/>
                <a:ea typeface="Calibri" panose="020F0502020204030204" pitchFamily="34" charset="0"/>
                <a:cs typeface="Arial" panose="020B0604020202020204" pitchFamily="34" charset="0"/>
              </a:rPr>
              <a:t>, how far on average to do people travel for skiing visits/holidaying?).</a:t>
            </a:r>
            <a:endParaRPr lang="en-GB" sz="1400" dirty="0">
              <a:effectLst/>
              <a:ea typeface="Calibri" panose="020F0502020204030204" pitchFamily="34" charset="0"/>
              <a:cs typeface="Times New Roman" panose="02020603050405020304" pitchFamily="18" charset="0"/>
            </a:endParaRPr>
          </a:p>
          <a:p>
            <a:pPr>
              <a:buFont typeface="+mj-lt"/>
              <a:buAutoNum type="arabicPeriod"/>
            </a:pPr>
            <a:r>
              <a:rPr lang="en-GB" sz="1400" dirty="0">
                <a:effectLst/>
                <a:ea typeface="Calibri" panose="020F0502020204030204" pitchFamily="34" charset="0"/>
              </a:rPr>
              <a:t>Based on the above, explore some of BMR's nearest competitors to assess their pricing strategies, and understand any sensitivities on increasing prices and the impact on market share. BMR's pricing is already relatively high in the sector, and there may only be scope to increase prices if market leading features are retained and enhanced.</a:t>
            </a:r>
            <a:endParaRPr lang="en-GB" sz="1400" dirty="0"/>
          </a:p>
        </p:txBody>
      </p:sp>
    </p:spTree>
    <p:extLst>
      <p:ext uri="{BB962C8B-B14F-4D97-AF65-F5344CB8AC3E}">
        <p14:creationId xmlns:p14="http://schemas.microsoft.com/office/powerpoint/2010/main" val="333543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FDD2-F185-43E3-B250-35A5F4A2DF02}"/>
              </a:ext>
            </a:extLst>
          </p:cNvPr>
          <p:cNvSpPr>
            <a:spLocks noGrp="1"/>
          </p:cNvSpPr>
          <p:nvPr>
            <p:ph type="title"/>
          </p:nvPr>
        </p:nvSpPr>
        <p:spPr>
          <a:xfrm>
            <a:off x="1447183" y="227622"/>
            <a:ext cx="10018713" cy="1752599"/>
          </a:xfrm>
        </p:spPr>
        <p:txBody>
          <a:bodyPr/>
          <a:lstStyle/>
          <a:p>
            <a:r>
              <a:rPr lang="en-GB" b="1" dirty="0"/>
              <a:t>Where do we fit in the market?</a:t>
            </a:r>
          </a:p>
        </p:txBody>
      </p:sp>
      <p:pic>
        <p:nvPicPr>
          <p:cNvPr id="5" name="Content Placeholder 4" descr="Chart, histogram&#10;&#10;Description automatically generated">
            <a:extLst>
              <a:ext uri="{FF2B5EF4-FFF2-40B4-BE49-F238E27FC236}">
                <a16:creationId xmlns:a16="http://schemas.microsoft.com/office/drawing/2014/main" id="{76A44CA4-8A75-9B75-FADF-8238381810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0987" y="1893455"/>
            <a:ext cx="4089543" cy="2247224"/>
          </a:xfrm>
        </p:spPr>
      </p:pic>
      <p:pic>
        <p:nvPicPr>
          <p:cNvPr id="7" name="Picture 6" descr="A picture containing bar chart&#10;&#10;Description automatically generated">
            <a:extLst>
              <a:ext uri="{FF2B5EF4-FFF2-40B4-BE49-F238E27FC236}">
                <a16:creationId xmlns:a16="http://schemas.microsoft.com/office/drawing/2014/main" id="{C306E9F6-7E58-63B5-4E92-620A4D121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987" y="4283666"/>
            <a:ext cx="4089543" cy="2214338"/>
          </a:xfrm>
          <a:prstGeom prst="rect">
            <a:avLst/>
          </a:prstGeom>
        </p:spPr>
      </p:pic>
      <p:sp>
        <p:nvSpPr>
          <p:cNvPr id="12" name="TextBox 11">
            <a:extLst>
              <a:ext uri="{FF2B5EF4-FFF2-40B4-BE49-F238E27FC236}">
                <a16:creationId xmlns:a16="http://schemas.microsoft.com/office/drawing/2014/main" id="{FBCE810C-3A4B-5B1C-0249-7B76E366CE92}"/>
              </a:ext>
            </a:extLst>
          </p:cNvPr>
          <p:cNvSpPr txBox="1"/>
          <p:nvPr/>
        </p:nvSpPr>
        <p:spPr>
          <a:xfrm>
            <a:off x="1940943" y="2273697"/>
            <a:ext cx="5279365" cy="4093428"/>
          </a:xfrm>
          <a:prstGeom prst="rect">
            <a:avLst/>
          </a:prstGeom>
          <a:noFill/>
        </p:spPr>
        <p:txBody>
          <a:bodyPr wrap="square" rtlCol="0">
            <a:spAutoFit/>
          </a:bodyPr>
          <a:lstStyle/>
          <a:p>
            <a:r>
              <a:rPr lang="en-GB" sz="2000" b="1" dirty="0"/>
              <a:t>Ticket prices</a:t>
            </a:r>
          </a:p>
          <a:p>
            <a:pPr marL="285750" indent="-285750">
              <a:buClr>
                <a:schemeClr val="accent1">
                  <a:lumMod val="75000"/>
                </a:schemeClr>
              </a:buClr>
              <a:buFont typeface="Arial" panose="020B0604020202020204" pitchFamily="34" charset="0"/>
              <a:buChar char="•"/>
            </a:pPr>
            <a:r>
              <a:rPr lang="en-GB" sz="2000" dirty="0"/>
              <a:t>Nationally - Towards the higher end of the market ticket pricing, but by no means the highest.</a:t>
            </a:r>
          </a:p>
          <a:p>
            <a:pPr marL="285750" indent="-285750">
              <a:buClr>
                <a:schemeClr val="accent1">
                  <a:lumMod val="75000"/>
                </a:schemeClr>
              </a:buClr>
              <a:buFont typeface="Arial" panose="020B0604020202020204" pitchFamily="34" charset="0"/>
              <a:buChar char="•"/>
            </a:pPr>
            <a:r>
              <a:rPr lang="en-GB" sz="2000" dirty="0"/>
              <a:t>State-wide – top-end; highest price.</a:t>
            </a:r>
          </a:p>
          <a:p>
            <a:pPr marL="285750" indent="-285750">
              <a:buFont typeface="Arial" panose="020B0604020202020204" pitchFamily="34" charset="0"/>
              <a:buChar char="•"/>
            </a:pPr>
            <a:endParaRPr lang="en-GB" sz="2000" dirty="0"/>
          </a:p>
          <a:p>
            <a:r>
              <a:rPr lang="en-GB" sz="2000" b="1" dirty="0"/>
              <a:t>Issues to consider</a:t>
            </a:r>
          </a:p>
          <a:p>
            <a:pPr marL="342900" indent="-342900">
              <a:buClr>
                <a:schemeClr val="accent1">
                  <a:lumMod val="75000"/>
                </a:schemeClr>
              </a:buClr>
              <a:buFont typeface="Arial" panose="020B0604020202020204" pitchFamily="34" charset="0"/>
              <a:buChar char="•"/>
            </a:pPr>
            <a:r>
              <a:rPr lang="en-GB" sz="2000" dirty="0"/>
              <a:t>Increases in ticket likely to need justification within local/regional markets based on introduction of additional market-leading features?</a:t>
            </a:r>
          </a:p>
          <a:p>
            <a:pPr marL="342900" indent="-342900">
              <a:buClr>
                <a:schemeClr val="accent1">
                  <a:lumMod val="75000"/>
                </a:schemeClr>
              </a:buClr>
              <a:buFont typeface="Arial" panose="020B0604020202020204" pitchFamily="34" charset="0"/>
              <a:buChar char="•"/>
            </a:pPr>
            <a:r>
              <a:rPr lang="en-GB" sz="2000" dirty="0"/>
              <a:t>For national markets, more lassitude for price increases comparative to other resorts?</a:t>
            </a:r>
          </a:p>
        </p:txBody>
      </p:sp>
    </p:spTree>
    <p:extLst>
      <p:ext uri="{BB962C8B-B14F-4D97-AF65-F5344CB8AC3E}">
        <p14:creationId xmlns:p14="http://schemas.microsoft.com/office/powerpoint/2010/main" val="400456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8E4C-7955-EA59-9CCC-F1B0A360DE5E}"/>
              </a:ext>
            </a:extLst>
          </p:cNvPr>
          <p:cNvSpPr>
            <a:spLocks noGrp="1"/>
          </p:cNvSpPr>
          <p:nvPr>
            <p:ph type="title"/>
          </p:nvPr>
        </p:nvSpPr>
        <p:spPr>
          <a:xfrm>
            <a:off x="1510191" y="-4227"/>
            <a:ext cx="10018713" cy="1752599"/>
          </a:xfrm>
        </p:spPr>
        <p:txBody>
          <a:bodyPr/>
          <a:lstStyle/>
          <a:p>
            <a:r>
              <a:rPr lang="en-GB" b="1" dirty="0"/>
              <a:t>Key marketable features(1)</a:t>
            </a:r>
          </a:p>
        </p:txBody>
      </p:sp>
      <p:pic>
        <p:nvPicPr>
          <p:cNvPr id="4" name="Content Placeholder 3" descr="Chart, histogram&#10;&#10;Description automatically generated">
            <a:extLst>
              <a:ext uri="{FF2B5EF4-FFF2-40B4-BE49-F238E27FC236}">
                <a16:creationId xmlns:a16="http://schemas.microsoft.com/office/drawing/2014/main" id="{3E0FFAD3-0585-C49C-A26E-476780F9C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4706" y="1378420"/>
            <a:ext cx="3254222" cy="1788211"/>
          </a:xfrm>
          <a:prstGeom prst="rect">
            <a:avLst/>
          </a:prstGeom>
        </p:spPr>
      </p:pic>
      <p:pic>
        <p:nvPicPr>
          <p:cNvPr id="6" name="Picture 5" descr="Chart, histogram&#10;&#10;Description automatically generated">
            <a:extLst>
              <a:ext uri="{FF2B5EF4-FFF2-40B4-BE49-F238E27FC236}">
                <a16:creationId xmlns:a16="http://schemas.microsoft.com/office/drawing/2014/main" id="{5523ED16-04A5-2289-8970-C4D23112C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579" y="4981217"/>
            <a:ext cx="2961473" cy="1601996"/>
          </a:xfrm>
          <a:prstGeom prst="rect">
            <a:avLst/>
          </a:prstGeom>
        </p:spPr>
      </p:pic>
      <p:pic>
        <p:nvPicPr>
          <p:cNvPr id="27" name="Picture 26" descr="Chart, histogram&#10;&#10;Description automatically generated">
            <a:extLst>
              <a:ext uri="{FF2B5EF4-FFF2-40B4-BE49-F238E27FC236}">
                <a16:creationId xmlns:a16="http://schemas.microsoft.com/office/drawing/2014/main" id="{30CC8703-151B-DBF2-AB3B-9FD7916339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701" y="4341567"/>
            <a:ext cx="3426009" cy="1867203"/>
          </a:xfrm>
          <a:prstGeom prst="rect">
            <a:avLst/>
          </a:prstGeom>
        </p:spPr>
      </p:pic>
      <p:sp>
        <p:nvSpPr>
          <p:cNvPr id="28" name="TextBox 27">
            <a:extLst>
              <a:ext uri="{FF2B5EF4-FFF2-40B4-BE49-F238E27FC236}">
                <a16:creationId xmlns:a16="http://schemas.microsoft.com/office/drawing/2014/main" id="{12D7BD75-503D-D652-B94C-1376173F53D3}"/>
              </a:ext>
            </a:extLst>
          </p:cNvPr>
          <p:cNvSpPr txBox="1"/>
          <p:nvPr/>
        </p:nvSpPr>
        <p:spPr>
          <a:xfrm>
            <a:off x="1864525" y="2190848"/>
            <a:ext cx="2396923" cy="2585323"/>
          </a:xfrm>
          <a:prstGeom prst="rect">
            <a:avLst/>
          </a:prstGeom>
          <a:noFill/>
        </p:spPr>
        <p:txBody>
          <a:bodyPr wrap="square" rtlCol="0">
            <a:spAutoFit/>
          </a:bodyPr>
          <a:lstStyle/>
          <a:p>
            <a:r>
              <a:rPr lang="en-GB" dirty="0"/>
              <a:t>BMR really stands out for our </a:t>
            </a:r>
            <a:r>
              <a:rPr lang="en-GB" b="1" dirty="0"/>
              <a:t>natural features</a:t>
            </a:r>
            <a:r>
              <a:rPr lang="en-GB" dirty="0"/>
              <a:t>:</a:t>
            </a:r>
          </a:p>
          <a:p>
            <a:pPr marL="285750" indent="-285750">
              <a:buClr>
                <a:schemeClr val="accent1">
                  <a:lumMod val="75000"/>
                </a:schemeClr>
              </a:buClr>
              <a:buFont typeface="Arial" panose="020B0604020202020204" pitchFamily="34" charset="0"/>
              <a:buChar char="•"/>
            </a:pPr>
            <a:r>
              <a:rPr lang="en-GB" dirty="0"/>
              <a:t>Vertical drop</a:t>
            </a:r>
          </a:p>
          <a:p>
            <a:pPr marL="285750" indent="-285750">
              <a:buClr>
                <a:schemeClr val="accent1">
                  <a:lumMod val="75000"/>
                </a:schemeClr>
              </a:buClr>
              <a:buFont typeface="Arial" panose="020B0604020202020204" pitchFamily="34" charset="0"/>
              <a:buChar char="•"/>
            </a:pPr>
            <a:r>
              <a:rPr lang="en-GB" dirty="0"/>
              <a:t>Snow coverage</a:t>
            </a:r>
          </a:p>
          <a:p>
            <a:pPr marL="285750" indent="-285750">
              <a:buClr>
                <a:schemeClr val="accent1">
                  <a:lumMod val="75000"/>
                </a:schemeClr>
              </a:buClr>
              <a:buFont typeface="Arial" panose="020B0604020202020204" pitchFamily="34" charset="0"/>
              <a:buChar char="•"/>
            </a:pPr>
            <a:r>
              <a:rPr lang="en-GB" dirty="0"/>
              <a:t>Number of runs</a:t>
            </a:r>
          </a:p>
          <a:p>
            <a:pPr marL="285750" indent="-285750">
              <a:buClr>
                <a:schemeClr val="accent1">
                  <a:lumMod val="75000"/>
                </a:schemeClr>
              </a:buClr>
              <a:buFont typeface="Arial" panose="020B0604020202020204" pitchFamily="34" charset="0"/>
              <a:buChar char="•"/>
            </a:pPr>
            <a:r>
              <a:rPr lang="en-GB" dirty="0"/>
              <a:t>Longest run</a:t>
            </a:r>
          </a:p>
          <a:p>
            <a:pPr marL="285750" indent="-285750">
              <a:buClr>
                <a:schemeClr val="accent1">
                  <a:lumMod val="75000"/>
                </a:schemeClr>
              </a:buClr>
              <a:buFont typeface="Arial" panose="020B0604020202020204" pitchFamily="34" charset="0"/>
              <a:buChar char="•"/>
            </a:pPr>
            <a:r>
              <a:rPr lang="en-GB" dirty="0"/>
              <a:t>Skiable terrain</a:t>
            </a:r>
            <a:endParaRPr lang="en-GB" sz="1800" dirty="0">
              <a:effectLst/>
              <a:latin typeface="Arial" panose="020B0604020202020204" pitchFamily="34" charset="0"/>
              <a:ea typeface="Calibri" panose="020F0502020204030204" pitchFamily="34" charset="0"/>
              <a:cs typeface="Times New Roman" panose="02020603050405020304" pitchFamily="18" charset="0"/>
            </a:endParaRPr>
          </a:p>
          <a:p>
            <a:pPr>
              <a:buClr>
                <a:schemeClr val="accent1">
                  <a:lumMod val="75000"/>
                </a:schemeClr>
              </a:buClr>
            </a:pPr>
            <a:endParaRPr lang="en-GB" dirty="0"/>
          </a:p>
        </p:txBody>
      </p:sp>
      <p:pic>
        <p:nvPicPr>
          <p:cNvPr id="29" name="Picture 28" descr="A picture containing rectangle&#10;&#10;Description automatically generated">
            <a:extLst>
              <a:ext uri="{FF2B5EF4-FFF2-40B4-BE49-F238E27FC236}">
                <a16:creationId xmlns:a16="http://schemas.microsoft.com/office/drawing/2014/main" id="{65FC0C42-1F4B-7200-2BFC-41923FB821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9704" y="3228032"/>
            <a:ext cx="3109224" cy="1691784"/>
          </a:xfrm>
          <a:prstGeom prst="rect">
            <a:avLst/>
          </a:prstGeom>
        </p:spPr>
      </p:pic>
      <p:pic>
        <p:nvPicPr>
          <p:cNvPr id="31" name="Picture 30" descr="Chart, histogram&#10;&#10;Description automatically generated">
            <a:extLst>
              <a:ext uri="{FF2B5EF4-FFF2-40B4-BE49-F238E27FC236}">
                <a16:creationId xmlns:a16="http://schemas.microsoft.com/office/drawing/2014/main" id="{57C93492-3DA7-FC2A-DB75-AA04896498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2701" y="2333926"/>
            <a:ext cx="3254222" cy="1788211"/>
          </a:xfrm>
          <a:prstGeom prst="rect">
            <a:avLst/>
          </a:prstGeom>
        </p:spPr>
      </p:pic>
    </p:spTree>
    <p:extLst>
      <p:ext uri="{BB962C8B-B14F-4D97-AF65-F5344CB8AC3E}">
        <p14:creationId xmlns:p14="http://schemas.microsoft.com/office/powerpoint/2010/main" val="28741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8E4C-7955-EA59-9CCC-F1B0A360DE5E}"/>
              </a:ext>
            </a:extLst>
          </p:cNvPr>
          <p:cNvSpPr>
            <a:spLocks noGrp="1"/>
          </p:cNvSpPr>
          <p:nvPr>
            <p:ph type="title"/>
          </p:nvPr>
        </p:nvSpPr>
        <p:spPr/>
        <p:txBody>
          <a:bodyPr/>
          <a:lstStyle/>
          <a:p>
            <a:r>
              <a:rPr lang="en-GB" b="1" dirty="0"/>
              <a:t>Key marketable features(2)</a:t>
            </a:r>
          </a:p>
        </p:txBody>
      </p:sp>
      <p:pic>
        <p:nvPicPr>
          <p:cNvPr id="8" name="Picture 7" descr="Chart, histogram&#10;&#10;Description automatically generated">
            <a:extLst>
              <a:ext uri="{FF2B5EF4-FFF2-40B4-BE49-F238E27FC236}">
                <a16:creationId xmlns:a16="http://schemas.microsoft.com/office/drawing/2014/main" id="{5C4394AE-6214-A74B-1220-62A9E6846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255" y="2459488"/>
            <a:ext cx="3567055" cy="1960114"/>
          </a:xfrm>
          <a:prstGeom prst="rect">
            <a:avLst/>
          </a:prstGeom>
        </p:spPr>
      </p:pic>
      <p:pic>
        <p:nvPicPr>
          <p:cNvPr id="18" name="Picture 17" descr="A picture containing histogram&#10;&#10;Description automatically generated">
            <a:extLst>
              <a:ext uri="{FF2B5EF4-FFF2-40B4-BE49-F238E27FC236}">
                <a16:creationId xmlns:a16="http://schemas.microsoft.com/office/drawing/2014/main" id="{4D485275-0896-A18F-1763-4B5006687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7250" y="4856924"/>
            <a:ext cx="3665059" cy="1994224"/>
          </a:xfrm>
          <a:prstGeom prst="rect">
            <a:avLst/>
          </a:prstGeom>
        </p:spPr>
      </p:pic>
      <p:sp>
        <p:nvSpPr>
          <p:cNvPr id="33" name="Content Placeholder 32">
            <a:extLst>
              <a:ext uri="{FF2B5EF4-FFF2-40B4-BE49-F238E27FC236}">
                <a16:creationId xmlns:a16="http://schemas.microsoft.com/office/drawing/2014/main" id="{48438504-605A-1776-2334-2C4F753F48A9}"/>
              </a:ext>
            </a:extLst>
          </p:cNvPr>
          <p:cNvSpPr>
            <a:spLocks noGrp="1"/>
          </p:cNvSpPr>
          <p:nvPr>
            <p:ph idx="1"/>
          </p:nvPr>
        </p:nvSpPr>
        <p:spPr>
          <a:xfrm>
            <a:off x="1793742" y="2784144"/>
            <a:ext cx="6053855" cy="1560600"/>
          </a:xfrm>
        </p:spPr>
        <p:txBody>
          <a:bodyPr>
            <a:normAutofit fontScale="25000" lnSpcReduction="20000"/>
          </a:bodyPr>
          <a:lstStyle/>
          <a:p>
            <a:pPr marL="0" indent="0">
              <a:buNone/>
            </a:pPr>
            <a:r>
              <a:rPr lang="en-GB" sz="8000" dirty="0"/>
              <a:t>… and also our “built” features/access features (</a:t>
            </a:r>
            <a:r>
              <a:rPr lang="en-GB" sz="8000" dirty="0" err="1"/>
              <a:t>ie</a:t>
            </a:r>
            <a:r>
              <a:rPr lang="en-GB" sz="8000" dirty="0"/>
              <a:t>, our skiers need these to access our natural market-leading features):</a:t>
            </a:r>
          </a:p>
          <a:p>
            <a:r>
              <a:rPr lang="en-GB" sz="8000" dirty="0"/>
              <a:t>Chairs</a:t>
            </a:r>
          </a:p>
          <a:p>
            <a:r>
              <a:rPr lang="en-GB" sz="8000" dirty="0"/>
              <a:t>Quads</a:t>
            </a:r>
          </a:p>
          <a:p>
            <a:endParaRPr lang="en-GB" sz="8000" dirty="0"/>
          </a:p>
          <a:p>
            <a:pPr marL="0" indent="0">
              <a:buNone/>
            </a:pPr>
            <a:r>
              <a:rPr lang="en-GB" sz="8000" dirty="0"/>
              <a:t>… but Trams are irrelevant</a:t>
            </a:r>
          </a:p>
          <a:p>
            <a:pPr marL="0" indent="0">
              <a:buNone/>
            </a:pPr>
            <a:endParaRPr lang="en-GB" dirty="0"/>
          </a:p>
        </p:txBody>
      </p:sp>
      <p:pic>
        <p:nvPicPr>
          <p:cNvPr id="34" name="Picture 33" descr="Chart&#10;&#10;Description automatically generated">
            <a:extLst>
              <a:ext uri="{FF2B5EF4-FFF2-40B4-BE49-F238E27FC236}">
                <a16:creationId xmlns:a16="http://schemas.microsoft.com/office/drawing/2014/main" id="{086DA78D-6677-C91D-E92D-D587D57B5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018" y="4610529"/>
            <a:ext cx="3545624" cy="1929237"/>
          </a:xfrm>
          <a:prstGeom prst="rect">
            <a:avLst/>
          </a:prstGeom>
        </p:spPr>
      </p:pic>
    </p:spTree>
    <p:extLst>
      <p:ext uri="{BB962C8B-B14F-4D97-AF65-F5344CB8AC3E}">
        <p14:creationId xmlns:p14="http://schemas.microsoft.com/office/powerpoint/2010/main" val="18770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D8A7-23EA-B613-3BE0-0562E0BB1271}"/>
              </a:ext>
            </a:extLst>
          </p:cNvPr>
          <p:cNvSpPr>
            <a:spLocks noGrp="1"/>
          </p:cNvSpPr>
          <p:nvPr>
            <p:ph type="title"/>
          </p:nvPr>
        </p:nvSpPr>
        <p:spPr>
          <a:xfrm>
            <a:off x="1484310" y="254480"/>
            <a:ext cx="10018713" cy="1752599"/>
          </a:xfrm>
        </p:spPr>
        <p:txBody>
          <a:bodyPr/>
          <a:lstStyle/>
          <a:p>
            <a:r>
              <a:rPr lang="en-GB" b="1" dirty="0"/>
              <a:t>Modelling results</a:t>
            </a:r>
          </a:p>
        </p:txBody>
      </p:sp>
      <p:sp>
        <p:nvSpPr>
          <p:cNvPr id="13" name="Content Placeholder 12">
            <a:extLst>
              <a:ext uri="{FF2B5EF4-FFF2-40B4-BE49-F238E27FC236}">
                <a16:creationId xmlns:a16="http://schemas.microsoft.com/office/drawing/2014/main" id="{960BB83F-BA79-6296-153A-43E17F0D0809}"/>
              </a:ext>
            </a:extLst>
          </p:cNvPr>
          <p:cNvSpPr>
            <a:spLocks noGrp="1"/>
          </p:cNvSpPr>
          <p:nvPr>
            <p:ph idx="1"/>
          </p:nvPr>
        </p:nvSpPr>
        <p:spPr>
          <a:xfrm>
            <a:off x="1587828" y="2007079"/>
            <a:ext cx="7711448" cy="4497238"/>
          </a:xfrm>
        </p:spPr>
        <p:txBody>
          <a:bodyPr>
            <a:normAutofit fontScale="70000" lnSpcReduction="20000"/>
          </a:bodyPr>
          <a:lstStyle/>
          <a:p>
            <a:pPr marL="0" indent="0">
              <a:buNone/>
            </a:pPr>
            <a:r>
              <a:rPr lang="en-GB" b="1" dirty="0"/>
              <a:t>Scenario 1 (Close up to 10 of the least used runs)</a:t>
            </a:r>
          </a:p>
          <a:p>
            <a:r>
              <a:rPr lang="en-GB" dirty="0"/>
              <a:t>Closing 1 makes no difference, closing 2 and 3 reduces support for ticket price/revenue, but if we close down 3, might as well close 4 or 5.</a:t>
            </a:r>
          </a:p>
          <a:p>
            <a:endParaRPr lang="en-GB" dirty="0"/>
          </a:p>
          <a:p>
            <a:pPr marL="0" indent="0">
              <a:buNone/>
            </a:pPr>
            <a:r>
              <a:rPr lang="en-GB" b="1" dirty="0"/>
              <a:t>Scenario 2 (Add a run, increase vertical drop by 150 feet, install new chair lift)</a:t>
            </a:r>
          </a:p>
          <a:p>
            <a:r>
              <a:rPr lang="en-GB" dirty="0"/>
              <a:t>Increases support for ticket price by $1.99; increases seasonal revenue by c£3.5m.</a:t>
            </a:r>
          </a:p>
          <a:p>
            <a:endParaRPr lang="en-GB" dirty="0"/>
          </a:p>
          <a:p>
            <a:pPr marL="0" indent="0">
              <a:buNone/>
            </a:pPr>
            <a:r>
              <a:rPr lang="en-GB" b="1" dirty="0"/>
              <a:t>Scenario 3 (Same as 2, but add 2 acres of snow coverage)</a:t>
            </a:r>
          </a:p>
          <a:p>
            <a:r>
              <a:rPr lang="en-GB" dirty="0"/>
              <a:t>Such a small increase makes no difference</a:t>
            </a:r>
          </a:p>
          <a:p>
            <a:endParaRPr lang="en-GB" dirty="0"/>
          </a:p>
          <a:p>
            <a:pPr marL="0" indent="0">
              <a:buNone/>
            </a:pPr>
            <a:r>
              <a:rPr lang="en-GB" b="1" dirty="0"/>
              <a:t>Scenario 4 (Increase longest run by 2 miles and guarantee snow coverage by additional 4 acres)</a:t>
            </a:r>
          </a:p>
          <a:p>
            <a:r>
              <a:rPr lang="en-GB" dirty="0"/>
              <a:t>Makes no difference whatsoever.</a:t>
            </a:r>
          </a:p>
        </p:txBody>
      </p:sp>
      <p:pic>
        <p:nvPicPr>
          <p:cNvPr id="14" name="Content Placeholder 4" descr="Chart, line chart&#10;&#10;Description automatically generated">
            <a:extLst>
              <a:ext uri="{FF2B5EF4-FFF2-40B4-BE49-F238E27FC236}">
                <a16:creationId xmlns:a16="http://schemas.microsoft.com/office/drawing/2014/main" id="{9AE674E8-A289-3685-2EC9-161211224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170" y="1682592"/>
            <a:ext cx="2767914" cy="1477108"/>
          </a:xfrm>
          <a:prstGeom prst="rect">
            <a:avLst/>
          </a:prstGeom>
        </p:spPr>
      </p:pic>
    </p:spTree>
    <p:extLst>
      <p:ext uri="{BB962C8B-B14F-4D97-AF65-F5344CB8AC3E}">
        <p14:creationId xmlns:p14="http://schemas.microsoft.com/office/powerpoint/2010/main" val="336430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23B3-BD76-BC40-3A98-574757377638}"/>
              </a:ext>
            </a:extLst>
          </p:cNvPr>
          <p:cNvSpPr>
            <a:spLocks noGrp="1"/>
          </p:cNvSpPr>
          <p:nvPr>
            <p:ph type="title"/>
          </p:nvPr>
        </p:nvSpPr>
        <p:spPr/>
        <p:txBody>
          <a:bodyPr/>
          <a:lstStyle/>
          <a:p>
            <a:r>
              <a:rPr lang="en-GB" b="1" dirty="0"/>
              <a:t>Summary/conclusions</a:t>
            </a:r>
          </a:p>
        </p:txBody>
      </p:sp>
      <p:sp>
        <p:nvSpPr>
          <p:cNvPr id="7" name="Content Placeholder 6">
            <a:extLst>
              <a:ext uri="{FF2B5EF4-FFF2-40B4-BE49-F238E27FC236}">
                <a16:creationId xmlns:a16="http://schemas.microsoft.com/office/drawing/2014/main" id="{B9B853EA-7649-30B4-C37E-20155E733A8D}"/>
              </a:ext>
            </a:extLst>
          </p:cNvPr>
          <p:cNvSpPr>
            <a:spLocks noGrp="1"/>
          </p:cNvSpPr>
          <p:nvPr>
            <p:ph idx="1"/>
          </p:nvPr>
        </p:nvSpPr>
        <p:spPr/>
        <p:txBody>
          <a:bodyPr/>
          <a:lstStyle/>
          <a:p>
            <a:r>
              <a:rPr lang="en-GB" dirty="0"/>
              <a:t>Our key marketable assets are the resort’s </a:t>
            </a:r>
            <a:r>
              <a:rPr lang="en-GB" b="1" dirty="0"/>
              <a:t>natural features </a:t>
            </a:r>
            <a:r>
              <a:rPr lang="en-GB" dirty="0"/>
              <a:t>(vertical drop, runs and their length), combined with the ability of our ski visitors to </a:t>
            </a:r>
            <a:r>
              <a:rPr lang="en-GB" b="1" dirty="0"/>
              <a:t>access </a:t>
            </a:r>
            <a:r>
              <a:rPr lang="en-GB" dirty="0"/>
              <a:t>them (chair lifts).</a:t>
            </a:r>
          </a:p>
          <a:p>
            <a:r>
              <a:rPr lang="en-GB" b="1" dirty="0">
                <a:ea typeface="Times New Roman" panose="02020603050405020304" pitchFamily="18" charset="0"/>
                <a:cs typeface="Arial" panose="020B0604020202020204" pitchFamily="34" charset="0"/>
              </a:rPr>
              <a:t>S</a:t>
            </a:r>
            <a:r>
              <a:rPr lang="en-GB" b="1" dirty="0">
                <a:effectLst/>
                <a:ea typeface="Times New Roman" panose="02020603050405020304" pitchFamily="18" charset="0"/>
                <a:cs typeface="Arial" panose="020B0604020202020204" pitchFamily="34" charset="0"/>
              </a:rPr>
              <a:t>cenario 2 is recommended </a:t>
            </a:r>
            <a:r>
              <a:rPr lang="en-GB" dirty="0">
                <a:effectLst/>
                <a:ea typeface="Times New Roman" panose="02020603050405020304" pitchFamily="18" charset="0"/>
                <a:cs typeface="Arial" panose="020B0604020202020204" pitchFamily="34" charset="0"/>
              </a:rPr>
              <a:t>for further exploration, </a:t>
            </a:r>
            <a:r>
              <a:rPr lang="en-GB" dirty="0" err="1">
                <a:ea typeface="Times New Roman" panose="02020603050405020304" pitchFamily="18" charset="0"/>
                <a:cs typeface="Arial" panose="020B0604020202020204" pitchFamily="34" charset="0"/>
              </a:rPr>
              <a:t>inc</a:t>
            </a:r>
            <a:r>
              <a:rPr lang="en-GB" dirty="0">
                <a:ea typeface="Times New Roman" panose="02020603050405020304" pitchFamily="18" charset="0"/>
                <a:cs typeface="Arial" panose="020B0604020202020204" pitchFamily="34" charset="0"/>
              </a:rPr>
              <a:t> </a:t>
            </a:r>
            <a:r>
              <a:rPr lang="en-GB" dirty="0">
                <a:effectLst/>
                <a:ea typeface="Times New Roman" panose="02020603050405020304" pitchFamily="18" charset="0"/>
                <a:cs typeface="Arial" panose="020B0604020202020204" pitchFamily="34" charset="0"/>
              </a:rPr>
              <a:t>additional investigation of the cost savings from closing up to 5 runs. Investing in chairlifts in covered by additional revenue by a factor of 2:1. </a:t>
            </a:r>
          </a:p>
          <a:p>
            <a:r>
              <a:rPr lang="en-GB" b="1" dirty="0">
                <a:ea typeface="Calibri" panose="020F0502020204030204" pitchFamily="34" charset="0"/>
                <a:cs typeface="Arial" panose="020B0604020202020204" pitchFamily="34" charset="0"/>
              </a:rPr>
              <a:t>Refine modelling system and trial/roll-out to managers</a:t>
            </a:r>
            <a:r>
              <a:rPr lang="en-GB" dirty="0">
                <a:ea typeface="Calibri" panose="020F0502020204030204" pitchFamily="34" charset="0"/>
                <a:cs typeface="Arial" panose="020B0604020202020204" pitchFamily="34" charset="0"/>
              </a:rPr>
              <a:t>, with training.</a:t>
            </a:r>
            <a:endParaRPr lang="en-GB" dirty="0">
              <a:effectLst/>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742158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91</TotalTime>
  <Words>1048</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Courier New</vt:lpstr>
      <vt:lpstr>Parallax</vt:lpstr>
      <vt:lpstr>Big Mountain Resort  </vt:lpstr>
      <vt:lpstr>Problem identification</vt:lpstr>
      <vt:lpstr>Problem identification (2)</vt:lpstr>
      <vt:lpstr>Recommendations</vt:lpstr>
      <vt:lpstr>Where do we fit in the market?</vt:lpstr>
      <vt:lpstr>Key marketable features(1)</vt:lpstr>
      <vt:lpstr>Key marketable features(2)</vt:lpstr>
      <vt:lpstr>Modelling results</vt:lpstr>
      <vt:lpstr>Summary/conclusions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dc:title>
  <dc:creator>Jonathan Pearce</dc:creator>
  <cp:lastModifiedBy>Jonathan Pearce</cp:lastModifiedBy>
  <cp:revision>1</cp:revision>
  <dcterms:created xsi:type="dcterms:W3CDTF">2022-12-16T10:31:18Z</dcterms:created>
  <dcterms:modified xsi:type="dcterms:W3CDTF">2022-12-16T12:02:40Z</dcterms:modified>
</cp:coreProperties>
</file>