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5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613-1926-4AAD-9470-38E7A610CC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5C2-EA49-470F-A4A4-3983E818E53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F218-B8A9-4821-A4EC-8DFA6EDCA5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493-AA25-4505-AF6C-60D891088BB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F199-CC79-4FF7-8250-D1AAC4C7C2B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6CF4-B8C2-417B-9356-31CB7B25357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DC50-2799-435E-A097-139C2E2924C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803-9BD5-4A09-B1C2-998B36473F2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DB13-E304-4F3F-B085-5D7CEF3732F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BF9-4589-46B6-83FC-B1E5BAEDC6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C5BC-46A6-4828-B99E-2F2FAF0118A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17964"/>
            <a:ext cx="10515600" cy="445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E39C-DDF7-4E59-A6F3-7B270E0077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3F212-A3DD-4C86-A34A-8AB6C7E3027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570181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igure 2021-03-02 0043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0105" y="1621155"/>
            <a:ext cx="6720840" cy="50126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54330"/>
            <a:ext cx="10515600" cy="1066511"/>
          </a:xfrm>
        </p:spPr>
        <p:txBody>
          <a:bodyPr>
            <a:normAutofit/>
          </a:bodyPr>
          <a:lstStyle/>
          <a:p>
            <a:r>
              <a:rPr lang="en-US" altLang="zh-CN" dirty="0"/>
              <a:t>CTA strategy: Track Record</a:t>
            </a:r>
            <a:endParaRPr lang="zh-CN" altLang="en-US" dirty="0"/>
          </a:p>
        </p:txBody>
      </p:sp>
      <p:graphicFrame>
        <p:nvGraphicFramePr>
          <p:cNvPr id="18" name="表格 1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065174" y="2264859"/>
          <a:ext cx="417558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438"/>
                <a:gridCol w="996574"/>
                <a:gridCol w="996574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2020 Performance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Arbitrage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vs BTC</a:t>
                      </a:r>
                      <a:endParaRPr lang="zh-CN" alt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Yearly rate of 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157.0%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303.6%</a:t>
                      </a:r>
                      <a:endParaRPr lang="en-US" altLang="zh-CN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Max Drawdown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14.7%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50.1%</a:t>
                      </a:r>
                      <a:endParaRPr lang="en-US" altLang="zh-CN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Sharpe Ratio 2019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1.48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0.86</a:t>
                      </a:r>
                      <a:endParaRPr lang="en-US" altLang="zh-C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68910" y="2196465"/>
          <a:ext cx="4601210" cy="414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15"/>
                <a:gridCol w="760095"/>
                <a:gridCol w="817245"/>
                <a:gridCol w="636905"/>
                <a:gridCol w="678180"/>
                <a:gridCol w="725170"/>
              </a:tblGrid>
              <a:tr h="78295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Month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Gain/</a:t>
                      </a:r>
                      <a:br>
                        <a:rPr lang="en-US" altLang="zh-CN" sz="1100" dirty="0"/>
                      </a:br>
                      <a:r>
                        <a:rPr lang="en-US" altLang="zh-CN" sz="1100" dirty="0"/>
                        <a:t>Loss (</a:t>
                      </a:r>
                      <a:r>
                        <a:rPr lang="el-GR" altLang="zh-CN" sz="1100" dirty="0"/>
                        <a:t>Δ</a:t>
                      </a:r>
                      <a:r>
                        <a:rPr lang="en-US" altLang="zh-CN" sz="1100" dirty="0"/>
                        <a:t>NAV)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Vs BTC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Max Draw down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/>
                        <a:t>Tran  saction No.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Correct  Prediction</a:t>
                      </a:r>
                      <a:r>
                        <a:rPr lang="en-US" altLang="zh-CN" sz="1100" dirty="0"/>
                        <a:t> %</a:t>
                      </a:r>
                      <a:endParaRPr lang="zh-CN" altLang="en-US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Jan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17.9%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30.9%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4.8%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100%</a:t>
                      </a:r>
                      <a:endParaRPr lang="en-US" altLang="zh-CN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Feb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26.0%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21.3%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>
                          <a:sym typeface="+mn-ea"/>
                        </a:rPr>
                        <a:t>3.2%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>
                          <a:sym typeface="+mn-ea"/>
                        </a:rPr>
                        <a:t>100%</a:t>
                      </a:r>
                      <a:endParaRPr lang="zh-CN" altLang="en-US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Mar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19.6%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-9.5%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7.9%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0%</a:t>
                      </a:r>
                      <a:endParaRPr lang="en-US" altLang="zh-CN" sz="1100" dirty="0"/>
                    </a:p>
                  </a:txBody>
                  <a:tcPr/>
                </a:tc>
              </a:tr>
              <a:tr h="43243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Apr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33.8%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23.1%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11.0%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0%</a:t>
                      </a:r>
                      <a:endParaRPr lang="en-US" altLang="zh-CN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May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36.4%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33.0%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13.1%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>
                          <a:sym typeface="+mn-ea"/>
                        </a:rPr>
                        <a:t>100%</a:t>
                      </a:r>
                      <a:endParaRPr lang="zh-CN" altLang="en-US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Jun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36.9%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28.6%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3.3%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>
                          <a:sym typeface="+mn-ea"/>
                        </a:rPr>
                        <a:t>100%</a:t>
                      </a:r>
                      <a:endParaRPr lang="zh-CN" altLang="en-US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Jul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67.0%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59.1%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2.3%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>
                          <a:sym typeface="+mn-ea"/>
                        </a:rPr>
                        <a:t>0%</a:t>
                      </a:r>
                      <a:endParaRPr lang="zh-CN" altLang="en-US" sz="11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Aug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51.9%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64.6%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11.3%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50%</a:t>
                      </a:r>
                      <a:endParaRPr lang="en-US" altLang="zh-CN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Sep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51.7%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51.1%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7.8%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>
                          <a:sym typeface="+mn-ea"/>
                        </a:rPr>
                        <a:t>100%</a:t>
                      </a:r>
                      <a:endParaRPr lang="en-US" altLang="zh-CN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Oct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85.8%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94.3%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3.1%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/>
                        <a:t>2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>
                          <a:sym typeface="+mn-ea"/>
                        </a:rPr>
                        <a:t>0%</a:t>
                      </a:r>
                      <a:endParaRPr lang="en-US" altLang="zh-CN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Nov 2020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79.0%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170.8%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12.8%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/>
                        <a:t>3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/>
                        <a:t>66.7%</a:t>
                      </a:r>
                      <a:endParaRPr lang="en-US" altLang="zh-CN" sz="1100" dirty="0"/>
                    </a:p>
                  </a:txBody>
                  <a:tcPr/>
                </a:tc>
              </a:tr>
              <a:tr h="26606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Dec 2020 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157.0%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fontAlgn="auto"/>
                      <a:r>
                        <a:rPr lang="en-US" altLang="zh-CN" sz="1100" dirty="0"/>
                        <a:t>303.6%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/>
                        <a:t>3.4%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/>
                        <a:t>1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ClrTx/>
                        <a:buSzTx/>
                        <a:buFontTx/>
                      </a:pPr>
                      <a:r>
                        <a:rPr lang="en-US" altLang="zh-CN" sz="1100" dirty="0"/>
                        <a:t>100%</a:t>
                      </a:r>
                      <a:endParaRPr lang="en-US" altLang="zh-CN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25ee030-9934-4fb1-9a77-c5a72fbbf68f}"/>
</p:tagLst>
</file>

<file path=ppt/tags/tag2.xml><?xml version="1.0" encoding="utf-8"?>
<p:tagLst xmlns:p="http://schemas.openxmlformats.org/presentationml/2006/main">
  <p:tag name="KSO_WM_UNIT_TABLE_BEAUTIFY" val="smartTable{e7e5f97d-d8f3-410a-87f1-1478b35fa8d5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演示</Application>
  <PresentationFormat>宽屏</PresentationFormat>
  <Paragraphs>182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等线</vt:lpstr>
      <vt:lpstr>等线</vt:lpstr>
      <vt:lpstr>等线 Light</vt:lpstr>
      <vt:lpstr>微软雅黑</vt:lpstr>
      <vt:lpstr>Arial Unicode MS</vt:lpstr>
      <vt:lpstr>Calibri</vt:lpstr>
      <vt:lpstr>等线</vt:lpstr>
      <vt:lpstr>1_Office 主题​​</vt:lpstr>
      <vt:lpstr>2. CTA strategy: Track Record (基于rolling base，仅选择样本外的测试，并要求指数曲线与BTC/USDT曲线画在同一图，相同起点100%)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Arbitrage strategy: Track Record (基于rolling base，仅选择样本外的测试)</dc:title>
  <dc:creator>hjy</dc:creator>
  <cp:lastModifiedBy>w</cp:lastModifiedBy>
  <cp:revision>6</cp:revision>
  <dcterms:created xsi:type="dcterms:W3CDTF">2021-03-01T10:53:00Z</dcterms:created>
  <dcterms:modified xsi:type="dcterms:W3CDTF">2021-03-01T16:48:40Z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