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145874-E030-4BF6-A90A-9F05751045AE}">
  <a:tblStyle styleId="{17145874-E030-4BF6-A90A-9F05751045A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50" y="408100"/>
            <a:ext cx="9144000" cy="928200"/>
          </a:xfrm>
          <a:prstGeom prst="rect">
            <a:avLst/>
          </a:prstGeom>
          <a:noFill/>
          <a:ln>
            <a:noFill/>
          </a:ln>
        </p:spPr>
        <p:txBody>
          <a:bodyPr anchorCtr="0" anchor="t" bIns="91425" lIns="91425" spcFirstLastPara="1" rIns="91425" wrap="square" tIns="91425">
            <a:normAutofit fontScale="90000"/>
          </a:bodyPr>
          <a:lstStyle/>
          <a:p>
            <a:pPr indent="0" lvl="0" marL="0" rtl="1" algn="ctr">
              <a:lnSpc>
                <a:spcPct val="115000"/>
              </a:lnSpc>
              <a:spcBef>
                <a:spcPts val="0"/>
              </a:spcBef>
              <a:spcAft>
                <a:spcPts val="0"/>
              </a:spcAft>
              <a:buClr>
                <a:schemeClr val="dk1"/>
              </a:buClr>
              <a:buSzPct val="39285"/>
              <a:buFont typeface="Arial"/>
              <a:buNone/>
            </a:pPr>
            <a:r>
              <a:rPr b="1" lang="iw" u="sng"/>
              <a:t>STR - מוביט </a:t>
            </a:r>
            <a:r>
              <a:rPr lang="iw"/>
              <a:t>\ Moovit</a:t>
            </a:r>
            <a:br>
              <a:rPr b="1" lang="iw" u="sng"/>
            </a:br>
            <a:r>
              <a:rPr b="1" lang="iw" u="sng"/>
              <a:t>  </a:t>
            </a:r>
            <a:endParaRPr b="1" u="sng"/>
          </a:p>
          <a:p>
            <a:pPr indent="0" lvl="0" marL="0" rtl="1" algn="r">
              <a:lnSpc>
                <a:spcPct val="115000"/>
              </a:lnSpc>
              <a:spcBef>
                <a:spcPts val="0"/>
              </a:spcBef>
              <a:spcAft>
                <a:spcPts val="0"/>
              </a:spcAft>
              <a:buClr>
                <a:schemeClr val="dk1"/>
              </a:buClr>
              <a:buSzPct val="91666"/>
              <a:buFont typeface="Arial"/>
              <a:buNone/>
            </a:pPr>
            <a:br>
              <a:rPr lang="iw" sz="1200">
                <a:solidFill>
                  <a:srgbClr val="202122"/>
                </a:solidFill>
                <a:highlight>
                  <a:srgbClr val="FFFFFF"/>
                </a:highlight>
              </a:rPr>
            </a:br>
            <a:endParaRPr sz="1200">
              <a:solidFill>
                <a:srgbClr val="202122"/>
              </a:solidFill>
              <a:highlight>
                <a:srgbClr val="FFFFFF"/>
              </a:highlight>
            </a:endParaRPr>
          </a:p>
          <a:p>
            <a:pPr indent="0" lvl="0" marL="0" rtl="1" algn="r">
              <a:lnSpc>
                <a:spcPct val="115000"/>
              </a:lnSpc>
              <a:spcBef>
                <a:spcPts val="0"/>
              </a:spcBef>
              <a:spcAft>
                <a:spcPts val="0"/>
              </a:spcAft>
              <a:buClr>
                <a:schemeClr val="dk1"/>
              </a:buClr>
              <a:buSzPct val="78571"/>
              <a:buFont typeface="Arial"/>
              <a:buNone/>
            </a:pPr>
            <a:r>
              <a:rPr b="1" lang="iw" sz="1400" u="sng"/>
              <a:t>מטרת האפליקציה</a:t>
            </a:r>
            <a:endParaRPr b="1" sz="1400" u="sng"/>
          </a:p>
          <a:p>
            <a:pPr indent="0" lvl="0" marL="0" rtl="1" algn="r">
              <a:lnSpc>
                <a:spcPct val="115000"/>
              </a:lnSpc>
              <a:spcBef>
                <a:spcPts val="0"/>
              </a:spcBef>
              <a:spcAft>
                <a:spcPts val="0"/>
              </a:spcAft>
              <a:buClr>
                <a:schemeClr val="dk1"/>
              </a:buClr>
              <a:buSzPct val="91666"/>
              <a:buFont typeface="Arial"/>
              <a:buNone/>
            </a:pPr>
            <a:r>
              <a:rPr lang="iw" sz="1200">
                <a:solidFill>
                  <a:srgbClr val="202122"/>
                </a:solidFill>
                <a:highlight>
                  <a:srgbClr val="FFFFFF"/>
                </a:highlight>
              </a:rPr>
              <a:t>אפליקצית תקשורת ותשלום לתחבורה ציבורית.</a:t>
            </a:r>
            <a:endParaRPr sz="1200"/>
          </a:p>
          <a:p>
            <a:pPr indent="0" lvl="0" marL="0" rtl="1" algn="r">
              <a:lnSpc>
                <a:spcPct val="115000"/>
              </a:lnSpc>
              <a:spcBef>
                <a:spcPts val="0"/>
              </a:spcBef>
              <a:spcAft>
                <a:spcPts val="0"/>
              </a:spcAft>
              <a:buClr>
                <a:schemeClr val="dk1"/>
              </a:buClr>
              <a:buSzPct val="91666"/>
              <a:buFont typeface="Arial"/>
              <a:buNone/>
            </a:pPr>
            <a:r>
              <a:rPr lang="iw" sz="1200">
                <a:solidFill>
                  <a:srgbClr val="202122"/>
                </a:solidFill>
                <a:highlight>
                  <a:srgbClr val="FFFFFF"/>
                </a:highlight>
              </a:rPr>
              <a:t>האפליקציה משמשת כדרך לבדוק מתי קווי תחבורה ציבורית מגיעים (אוטובוסים ורכבות) ולשלם על עלייה על רכב ציבורי באופן דיגיטלי.</a:t>
            </a:r>
            <a:endParaRPr sz="1200">
              <a:solidFill>
                <a:srgbClr val="202122"/>
              </a:solidFill>
              <a:highlight>
                <a:srgbClr val="FFFFFF"/>
              </a:highlight>
            </a:endParaRPr>
          </a:p>
          <a:p>
            <a:pPr indent="0" lvl="0" marL="0" rtl="1" algn="r">
              <a:lnSpc>
                <a:spcPct val="115000"/>
              </a:lnSpc>
              <a:spcBef>
                <a:spcPts val="0"/>
              </a:spcBef>
              <a:spcAft>
                <a:spcPts val="0"/>
              </a:spcAft>
              <a:buClr>
                <a:schemeClr val="dk1"/>
              </a:buClr>
              <a:buSzPct val="91666"/>
              <a:buFont typeface="Arial"/>
              <a:buNone/>
            </a:pPr>
            <a:r>
              <a:rPr lang="iw" sz="1200">
                <a:solidFill>
                  <a:srgbClr val="202122"/>
                </a:solidFill>
                <a:highlight>
                  <a:srgbClr val="FFFFFF"/>
                </a:highlight>
              </a:rPr>
              <a:t>מוביט הינה אפליקציה אינטרנשיונלית וניתן להשתמש בה בארצות שונות ובשפות שונות.</a:t>
            </a:r>
            <a:endParaRPr sz="1200">
              <a:solidFill>
                <a:srgbClr val="202122"/>
              </a:solidFill>
              <a:highlight>
                <a:srgbClr val="FFFFFF"/>
              </a:highlight>
            </a:endParaRPr>
          </a:p>
          <a:p>
            <a:pPr indent="0" lvl="0" marL="0" rtl="1" algn="r">
              <a:lnSpc>
                <a:spcPct val="115000"/>
              </a:lnSpc>
              <a:spcBef>
                <a:spcPts val="0"/>
              </a:spcBef>
              <a:spcAft>
                <a:spcPts val="0"/>
              </a:spcAft>
              <a:buClr>
                <a:schemeClr val="dk1"/>
              </a:buClr>
              <a:buSzPct val="71739"/>
              <a:buFont typeface="Arial"/>
              <a:buNone/>
            </a:pPr>
            <a:r>
              <a:t/>
            </a:r>
            <a:endParaRPr sz="1533">
              <a:solidFill>
                <a:srgbClr val="202122"/>
              </a:solidFill>
              <a:highlight>
                <a:srgbClr val="FFFFFF"/>
              </a:highlight>
            </a:endParaRPr>
          </a:p>
          <a:p>
            <a:pPr indent="0" lvl="0" marL="0" rtl="1" algn="r">
              <a:lnSpc>
                <a:spcPct val="115000"/>
              </a:lnSpc>
              <a:spcBef>
                <a:spcPts val="0"/>
              </a:spcBef>
              <a:spcAft>
                <a:spcPts val="0"/>
              </a:spcAft>
              <a:buClr>
                <a:schemeClr val="dk1"/>
              </a:buClr>
              <a:buSzPct val="71739"/>
              <a:buFont typeface="Arial"/>
              <a:buNone/>
            </a:pPr>
            <a:r>
              <a:t/>
            </a:r>
            <a:endParaRPr sz="1533">
              <a:solidFill>
                <a:srgbClr val="202122"/>
              </a:solidFill>
              <a:highlight>
                <a:srgbClr val="FFFFFF"/>
              </a:highlight>
            </a:endParaRPr>
          </a:p>
          <a:p>
            <a:pPr indent="0" lvl="0" marL="0" rtl="0" algn="ctr">
              <a:lnSpc>
                <a:spcPct val="100000"/>
              </a:lnSpc>
              <a:spcBef>
                <a:spcPts val="0"/>
              </a:spcBef>
              <a:spcAft>
                <a:spcPts val="0"/>
              </a:spcAft>
              <a:buSzPct val="111111"/>
              <a:buNone/>
            </a:pPr>
            <a:r>
              <a:t/>
            </a:r>
            <a:endParaRPr b="1"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4618600" y="445025"/>
            <a:ext cx="4260300" cy="572700"/>
          </a:xfrm>
          <a:prstGeom prst="rect">
            <a:avLst/>
          </a:prstGeom>
          <a:noFill/>
          <a:ln>
            <a:noFill/>
          </a:ln>
        </p:spPr>
        <p:txBody>
          <a:bodyPr anchorCtr="0" anchor="t" bIns="91425" lIns="91425" spcFirstLastPara="1" rIns="91425" wrap="square" tIns="91425">
            <a:normAutofit fontScale="90000"/>
          </a:bodyPr>
          <a:lstStyle/>
          <a:p>
            <a:pPr indent="0" lvl="0" marL="0" rtl="1" algn="r">
              <a:lnSpc>
                <a:spcPct val="100000"/>
              </a:lnSpc>
              <a:spcBef>
                <a:spcPts val="0"/>
              </a:spcBef>
              <a:spcAft>
                <a:spcPts val="0"/>
              </a:spcAft>
              <a:buSzPct val="111111"/>
              <a:buNone/>
            </a:pPr>
            <a:r>
              <a:rPr lang="iw"/>
              <a:t>סוגי הבדיקות שהתחייבתי להן:</a:t>
            </a:r>
            <a:endParaRPr/>
          </a:p>
        </p:txBody>
      </p:sp>
      <p:sp>
        <p:nvSpPr>
          <p:cNvPr id="60" name="Google Shape;60;p14"/>
          <p:cNvSpPr txBox="1"/>
          <p:nvPr>
            <p:ph idx="1" type="body"/>
          </p:nvPr>
        </p:nvSpPr>
        <p:spPr>
          <a:xfrm>
            <a:off x="5026750" y="1152475"/>
            <a:ext cx="3852300" cy="3416400"/>
          </a:xfrm>
          <a:prstGeom prst="rect">
            <a:avLst/>
          </a:prstGeom>
          <a:noFill/>
          <a:ln>
            <a:noFill/>
          </a:ln>
        </p:spPr>
        <p:txBody>
          <a:bodyPr anchorCtr="0" anchor="t" bIns="91425" lIns="91425" spcFirstLastPara="1" rIns="91425" wrap="square" tIns="91425">
            <a:normAutofit/>
          </a:bodyPr>
          <a:lstStyle/>
          <a:p>
            <a:pPr indent="0" lvl="0" marL="0" rtl="1" algn="r">
              <a:lnSpc>
                <a:spcPct val="115000"/>
              </a:lnSpc>
              <a:spcBef>
                <a:spcPts val="0"/>
              </a:spcBef>
              <a:spcAft>
                <a:spcPts val="0"/>
              </a:spcAft>
              <a:buClr>
                <a:schemeClr val="dk1"/>
              </a:buClr>
              <a:buSzPts val="1100"/>
              <a:buFont typeface="Arial"/>
              <a:buNone/>
            </a:pPr>
            <a:r>
              <a:rPr lang="iw" sz="1400">
                <a:solidFill>
                  <a:schemeClr val="dk1"/>
                </a:solidFill>
              </a:rPr>
              <a:t>לוקליזציה </a:t>
            </a:r>
            <a:endParaRPr sz="1400">
              <a:solidFill>
                <a:schemeClr val="dk1"/>
              </a:solidFill>
            </a:endParaRPr>
          </a:p>
          <a:p>
            <a:pPr indent="0" lvl="0" marL="0" rtl="1" algn="r">
              <a:lnSpc>
                <a:spcPct val="115000"/>
              </a:lnSpc>
              <a:spcBef>
                <a:spcPts val="0"/>
              </a:spcBef>
              <a:spcAft>
                <a:spcPts val="0"/>
              </a:spcAft>
              <a:buClr>
                <a:schemeClr val="dk1"/>
              </a:buClr>
              <a:buSzPts val="1100"/>
              <a:buFont typeface="Arial"/>
              <a:buNone/>
            </a:pPr>
            <a:r>
              <a:rPr lang="iw" sz="1400">
                <a:solidFill>
                  <a:schemeClr val="dk1"/>
                </a:solidFill>
              </a:rPr>
              <a:t>GUI</a:t>
            </a:r>
            <a:endParaRPr sz="1400">
              <a:solidFill>
                <a:schemeClr val="dk1"/>
              </a:solidFill>
            </a:endParaRPr>
          </a:p>
          <a:p>
            <a:pPr indent="0" lvl="0" marL="0" rtl="1" algn="r">
              <a:lnSpc>
                <a:spcPct val="115000"/>
              </a:lnSpc>
              <a:spcBef>
                <a:spcPts val="0"/>
              </a:spcBef>
              <a:spcAft>
                <a:spcPts val="0"/>
              </a:spcAft>
              <a:buClr>
                <a:schemeClr val="dk1"/>
              </a:buClr>
              <a:buSzPts val="1100"/>
              <a:buFont typeface="Arial"/>
              <a:buNone/>
            </a:pPr>
            <a:r>
              <a:rPr lang="iw" sz="1400">
                <a:solidFill>
                  <a:schemeClr val="dk1"/>
                </a:solidFill>
              </a:rPr>
              <a:t>פונקציונליות</a:t>
            </a:r>
            <a:endParaRPr sz="1400">
              <a:solidFill>
                <a:schemeClr val="dk1"/>
              </a:solidFill>
            </a:endParaRPr>
          </a:p>
          <a:p>
            <a:pPr indent="0" lvl="0" marL="0" rtl="1" algn="r">
              <a:lnSpc>
                <a:spcPct val="115000"/>
              </a:lnSpc>
              <a:spcBef>
                <a:spcPts val="0"/>
              </a:spcBef>
              <a:spcAft>
                <a:spcPts val="0"/>
              </a:spcAft>
              <a:buClr>
                <a:schemeClr val="dk1"/>
              </a:buClr>
              <a:buSzPts val="1100"/>
              <a:buFont typeface="Arial"/>
              <a:buNone/>
            </a:pPr>
            <a:r>
              <a:rPr lang="iw" sz="1400">
                <a:solidFill>
                  <a:schemeClr val="dk1"/>
                </a:solidFill>
              </a:rPr>
              <a:t>התממשקות</a:t>
            </a:r>
            <a:endParaRPr sz="1400">
              <a:solidFill>
                <a:schemeClr val="dk1"/>
              </a:solidFill>
            </a:endParaRPr>
          </a:p>
          <a:p>
            <a:pPr indent="0" lvl="0" marL="0" rtl="1" algn="r">
              <a:lnSpc>
                <a:spcPct val="115000"/>
              </a:lnSpc>
              <a:spcBef>
                <a:spcPts val="0"/>
              </a:spcBef>
              <a:spcAft>
                <a:spcPts val="0"/>
              </a:spcAft>
              <a:buSzPts val="1800"/>
              <a:buNone/>
            </a:pPr>
            <a:r>
              <a:t/>
            </a:r>
            <a:endParaRPr sz="1200">
              <a:solidFill>
                <a:schemeClr val="dk1"/>
              </a:solidFill>
            </a:endParaRPr>
          </a:p>
          <a:p>
            <a:pPr indent="0" lvl="0" marL="0" rtl="1" algn="r">
              <a:lnSpc>
                <a:spcPct val="115000"/>
              </a:lnSpc>
              <a:spcBef>
                <a:spcPts val="0"/>
              </a:spcBef>
              <a:spcAft>
                <a:spcPts val="0"/>
              </a:spcAft>
              <a:buSzPts val="1800"/>
              <a:buNone/>
            </a:pPr>
            <a:r>
              <a:t/>
            </a:r>
            <a:endParaRPr sz="1200">
              <a:solidFill>
                <a:schemeClr val="dk1"/>
              </a:solidFill>
            </a:endParaRPr>
          </a:p>
          <a:p>
            <a:pPr indent="0" lvl="0" marL="0" rtl="1" algn="r">
              <a:lnSpc>
                <a:spcPct val="100000"/>
              </a:lnSpc>
              <a:spcBef>
                <a:spcPts val="0"/>
              </a:spcBef>
              <a:spcAft>
                <a:spcPts val="0"/>
              </a:spcAft>
              <a:buClr>
                <a:schemeClr val="dk1"/>
              </a:buClr>
              <a:buSzPts val="1100"/>
              <a:buFont typeface="Arial"/>
              <a:buNone/>
            </a:pPr>
            <a:r>
              <a:rPr lang="iw" sz="2800">
                <a:solidFill>
                  <a:schemeClr val="dk1"/>
                </a:solidFill>
              </a:rPr>
              <a:t>כולן בוצעו.</a:t>
            </a:r>
            <a:endParaRPr sz="1200">
              <a:solidFill>
                <a:schemeClr val="dk1"/>
              </a:solidFill>
            </a:endParaRPr>
          </a:p>
        </p:txBody>
      </p:sp>
      <p:sp>
        <p:nvSpPr>
          <p:cNvPr id="61" name="Google Shape;61;p14"/>
          <p:cNvSpPr txBox="1"/>
          <p:nvPr/>
        </p:nvSpPr>
        <p:spPr>
          <a:xfrm>
            <a:off x="-94800" y="446675"/>
            <a:ext cx="4666800" cy="5694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2500"/>
              <a:buFont typeface="Arial"/>
              <a:buNone/>
            </a:pPr>
            <a:r>
              <a:rPr b="0" i="0" lang="iw" sz="2500" u="none" cap="none" strike="noStrike">
                <a:solidFill>
                  <a:schemeClr val="dk1"/>
                </a:solidFill>
                <a:latin typeface="Arial"/>
                <a:ea typeface="Arial"/>
                <a:cs typeface="Arial"/>
                <a:sym typeface="Arial"/>
              </a:rPr>
              <a:t>רשימת בדיקות שהתחייבתי להן:</a:t>
            </a:r>
            <a:endParaRPr b="0" i="0" sz="2500" u="none" cap="none" strike="noStrike">
              <a:solidFill>
                <a:schemeClr val="dk1"/>
              </a:solidFill>
              <a:latin typeface="Arial"/>
              <a:ea typeface="Arial"/>
              <a:cs typeface="Arial"/>
              <a:sym typeface="Arial"/>
            </a:endParaRPr>
          </a:p>
        </p:txBody>
      </p:sp>
      <p:sp>
        <p:nvSpPr>
          <p:cNvPr id="62" name="Google Shape;62;p14"/>
          <p:cNvSpPr txBox="1"/>
          <p:nvPr/>
        </p:nvSpPr>
        <p:spPr>
          <a:xfrm>
            <a:off x="1406800" y="1152475"/>
            <a:ext cx="3211800" cy="3416400"/>
          </a:xfrm>
          <a:prstGeom prst="rect">
            <a:avLst/>
          </a:prstGeom>
          <a:noFill/>
          <a:ln>
            <a:noFill/>
          </a:ln>
        </p:spPr>
        <p:txBody>
          <a:bodyPr anchorCtr="0" anchor="t" bIns="91425" lIns="91425" spcFirstLastPara="1" rIns="91425" wrap="square" tIns="91425">
            <a:noAutofit/>
          </a:bodyPr>
          <a:lstStyle/>
          <a:p>
            <a:pPr indent="0" lvl="0" marL="0" marR="0" rtl="1" algn="r">
              <a:lnSpc>
                <a:spcPct val="115000"/>
              </a:lnSpc>
              <a:spcBef>
                <a:spcPts val="0"/>
              </a:spcBef>
              <a:spcAft>
                <a:spcPts val="0"/>
              </a:spcAft>
              <a:buClr>
                <a:schemeClr val="dk1"/>
              </a:buClr>
              <a:buSzPts val="1100"/>
              <a:buFont typeface="Arial"/>
              <a:buNone/>
            </a:pPr>
            <a:r>
              <a:rPr b="0" i="0" lang="iw" sz="1400" u="none" cap="none" strike="noStrike">
                <a:solidFill>
                  <a:schemeClr val="dk1"/>
                </a:solidFill>
                <a:latin typeface="Arial"/>
                <a:ea typeface="Arial"/>
                <a:cs typeface="Arial"/>
                <a:sym typeface="Arial"/>
              </a:rPr>
              <a:t>חיפוש לפי טקסט ומפה</a:t>
            </a:r>
            <a:endParaRPr b="0" i="0" sz="1400" u="none" cap="none" strike="noStrike">
              <a:solidFill>
                <a:schemeClr val="dk1"/>
              </a:solidFill>
              <a:latin typeface="Arial"/>
              <a:ea typeface="Arial"/>
              <a:cs typeface="Arial"/>
              <a:sym typeface="Arial"/>
            </a:endParaRPr>
          </a:p>
          <a:p>
            <a:pPr indent="0" lvl="0" marL="0" marR="0" rtl="1" algn="r">
              <a:lnSpc>
                <a:spcPct val="115000"/>
              </a:lnSpc>
              <a:spcBef>
                <a:spcPts val="0"/>
              </a:spcBef>
              <a:spcAft>
                <a:spcPts val="0"/>
              </a:spcAft>
              <a:buClr>
                <a:schemeClr val="dk1"/>
              </a:buClr>
              <a:buSzPts val="1100"/>
              <a:buFont typeface="Arial"/>
              <a:buNone/>
            </a:pPr>
            <a:r>
              <a:rPr b="0" i="0" lang="iw" sz="1400" u="none" cap="none" strike="noStrike">
                <a:solidFill>
                  <a:schemeClr val="dk1"/>
                </a:solidFill>
                <a:latin typeface="Arial"/>
                <a:ea typeface="Arial"/>
                <a:cs typeface="Arial"/>
                <a:sym typeface="Arial"/>
              </a:rPr>
              <a:t>הרשמה לאפליקציה</a:t>
            </a:r>
            <a:endParaRPr b="0" i="0" sz="1400" u="none" cap="none" strike="noStrike">
              <a:solidFill>
                <a:schemeClr val="dk1"/>
              </a:solidFill>
              <a:latin typeface="Arial"/>
              <a:ea typeface="Arial"/>
              <a:cs typeface="Arial"/>
              <a:sym typeface="Arial"/>
            </a:endParaRPr>
          </a:p>
          <a:p>
            <a:pPr indent="0" lvl="0" marL="0" marR="0" rtl="1" algn="r">
              <a:lnSpc>
                <a:spcPct val="115000"/>
              </a:lnSpc>
              <a:spcBef>
                <a:spcPts val="0"/>
              </a:spcBef>
              <a:spcAft>
                <a:spcPts val="0"/>
              </a:spcAft>
              <a:buClr>
                <a:schemeClr val="dk1"/>
              </a:buClr>
              <a:buSzPts val="1100"/>
              <a:buFont typeface="Arial"/>
              <a:buNone/>
            </a:pPr>
            <a:r>
              <a:rPr b="0" i="0" lang="iw" sz="1400" u="none" cap="none" strike="noStrike">
                <a:solidFill>
                  <a:schemeClr val="dk1"/>
                </a:solidFill>
                <a:latin typeface="Arial"/>
                <a:ea typeface="Arial"/>
                <a:cs typeface="Arial"/>
                <a:sym typeface="Arial"/>
              </a:rPr>
              <a:t>רכישה וביטול רכישה</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39938" y="102850"/>
            <a:ext cx="8520600" cy="572700"/>
          </a:xfrm>
          <a:prstGeom prst="rect">
            <a:avLst/>
          </a:prstGeom>
          <a:noFill/>
          <a:ln>
            <a:noFill/>
          </a:ln>
        </p:spPr>
        <p:txBody>
          <a:bodyPr anchorCtr="0" anchor="t" bIns="91425" lIns="91425" spcFirstLastPara="1" rIns="91425" wrap="square" tIns="91425">
            <a:normAutofit fontScale="90000"/>
          </a:bodyPr>
          <a:lstStyle/>
          <a:p>
            <a:pPr indent="0" lvl="0" marL="0" rtl="1" algn="ctr">
              <a:lnSpc>
                <a:spcPct val="100000"/>
              </a:lnSpc>
              <a:spcBef>
                <a:spcPts val="0"/>
              </a:spcBef>
              <a:spcAft>
                <a:spcPts val="0"/>
              </a:spcAft>
              <a:buSzPct val="111111"/>
              <a:buNone/>
            </a:pPr>
            <a:r>
              <a:rPr lang="iw"/>
              <a:t>רשימת פיצ'רים</a:t>
            </a:r>
            <a:endParaRPr/>
          </a:p>
        </p:txBody>
      </p:sp>
      <p:graphicFrame>
        <p:nvGraphicFramePr>
          <p:cNvPr id="68" name="Google Shape;68;p15"/>
          <p:cNvGraphicFramePr/>
          <p:nvPr/>
        </p:nvGraphicFramePr>
        <p:xfrm>
          <a:off x="339938" y="675550"/>
          <a:ext cx="3000000" cy="3000000"/>
        </p:xfrm>
        <a:graphic>
          <a:graphicData uri="http://schemas.openxmlformats.org/drawingml/2006/table">
            <a:tbl>
              <a:tblPr>
                <a:noFill/>
                <a:tableStyleId>{17145874-E030-4BF6-A90A-9F05751045AE}</a:tableStyleId>
              </a:tblPr>
              <a:tblGrid>
                <a:gridCol w="1721075"/>
                <a:gridCol w="1692825"/>
                <a:gridCol w="1692825"/>
                <a:gridCol w="1692825"/>
                <a:gridCol w="1692825"/>
              </a:tblGrid>
              <a:tr h="381000">
                <a:tc>
                  <a:txBody>
                    <a:bodyPr/>
                    <a:lstStyle/>
                    <a:p>
                      <a:pPr indent="0" lvl="0" marL="0" marR="0" rtl="1" algn="ctr">
                        <a:lnSpc>
                          <a:spcPct val="100000"/>
                        </a:lnSpc>
                        <a:spcBef>
                          <a:spcPts val="0"/>
                        </a:spcBef>
                        <a:spcAft>
                          <a:spcPts val="0"/>
                        </a:spcAft>
                        <a:buClr>
                          <a:srgbClr val="000000"/>
                        </a:buClr>
                        <a:buSzPts val="1400"/>
                        <a:buFont typeface="Arial"/>
                        <a:buNone/>
                      </a:pPr>
                      <a:r>
                        <a:rPr b="1" lang="iw" sz="1400" u="sng" cap="none" strike="noStrike"/>
                        <a:t>מס' טסטים שלא יכולתי להריץ</a:t>
                      </a:r>
                      <a:endParaRPr b="1" sz="1400" u="sng" cap="none" strike="noStrike"/>
                    </a:p>
                  </a:txBody>
                  <a:tcPr marT="91425" marB="91425" marR="91425" marL="91425" anchor="ctr"/>
                </a:tc>
                <a:tc>
                  <a:txBody>
                    <a:bodyPr/>
                    <a:lstStyle/>
                    <a:p>
                      <a:pPr indent="0" lvl="0" marL="0" marR="0" rtl="1" algn="ctr">
                        <a:lnSpc>
                          <a:spcPct val="100000"/>
                        </a:lnSpc>
                        <a:spcBef>
                          <a:spcPts val="0"/>
                        </a:spcBef>
                        <a:spcAft>
                          <a:spcPts val="0"/>
                        </a:spcAft>
                        <a:buClr>
                          <a:srgbClr val="000000"/>
                        </a:buClr>
                        <a:buSzPts val="1400"/>
                        <a:buFont typeface="Arial"/>
                        <a:buNone/>
                      </a:pPr>
                      <a:r>
                        <a:rPr b="1" lang="iw" sz="1400" u="sng" cap="none" strike="noStrike"/>
                        <a:t>מס' טסטים שנכשלו</a:t>
                      </a:r>
                      <a:endParaRPr b="1" sz="1400" u="sng" cap="none" strike="noStrike"/>
                    </a:p>
                  </a:txBody>
                  <a:tcPr marT="91425" marB="91425" marR="91425" marL="91425" anchor="ctr"/>
                </a:tc>
                <a:tc>
                  <a:txBody>
                    <a:bodyPr/>
                    <a:lstStyle/>
                    <a:p>
                      <a:pPr indent="0" lvl="0" marL="0" marR="0" rtl="1" algn="ctr">
                        <a:lnSpc>
                          <a:spcPct val="100000"/>
                        </a:lnSpc>
                        <a:spcBef>
                          <a:spcPts val="0"/>
                        </a:spcBef>
                        <a:spcAft>
                          <a:spcPts val="0"/>
                        </a:spcAft>
                        <a:buClr>
                          <a:srgbClr val="000000"/>
                        </a:buClr>
                        <a:buSzPts val="1400"/>
                        <a:buFont typeface="Arial"/>
                        <a:buNone/>
                      </a:pPr>
                      <a:r>
                        <a:rPr b="1" lang="iw" sz="1400" u="sng" cap="none" strike="noStrike"/>
                        <a:t>מס' טסטים שעברו</a:t>
                      </a:r>
                      <a:endParaRPr b="1" sz="1400" u="sng" cap="none" strike="noStrike"/>
                    </a:p>
                  </a:txBody>
                  <a:tcPr marT="91425" marB="91425" marR="91425" marL="91425" anchor="ctr"/>
                </a:tc>
                <a:tc>
                  <a:txBody>
                    <a:bodyPr/>
                    <a:lstStyle/>
                    <a:p>
                      <a:pPr indent="0" lvl="0" marL="0" marR="0" rtl="1" algn="ctr">
                        <a:lnSpc>
                          <a:spcPct val="100000"/>
                        </a:lnSpc>
                        <a:spcBef>
                          <a:spcPts val="0"/>
                        </a:spcBef>
                        <a:spcAft>
                          <a:spcPts val="0"/>
                        </a:spcAft>
                        <a:buClr>
                          <a:srgbClr val="000000"/>
                        </a:buClr>
                        <a:buSzPts val="1400"/>
                        <a:buFont typeface="Arial"/>
                        <a:buNone/>
                      </a:pPr>
                      <a:r>
                        <a:rPr b="1" lang="iw" sz="1400" u="sng" cap="none" strike="noStrike"/>
                        <a:t>מספר טסטים</a:t>
                      </a:r>
                      <a:endParaRPr b="1" sz="1400" u="sng" cap="none" strike="noStrike"/>
                    </a:p>
                  </a:txBody>
                  <a:tcPr marT="91425" marB="91425" marR="91425" marL="91425" anchor="ctr"/>
                </a:tc>
                <a:tc>
                  <a:txBody>
                    <a:bodyPr/>
                    <a:lstStyle/>
                    <a:p>
                      <a:pPr indent="0" lvl="0" marL="0" marR="0" rtl="1" algn="ctr">
                        <a:lnSpc>
                          <a:spcPct val="100000"/>
                        </a:lnSpc>
                        <a:spcBef>
                          <a:spcPts val="0"/>
                        </a:spcBef>
                        <a:spcAft>
                          <a:spcPts val="0"/>
                        </a:spcAft>
                        <a:buClr>
                          <a:srgbClr val="000000"/>
                        </a:buClr>
                        <a:buSzPts val="1400"/>
                        <a:buFont typeface="Arial"/>
                        <a:buNone/>
                      </a:pPr>
                      <a:r>
                        <a:rPr b="1" lang="iw" sz="1400" u="sng" cap="none" strike="noStrike"/>
                        <a:t>שם הפיצ'ר</a:t>
                      </a:r>
                      <a:endParaRPr b="1" sz="1400" u="sng"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1</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8</a:t>
                      </a:r>
                      <a:endParaRPr sz="1400" u="none" cap="none" strike="noStrike"/>
                    </a:p>
                  </a:txBody>
                  <a:tcPr marT="91425" marB="91425" marR="91425" marL="91425" anchor="ctr"/>
                </a:tc>
                <a:tc>
                  <a:txBody>
                    <a:bodyPr/>
                    <a:lstStyle/>
                    <a:p>
                      <a:pPr indent="0" lvl="0" marL="0" marR="0" rtl="1" algn="r">
                        <a:lnSpc>
                          <a:spcPct val="100000"/>
                        </a:lnSpc>
                        <a:spcBef>
                          <a:spcPts val="0"/>
                        </a:spcBef>
                        <a:spcAft>
                          <a:spcPts val="0"/>
                        </a:spcAft>
                        <a:buClr>
                          <a:srgbClr val="000000"/>
                        </a:buClr>
                        <a:buSzPts val="1400"/>
                        <a:buFont typeface="Arial"/>
                        <a:buNone/>
                      </a:pPr>
                      <a:r>
                        <a:rPr lang="iw" sz="1400" u="none" cap="none" strike="noStrike"/>
                        <a:t>הרשמה לאפליקציה</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1</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8</a:t>
                      </a:r>
                      <a:endParaRPr sz="1400" u="none" cap="none" strike="noStrike"/>
                    </a:p>
                  </a:txBody>
                  <a:tcPr marT="91425" marB="91425" marR="91425" marL="91425" anchor="ctr"/>
                </a:tc>
                <a:tc>
                  <a:txBody>
                    <a:bodyPr/>
                    <a:lstStyle/>
                    <a:p>
                      <a:pPr indent="0" lvl="0" marL="0" marR="0" rtl="1" algn="r">
                        <a:lnSpc>
                          <a:spcPct val="100000"/>
                        </a:lnSpc>
                        <a:spcBef>
                          <a:spcPts val="0"/>
                        </a:spcBef>
                        <a:spcAft>
                          <a:spcPts val="0"/>
                        </a:spcAft>
                        <a:buClr>
                          <a:srgbClr val="000000"/>
                        </a:buClr>
                        <a:buSzPts val="1400"/>
                        <a:buFont typeface="Arial"/>
                        <a:buNone/>
                      </a:pPr>
                      <a:r>
                        <a:rPr lang="iw" sz="1400" u="none" cap="none" strike="noStrike"/>
                        <a:t>חיפוש לפי טקסט ומפה</a:t>
                      </a:r>
                      <a:endParaRPr sz="1400" u="none" cap="none" strike="noStrike"/>
                    </a:p>
                  </a:txBody>
                  <a:tcPr marT="91425" marB="91425" marR="91425" marL="91425"/>
                </a:tc>
              </a:tr>
              <a:tr h="411600">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8</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8</a:t>
                      </a:r>
                      <a:endParaRPr sz="1400" u="none" cap="none" strike="noStrike"/>
                    </a:p>
                  </a:txBody>
                  <a:tcPr marT="91425" marB="91425" marR="91425" marL="91425" anchor="ctr"/>
                </a:tc>
                <a:tc>
                  <a:txBody>
                    <a:bodyPr/>
                    <a:lstStyle/>
                    <a:p>
                      <a:pPr indent="0" lvl="0" marL="0" marR="0" rtl="1" algn="r">
                        <a:lnSpc>
                          <a:spcPct val="100000"/>
                        </a:lnSpc>
                        <a:spcBef>
                          <a:spcPts val="0"/>
                        </a:spcBef>
                        <a:spcAft>
                          <a:spcPts val="0"/>
                        </a:spcAft>
                        <a:buClr>
                          <a:srgbClr val="000000"/>
                        </a:buClr>
                        <a:buSzPts val="1400"/>
                        <a:buFont typeface="Arial"/>
                        <a:buNone/>
                      </a:pPr>
                      <a:r>
                        <a:rPr lang="iw" sz="1400" u="none" cap="none" strike="noStrike"/>
                        <a:t>רכישה וביטול רכישה</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22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iw" sz="1400" u="none" cap="none" strike="noStrike"/>
                        <a:t>24</a:t>
                      </a:r>
                      <a:endParaRPr sz="1400" u="none" cap="none" strike="noStrike"/>
                    </a:p>
                  </a:txBody>
                  <a:tcPr marT="91425" marB="91425" marR="91425" marL="91425" anchor="ctr"/>
                </a:tc>
                <a:tc>
                  <a:txBody>
                    <a:bodyPr/>
                    <a:lstStyle/>
                    <a:p>
                      <a:pPr indent="0" lvl="0" marL="0" marR="0" rtl="1" algn="r">
                        <a:lnSpc>
                          <a:spcPct val="100000"/>
                        </a:lnSpc>
                        <a:spcBef>
                          <a:spcPts val="0"/>
                        </a:spcBef>
                        <a:spcAft>
                          <a:spcPts val="0"/>
                        </a:spcAft>
                        <a:buClr>
                          <a:srgbClr val="000000"/>
                        </a:buClr>
                        <a:buSzPts val="1400"/>
                        <a:buFont typeface="Arial"/>
                        <a:buNone/>
                      </a:pPr>
                      <a:r>
                        <a:rPr lang="iw" sz="1400" u="none" cap="none" strike="noStrike"/>
                        <a:t>סה"כ</a:t>
                      </a:r>
                      <a:endParaRPr sz="1400" u="none" cap="none" strike="noStrike"/>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1" algn="r">
              <a:lnSpc>
                <a:spcPct val="100000"/>
              </a:lnSpc>
              <a:spcBef>
                <a:spcPts val="0"/>
              </a:spcBef>
              <a:spcAft>
                <a:spcPts val="0"/>
              </a:spcAft>
              <a:buSzPct val="111111"/>
              <a:buNone/>
            </a:pPr>
            <a:r>
              <a:rPr lang="iw"/>
              <a:t>סיכום באגים ורמות חומרה</a:t>
            </a:r>
            <a:endParaRPr/>
          </a:p>
        </p:txBody>
      </p:sp>
      <p:sp>
        <p:nvSpPr>
          <p:cNvPr id="74" name="Google Shape;74;p16"/>
          <p:cNvSpPr txBox="1"/>
          <p:nvPr/>
        </p:nvSpPr>
        <p:spPr>
          <a:xfrm>
            <a:off x="5631350" y="1185425"/>
            <a:ext cx="3201000" cy="5727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rgbClr val="000000"/>
              </a:buClr>
              <a:buSzPts val="1800"/>
              <a:buFont typeface="Arial"/>
              <a:buNone/>
            </a:pPr>
            <a:r>
              <a:rPr b="0" i="0" lang="iw" sz="1800" u="none" cap="none" strike="noStrike">
                <a:solidFill>
                  <a:schemeClr val="dk2"/>
                </a:solidFill>
                <a:latin typeface="Arial"/>
                <a:ea typeface="Arial"/>
                <a:cs typeface="Arial"/>
                <a:sym typeface="Arial"/>
              </a:rPr>
              <a:t>סה"כ באגים: 2</a:t>
            </a:r>
            <a:endParaRPr b="0" i="0" sz="1800" u="none" cap="none" strike="noStrike">
              <a:solidFill>
                <a:schemeClr val="dk2"/>
              </a:solidFill>
              <a:latin typeface="Arial"/>
              <a:ea typeface="Arial"/>
              <a:cs typeface="Arial"/>
              <a:sym typeface="Arial"/>
            </a:endParaRPr>
          </a:p>
        </p:txBody>
      </p:sp>
      <p:pic>
        <p:nvPicPr>
          <p:cNvPr id="75" name="Google Shape;75;p16" title="Points scored"/>
          <p:cNvPicPr preferRelativeResize="0"/>
          <p:nvPr/>
        </p:nvPicPr>
        <p:blipFill rotWithShape="1">
          <a:blip r:embed="rId3">
            <a:alphaModFix/>
          </a:blip>
          <a:srcRect b="0" l="0" r="0" t="0"/>
          <a:stretch/>
        </p:blipFill>
        <p:spPr>
          <a:xfrm>
            <a:off x="277171" y="1185425"/>
            <a:ext cx="5481849" cy="3389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1" algn="ctr">
              <a:lnSpc>
                <a:spcPct val="100000"/>
              </a:lnSpc>
              <a:spcBef>
                <a:spcPts val="0"/>
              </a:spcBef>
              <a:spcAft>
                <a:spcPts val="0"/>
              </a:spcAft>
              <a:buSzPct val="111111"/>
              <a:buNone/>
            </a:pPr>
            <a:r>
              <a:rPr b="1" lang="iw" u="sng"/>
              <a:t>סיכום והמלצות</a:t>
            </a:r>
            <a:endParaRPr b="1" u="sng"/>
          </a:p>
        </p:txBody>
      </p:sp>
      <p:sp>
        <p:nvSpPr>
          <p:cNvPr id="81" name="Google Shape;81;p17"/>
          <p:cNvSpPr txBox="1"/>
          <p:nvPr>
            <p:ph idx="1" type="body"/>
          </p:nvPr>
        </p:nvSpPr>
        <p:spPr>
          <a:xfrm>
            <a:off x="398875" y="1104900"/>
            <a:ext cx="8520600" cy="4125900"/>
          </a:xfrm>
          <a:prstGeom prst="rect">
            <a:avLst/>
          </a:prstGeom>
          <a:noFill/>
          <a:ln>
            <a:noFill/>
          </a:ln>
        </p:spPr>
        <p:txBody>
          <a:bodyPr anchorCtr="0" anchor="t" bIns="91425" lIns="91425" spcFirstLastPara="1" rIns="91425" wrap="square" tIns="91425">
            <a:normAutofit fontScale="25000" lnSpcReduction="20000"/>
          </a:bodyPr>
          <a:lstStyle/>
          <a:p>
            <a:pPr indent="0" lvl="0" marL="0" rtl="1" algn="r">
              <a:lnSpc>
                <a:spcPct val="115000"/>
              </a:lnSpc>
              <a:spcBef>
                <a:spcPts val="0"/>
              </a:spcBef>
              <a:spcAft>
                <a:spcPts val="0"/>
              </a:spcAft>
              <a:buSzPct val="122490"/>
              <a:buNone/>
            </a:pPr>
            <a:r>
              <a:rPr lang="iw" sz="5878">
                <a:solidFill>
                  <a:schemeClr val="dk1"/>
                </a:solidFill>
              </a:rPr>
              <a:t>ראשית אני מאשר את העלאת האפליקציה לאוויר למרות הבאגים שנמצאו, וממליץ לתקן בעדכון הבא לשיפור חווית המשתמש.</a:t>
            </a:r>
            <a:endParaRPr sz="5878">
              <a:solidFill>
                <a:schemeClr val="dk1"/>
              </a:solidFill>
            </a:endParaRPr>
          </a:p>
          <a:p>
            <a:pPr indent="0" lvl="0" marL="0" rtl="1" algn="r">
              <a:lnSpc>
                <a:spcPct val="115000"/>
              </a:lnSpc>
              <a:spcBef>
                <a:spcPts val="1200"/>
              </a:spcBef>
              <a:spcAft>
                <a:spcPts val="0"/>
              </a:spcAft>
              <a:buSzPct val="122490"/>
              <a:buNone/>
            </a:pPr>
            <a:r>
              <a:rPr lang="iw" sz="5878">
                <a:solidFill>
                  <a:schemeClr val="dk1"/>
                </a:solidFill>
              </a:rPr>
              <a:t>התחייבתי לבדוק 3 פיצ'רים ועמדתי בהתחייבות</a:t>
            </a:r>
            <a:endParaRPr sz="5878">
              <a:solidFill>
                <a:schemeClr val="dk1"/>
              </a:solidFill>
            </a:endParaRPr>
          </a:p>
          <a:p>
            <a:pPr indent="0" lvl="0" marL="0" rtl="1" algn="r">
              <a:lnSpc>
                <a:spcPct val="95000"/>
              </a:lnSpc>
              <a:spcBef>
                <a:spcPts val="1200"/>
              </a:spcBef>
              <a:spcAft>
                <a:spcPts val="0"/>
              </a:spcAft>
              <a:buSzPct val="122490"/>
              <a:buNone/>
            </a:pPr>
            <a:r>
              <a:rPr lang="iw" sz="5878">
                <a:solidFill>
                  <a:schemeClr val="dk1"/>
                </a:solidFill>
              </a:rPr>
              <a:t>האפליקציה מתפקדת כמצופה, נוחה לשימוש וניתן להתמצא בה בקלות, אך ישנו באג שעלול להפריע: </a:t>
            </a:r>
            <a:endParaRPr sz="5878">
              <a:solidFill>
                <a:schemeClr val="dk1"/>
              </a:solidFill>
            </a:endParaRPr>
          </a:p>
          <a:p>
            <a:pPr indent="-321955" lvl="0" marL="457200" rtl="1" algn="r">
              <a:lnSpc>
                <a:spcPct val="95000"/>
              </a:lnSpc>
              <a:spcBef>
                <a:spcPts val="1200"/>
              </a:spcBef>
              <a:spcAft>
                <a:spcPts val="0"/>
              </a:spcAft>
              <a:buClr>
                <a:schemeClr val="dk1"/>
              </a:buClr>
              <a:buSzPct val="100000"/>
              <a:buChar char="●"/>
            </a:pPr>
            <a:r>
              <a:rPr lang="iw" sz="5878">
                <a:solidFill>
                  <a:schemeClr val="dk1"/>
                </a:solidFill>
              </a:rPr>
              <a:t>בדיקת מקום בעזרת ג'י פי אס כבוי, במקרה של חיפוש עם ג'י פי אס כבוי, האפליקציה תשתמש במקום האחרון אשר הג'י פי אס היה דלוק בו, מה שעלול לבלבל את חוויית המשתמש.</a:t>
            </a:r>
            <a:endParaRPr sz="5878">
              <a:solidFill>
                <a:schemeClr val="dk1"/>
              </a:solidFill>
            </a:endParaRPr>
          </a:p>
          <a:p>
            <a:pPr indent="0" lvl="0" marL="0" rtl="1" algn="r">
              <a:lnSpc>
                <a:spcPct val="6000"/>
              </a:lnSpc>
              <a:spcBef>
                <a:spcPts val="1200"/>
              </a:spcBef>
              <a:spcAft>
                <a:spcPts val="0"/>
              </a:spcAft>
              <a:buSzPct val="122490"/>
              <a:buNone/>
            </a:pPr>
            <a:r>
              <a:t/>
            </a:r>
            <a:endParaRPr b="1" sz="5878" u="sng">
              <a:solidFill>
                <a:schemeClr val="dk1"/>
              </a:solidFill>
            </a:endParaRPr>
          </a:p>
          <a:p>
            <a:pPr indent="0" lvl="0" marL="0" rtl="1" algn="r">
              <a:lnSpc>
                <a:spcPct val="115000"/>
              </a:lnSpc>
              <a:spcBef>
                <a:spcPts val="1200"/>
              </a:spcBef>
              <a:spcAft>
                <a:spcPts val="0"/>
              </a:spcAft>
              <a:buClr>
                <a:schemeClr val="dk1"/>
              </a:buClr>
              <a:buSzPts val="275"/>
              <a:buFont typeface="Arial"/>
              <a:buNone/>
            </a:pPr>
            <a:r>
              <a:rPr b="1" lang="iw" sz="5878" u="sng">
                <a:solidFill>
                  <a:schemeClr val="dk1"/>
                </a:solidFill>
              </a:rPr>
              <a:t>לקריטריון סיום נקבעו הנתונים הבאים:</a:t>
            </a:r>
            <a:endParaRPr b="1" sz="5878" u="sng">
              <a:solidFill>
                <a:schemeClr val="dk1"/>
              </a:solidFill>
            </a:endParaRPr>
          </a:p>
          <a:p>
            <a:pPr indent="0" lvl="0" marL="0" rtl="1" algn="r">
              <a:lnSpc>
                <a:spcPct val="115000"/>
              </a:lnSpc>
              <a:spcBef>
                <a:spcPts val="0"/>
              </a:spcBef>
              <a:spcAft>
                <a:spcPts val="0"/>
              </a:spcAft>
              <a:buClr>
                <a:schemeClr val="dk1"/>
              </a:buClr>
              <a:buSzPts val="275"/>
              <a:buFont typeface="Arial"/>
              <a:buNone/>
            </a:pPr>
            <a:r>
              <a:rPr lang="iw" sz="5878">
                <a:solidFill>
                  <a:schemeClr val="dk1"/>
                </a:solidFill>
              </a:rPr>
              <a:t>בדיקות עשן 100% תקינות</a:t>
            </a:r>
            <a:endParaRPr sz="5878">
              <a:solidFill>
                <a:schemeClr val="dk1"/>
              </a:solidFill>
            </a:endParaRPr>
          </a:p>
          <a:p>
            <a:pPr indent="0" lvl="0" marL="0" rtl="1" algn="r">
              <a:lnSpc>
                <a:spcPct val="115000"/>
              </a:lnSpc>
              <a:spcBef>
                <a:spcPts val="0"/>
              </a:spcBef>
              <a:spcAft>
                <a:spcPts val="0"/>
              </a:spcAft>
              <a:buClr>
                <a:schemeClr val="dk1"/>
              </a:buClr>
              <a:buSzPts val="275"/>
              <a:buFont typeface="Arial"/>
              <a:buNone/>
            </a:pPr>
            <a:r>
              <a:rPr lang="iw" sz="5878">
                <a:solidFill>
                  <a:schemeClr val="dk1"/>
                </a:solidFill>
              </a:rPr>
              <a:t>באגים ברמה קריטית: 0 ובפועל: 0 </a:t>
            </a:r>
            <a:endParaRPr sz="5878">
              <a:solidFill>
                <a:schemeClr val="dk1"/>
              </a:solidFill>
            </a:endParaRPr>
          </a:p>
          <a:p>
            <a:pPr indent="0" lvl="0" marL="0" rtl="1" algn="r">
              <a:lnSpc>
                <a:spcPct val="115000"/>
              </a:lnSpc>
              <a:spcBef>
                <a:spcPts val="0"/>
              </a:spcBef>
              <a:spcAft>
                <a:spcPts val="0"/>
              </a:spcAft>
              <a:buClr>
                <a:schemeClr val="dk1"/>
              </a:buClr>
              <a:buSzPts val="275"/>
              <a:buFont typeface="Arial"/>
              <a:buNone/>
            </a:pPr>
            <a:r>
              <a:rPr lang="iw" sz="5878">
                <a:solidFill>
                  <a:schemeClr val="dk1"/>
                </a:solidFill>
              </a:rPr>
              <a:t>באגים ברמה גבוהה: 0 בפועל: 0</a:t>
            </a:r>
            <a:endParaRPr sz="5878">
              <a:solidFill>
                <a:schemeClr val="dk1"/>
              </a:solidFill>
            </a:endParaRPr>
          </a:p>
          <a:p>
            <a:pPr indent="0" lvl="0" marL="0" rtl="1" algn="r">
              <a:lnSpc>
                <a:spcPct val="115000"/>
              </a:lnSpc>
              <a:spcBef>
                <a:spcPts val="0"/>
              </a:spcBef>
              <a:spcAft>
                <a:spcPts val="0"/>
              </a:spcAft>
              <a:buClr>
                <a:schemeClr val="dk1"/>
              </a:buClr>
              <a:buSzPts val="275"/>
              <a:buFont typeface="Arial"/>
              <a:buNone/>
            </a:pPr>
            <a:r>
              <a:rPr lang="iw" sz="5878">
                <a:solidFill>
                  <a:schemeClr val="dk1"/>
                </a:solidFill>
              </a:rPr>
              <a:t>באגים ברמה בינונית: 2 בפועל: 1</a:t>
            </a:r>
            <a:endParaRPr sz="5878">
              <a:solidFill>
                <a:schemeClr val="dk1"/>
              </a:solidFill>
            </a:endParaRPr>
          </a:p>
          <a:p>
            <a:pPr indent="0" lvl="0" marL="0" rtl="1" algn="r">
              <a:lnSpc>
                <a:spcPct val="115000"/>
              </a:lnSpc>
              <a:spcBef>
                <a:spcPts val="0"/>
              </a:spcBef>
              <a:spcAft>
                <a:spcPts val="0"/>
              </a:spcAft>
              <a:buSzPct val="122490"/>
              <a:buNone/>
            </a:pPr>
            <a:r>
              <a:rPr lang="iw" sz="5878">
                <a:solidFill>
                  <a:schemeClr val="dk1"/>
                </a:solidFill>
              </a:rPr>
              <a:t>באגים ברמה נמוכה: 4 בפועל: 1</a:t>
            </a:r>
            <a:endParaRPr sz="5878">
              <a:solidFill>
                <a:schemeClr val="dk1"/>
              </a:solidFill>
            </a:endParaRPr>
          </a:p>
          <a:p>
            <a:pPr indent="0" lvl="0" marL="0" rtl="1" algn="r">
              <a:lnSpc>
                <a:spcPct val="115000"/>
              </a:lnSpc>
              <a:spcBef>
                <a:spcPts val="0"/>
              </a:spcBef>
              <a:spcAft>
                <a:spcPts val="0"/>
              </a:spcAft>
              <a:buSzPct val="122490"/>
              <a:buNone/>
            </a:pPr>
            <a:r>
              <a:t/>
            </a:r>
            <a:endParaRPr sz="5878">
              <a:solidFill>
                <a:schemeClr val="dk1"/>
              </a:solidFill>
            </a:endParaRPr>
          </a:p>
          <a:p>
            <a:pPr indent="0" lvl="0" marL="0" rtl="1" algn="r">
              <a:lnSpc>
                <a:spcPct val="115000"/>
              </a:lnSpc>
              <a:spcBef>
                <a:spcPts val="0"/>
              </a:spcBef>
              <a:spcAft>
                <a:spcPts val="0"/>
              </a:spcAft>
              <a:buClr>
                <a:schemeClr val="dk1"/>
              </a:buClr>
              <a:buSzPts val="275"/>
              <a:buFont typeface="Arial"/>
              <a:buNone/>
            </a:pPr>
            <a:r>
              <a:rPr lang="iw" sz="5878">
                <a:solidFill>
                  <a:schemeClr val="dk1"/>
                </a:solidFill>
              </a:rPr>
              <a:t>לסיכום, לא נתקלתי בבעיות </a:t>
            </a:r>
            <a:r>
              <a:rPr b="1" lang="iw" sz="5878">
                <a:solidFill>
                  <a:schemeClr val="dk1"/>
                </a:solidFill>
              </a:rPr>
              <a:t>חמורות</a:t>
            </a:r>
            <a:r>
              <a:rPr lang="iw" sz="5878">
                <a:solidFill>
                  <a:schemeClr val="dk1"/>
                </a:solidFill>
              </a:rPr>
              <a:t> שמונעות מהאפליקציה לפעול כראוי וניתן להעלותה. אני ממליץ עליה כאפליקציה איכותית שניתן להשתמש בה ללא חשש ועם שביעות רצון.</a:t>
            </a:r>
            <a:endParaRPr sz="5878">
              <a:solidFill>
                <a:schemeClr val="dk1"/>
              </a:solidFill>
            </a:endParaRPr>
          </a:p>
          <a:p>
            <a:pPr indent="0" lvl="0" marL="0" rtl="1" algn="r">
              <a:lnSpc>
                <a:spcPct val="115000"/>
              </a:lnSpc>
              <a:spcBef>
                <a:spcPts val="0"/>
              </a:spcBef>
              <a:spcAft>
                <a:spcPts val="0"/>
              </a:spcAft>
              <a:buSzPts val="1800"/>
              <a:buNone/>
            </a:pPr>
            <a:r>
              <a:t/>
            </a:r>
            <a:endParaRPr>
              <a:solidFill>
                <a:schemeClr val="dk1"/>
              </a:solidFill>
            </a:endParaRPr>
          </a:p>
          <a:p>
            <a:pPr indent="0" lvl="0" marL="0" rtl="1" algn="r">
              <a:lnSpc>
                <a:spcPct val="115000"/>
              </a:lnSpc>
              <a:spcBef>
                <a:spcPts val="1200"/>
              </a:spcBef>
              <a:spcAft>
                <a:spcPts val="0"/>
              </a:spcAft>
              <a:buSzPts val="1800"/>
              <a:buNone/>
            </a:pPr>
            <a:r>
              <a:t/>
            </a:r>
            <a:endParaRPr>
              <a:solidFill>
                <a:schemeClr val="dk1"/>
              </a:solidFill>
            </a:endParaRPr>
          </a:p>
          <a:p>
            <a:pPr indent="0" lvl="0" marL="0" rtl="1" algn="r">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