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0" r:id="rId4"/>
    <p:sldId id="259" r:id="rId5"/>
    <p:sldId id="258"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5f52f549d1ecb6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7" d="100"/>
          <a:sy n="77" d="100"/>
        </p:scale>
        <p:origin x="1914" y="1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26T17:44:21.418"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7748A7F7-7334-4B5A-98D4-1EF08AB1C18E}" type="datetimeFigureOut">
              <a:rPr lang="en-US" smtClean="0"/>
              <a:t>2/27/2021</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1F12D59-31EA-45F7-92B3-91D2C7240D3D}" type="slidenum">
              <a:rPr lang="en-US" smtClean="0"/>
              <a:t>‹#›</a:t>
            </a:fld>
            <a:endParaRPr lang="en-US"/>
          </a:p>
        </p:txBody>
      </p:sp>
    </p:spTree>
    <p:extLst>
      <p:ext uri="{BB962C8B-B14F-4D97-AF65-F5344CB8AC3E}">
        <p14:creationId xmlns:p14="http://schemas.microsoft.com/office/powerpoint/2010/main" val="342638029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48A7F7-7334-4B5A-98D4-1EF08AB1C18E}"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12D59-31EA-45F7-92B3-91D2C7240D3D}" type="slidenum">
              <a:rPr lang="en-US" smtClean="0"/>
              <a:t>‹#›</a:t>
            </a:fld>
            <a:endParaRPr lang="en-US"/>
          </a:p>
        </p:txBody>
      </p:sp>
    </p:spTree>
    <p:extLst>
      <p:ext uri="{BB962C8B-B14F-4D97-AF65-F5344CB8AC3E}">
        <p14:creationId xmlns:p14="http://schemas.microsoft.com/office/powerpoint/2010/main" val="1808720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48A7F7-7334-4B5A-98D4-1EF08AB1C18E}"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12D59-31EA-45F7-92B3-91D2C7240D3D}" type="slidenum">
              <a:rPr lang="en-US" smtClean="0"/>
              <a:t>‹#›</a:t>
            </a:fld>
            <a:endParaRPr lang="en-US"/>
          </a:p>
        </p:txBody>
      </p:sp>
    </p:spTree>
    <p:extLst>
      <p:ext uri="{BB962C8B-B14F-4D97-AF65-F5344CB8AC3E}">
        <p14:creationId xmlns:p14="http://schemas.microsoft.com/office/powerpoint/2010/main" val="327094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48A7F7-7334-4B5A-98D4-1EF08AB1C18E}" type="datetimeFigureOut">
              <a:rPr lang="en-US" smtClean="0"/>
              <a:t>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F12D59-31EA-45F7-92B3-91D2C7240D3D}" type="slidenum">
              <a:rPr lang="en-US" smtClean="0"/>
              <a:t>‹#›</a:t>
            </a:fld>
            <a:endParaRPr lang="en-US"/>
          </a:p>
        </p:txBody>
      </p:sp>
    </p:spTree>
    <p:extLst>
      <p:ext uri="{BB962C8B-B14F-4D97-AF65-F5344CB8AC3E}">
        <p14:creationId xmlns:p14="http://schemas.microsoft.com/office/powerpoint/2010/main" val="1326942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7748A7F7-7334-4B5A-98D4-1EF08AB1C18E}" type="datetimeFigureOut">
              <a:rPr lang="en-US" smtClean="0"/>
              <a:t>2/27/2021</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61F12D59-31EA-45F7-92B3-91D2C7240D3D}" type="slidenum">
              <a:rPr lang="en-US" smtClean="0"/>
              <a:t>‹#›</a:t>
            </a:fld>
            <a:endParaRPr lang="en-US"/>
          </a:p>
        </p:txBody>
      </p:sp>
    </p:spTree>
    <p:extLst>
      <p:ext uri="{BB962C8B-B14F-4D97-AF65-F5344CB8AC3E}">
        <p14:creationId xmlns:p14="http://schemas.microsoft.com/office/powerpoint/2010/main" val="34866672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48A7F7-7334-4B5A-98D4-1EF08AB1C18E}"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12D59-31EA-45F7-92B3-91D2C7240D3D}" type="slidenum">
              <a:rPr lang="en-US" smtClean="0"/>
              <a:t>‹#›</a:t>
            </a:fld>
            <a:endParaRPr lang="en-US"/>
          </a:p>
        </p:txBody>
      </p:sp>
    </p:spTree>
    <p:extLst>
      <p:ext uri="{BB962C8B-B14F-4D97-AF65-F5344CB8AC3E}">
        <p14:creationId xmlns:p14="http://schemas.microsoft.com/office/powerpoint/2010/main" val="184449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48A7F7-7334-4B5A-98D4-1EF08AB1C18E}" type="datetimeFigureOut">
              <a:rPr lang="en-US" smtClean="0"/>
              <a:t>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F12D59-31EA-45F7-92B3-91D2C7240D3D}" type="slidenum">
              <a:rPr lang="en-US" smtClean="0"/>
              <a:t>‹#›</a:t>
            </a:fld>
            <a:endParaRPr lang="en-US"/>
          </a:p>
        </p:txBody>
      </p:sp>
    </p:spTree>
    <p:extLst>
      <p:ext uri="{BB962C8B-B14F-4D97-AF65-F5344CB8AC3E}">
        <p14:creationId xmlns:p14="http://schemas.microsoft.com/office/powerpoint/2010/main" val="1026092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48A7F7-7334-4B5A-98D4-1EF08AB1C18E}" type="datetimeFigureOut">
              <a:rPr lang="en-US" smtClean="0"/>
              <a:t>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F12D59-31EA-45F7-92B3-91D2C7240D3D}" type="slidenum">
              <a:rPr lang="en-US" smtClean="0"/>
              <a:t>‹#›</a:t>
            </a:fld>
            <a:endParaRPr lang="en-US"/>
          </a:p>
        </p:txBody>
      </p:sp>
    </p:spTree>
    <p:extLst>
      <p:ext uri="{BB962C8B-B14F-4D97-AF65-F5344CB8AC3E}">
        <p14:creationId xmlns:p14="http://schemas.microsoft.com/office/powerpoint/2010/main" val="271645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48A7F7-7334-4B5A-98D4-1EF08AB1C18E}" type="datetimeFigureOut">
              <a:rPr lang="en-US" smtClean="0"/>
              <a:t>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F12D59-31EA-45F7-92B3-91D2C7240D3D}" type="slidenum">
              <a:rPr lang="en-US" smtClean="0"/>
              <a:t>‹#›</a:t>
            </a:fld>
            <a:endParaRPr lang="en-US"/>
          </a:p>
        </p:txBody>
      </p:sp>
    </p:spTree>
    <p:extLst>
      <p:ext uri="{BB962C8B-B14F-4D97-AF65-F5344CB8AC3E}">
        <p14:creationId xmlns:p14="http://schemas.microsoft.com/office/powerpoint/2010/main" val="37193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748A7F7-7334-4B5A-98D4-1EF08AB1C18E}" type="datetimeFigureOut">
              <a:rPr lang="en-US" smtClean="0"/>
              <a:t>2/27/2021</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1F12D59-31EA-45F7-92B3-91D2C7240D3D}"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548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7748A7F7-7334-4B5A-98D4-1EF08AB1C18E}" type="datetimeFigureOut">
              <a:rPr lang="en-US" smtClean="0"/>
              <a:t>2/27/2021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1F12D59-31EA-45F7-92B3-91D2C7240D3D}"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272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748A7F7-7334-4B5A-98D4-1EF08AB1C18E}" type="datetimeFigureOut">
              <a:rPr lang="en-US" smtClean="0"/>
              <a:t>2/27/2021</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1F12D59-31EA-45F7-92B3-91D2C7240D3D}" type="slidenum">
              <a:rPr lang="en-US" smtClean="0"/>
              <a:t>‹#›</a:t>
            </a:fld>
            <a:endParaRPr lang="en-US"/>
          </a:p>
        </p:txBody>
      </p:sp>
    </p:spTree>
    <p:extLst>
      <p:ext uri="{BB962C8B-B14F-4D97-AF65-F5344CB8AC3E}">
        <p14:creationId xmlns:p14="http://schemas.microsoft.com/office/powerpoint/2010/main" val="302774510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profile/joel.watkins#!/vizhome/NBA_Champion_Analysis/Story1?publish=ye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colab.research.google.com/drive/1U1VzRifNyCPfyXqklXkVp9KCrbfH-qI1?usp=sharing"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jonnybobba.github.io/NBA_Analysis/NBA-App/templates/index2.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A8BB3B-2DCF-42F3-A27C-66E6AB76F79A}"/>
              </a:ext>
            </a:extLst>
          </p:cNvPr>
          <p:cNvPicPr>
            <a:picLocks noChangeAspect="1"/>
          </p:cNvPicPr>
          <p:nvPr/>
        </p:nvPicPr>
        <p:blipFill>
          <a:blip r:embed="rId2"/>
          <a:stretch>
            <a:fillRect/>
          </a:stretch>
        </p:blipFill>
        <p:spPr>
          <a:xfrm>
            <a:off x="-981075" y="-196453"/>
            <a:ext cx="15240000" cy="11525250"/>
          </a:xfrm>
          <a:prstGeom prst="rect">
            <a:avLst/>
          </a:prstGeom>
        </p:spPr>
      </p:pic>
      <p:sp>
        <p:nvSpPr>
          <p:cNvPr id="2" name="Title 1">
            <a:extLst>
              <a:ext uri="{FF2B5EF4-FFF2-40B4-BE49-F238E27FC236}">
                <a16:creationId xmlns:a16="http://schemas.microsoft.com/office/drawing/2014/main" id="{7718A3BA-DD3C-44CC-B517-567AB547E5FA}"/>
              </a:ext>
            </a:extLst>
          </p:cNvPr>
          <p:cNvSpPr>
            <a:spLocks noGrp="1"/>
          </p:cNvSpPr>
          <p:nvPr>
            <p:ph type="ctrTitle"/>
          </p:nvPr>
        </p:nvSpPr>
        <p:spPr>
          <a:xfrm>
            <a:off x="0" y="236825"/>
            <a:ext cx="9068586" cy="2499787"/>
          </a:xfrm>
        </p:spPr>
        <p:txBody>
          <a:bodyPr/>
          <a:lstStyle/>
          <a:p>
            <a:r>
              <a:rPr lang="en-US" b="1" dirty="0">
                <a:solidFill>
                  <a:schemeClr val="bg1"/>
                </a:solidFill>
              </a:rPr>
              <a:t>NBA Analysis and Machine Learning</a:t>
            </a:r>
          </a:p>
        </p:txBody>
      </p:sp>
    </p:spTree>
    <p:extLst>
      <p:ext uri="{BB962C8B-B14F-4D97-AF65-F5344CB8AC3E}">
        <p14:creationId xmlns:p14="http://schemas.microsoft.com/office/powerpoint/2010/main" val="2958008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5BED-2C4F-4E24-93D7-6C9D741DF70C}"/>
              </a:ext>
            </a:extLst>
          </p:cNvPr>
          <p:cNvSpPr>
            <a:spLocks noGrp="1"/>
          </p:cNvSpPr>
          <p:nvPr>
            <p:ph type="title"/>
          </p:nvPr>
        </p:nvSpPr>
        <p:spPr/>
        <p:txBody>
          <a:bodyPr/>
          <a:lstStyle/>
          <a:p>
            <a:pPr algn="ctr"/>
            <a:r>
              <a:rPr lang="en-US" dirty="0"/>
              <a:t>Project Breakdown</a:t>
            </a:r>
          </a:p>
        </p:txBody>
      </p:sp>
      <p:sp>
        <p:nvSpPr>
          <p:cNvPr id="3" name="Content Placeholder 2">
            <a:extLst>
              <a:ext uri="{FF2B5EF4-FFF2-40B4-BE49-F238E27FC236}">
                <a16:creationId xmlns:a16="http://schemas.microsoft.com/office/drawing/2014/main" id="{FF532607-02C0-4D69-8639-7EF3B688085C}"/>
              </a:ext>
            </a:extLst>
          </p:cNvPr>
          <p:cNvSpPr>
            <a:spLocks noGrp="1"/>
          </p:cNvSpPr>
          <p:nvPr>
            <p:ph idx="1"/>
          </p:nvPr>
        </p:nvSpPr>
        <p:spPr/>
        <p:txBody>
          <a:bodyPr/>
          <a:lstStyle/>
          <a:p>
            <a:pPr marL="0" indent="0" algn="ctr">
              <a:buNone/>
            </a:pPr>
            <a:r>
              <a:rPr lang="en-US" dirty="0"/>
              <a:t>We set out with the goal of making the intricate and dynamic data of the National Basketball Association more approachable and understandable by using analytics and machine learning. Then use machine learning to predict future championship teams. </a:t>
            </a:r>
          </a:p>
        </p:txBody>
      </p:sp>
      <p:pic>
        <p:nvPicPr>
          <p:cNvPr id="4" name="Picture 3">
            <a:extLst>
              <a:ext uri="{FF2B5EF4-FFF2-40B4-BE49-F238E27FC236}">
                <a16:creationId xmlns:a16="http://schemas.microsoft.com/office/drawing/2014/main" id="{2CDEAFBC-6345-49F5-9D0A-A11B9F153BFB}"/>
              </a:ext>
            </a:extLst>
          </p:cNvPr>
          <p:cNvPicPr>
            <a:picLocks noChangeAspect="1"/>
          </p:cNvPicPr>
          <p:nvPr/>
        </p:nvPicPr>
        <p:blipFill>
          <a:blip r:embed="rId2"/>
          <a:stretch>
            <a:fillRect/>
          </a:stretch>
        </p:blipFill>
        <p:spPr>
          <a:xfrm>
            <a:off x="852487" y="3510621"/>
            <a:ext cx="10487025" cy="2011662"/>
          </a:xfrm>
          <a:prstGeom prst="rect">
            <a:avLst/>
          </a:prstGeom>
          <a:effectLst>
            <a:softEdge rad="139700"/>
          </a:effectLst>
        </p:spPr>
      </p:pic>
    </p:spTree>
    <p:extLst>
      <p:ext uri="{BB962C8B-B14F-4D97-AF65-F5344CB8AC3E}">
        <p14:creationId xmlns:p14="http://schemas.microsoft.com/office/powerpoint/2010/main" val="184692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36E20E-61DC-43E1-A569-F4FD61F5414E}"/>
              </a:ext>
            </a:extLst>
          </p:cNvPr>
          <p:cNvPicPr>
            <a:picLocks noChangeAspect="1"/>
          </p:cNvPicPr>
          <p:nvPr/>
        </p:nvPicPr>
        <p:blipFill>
          <a:blip r:embed="rId2"/>
          <a:stretch>
            <a:fillRect/>
          </a:stretch>
        </p:blipFill>
        <p:spPr>
          <a:xfrm>
            <a:off x="4934465" y="2443506"/>
            <a:ext cx="5657850" cy="3771900"/>
          </a:xfrm>
          <a:prstGeom prst="rect">
            <a:avLst/>
          </a:prstGeom>
          <a:effectLst>
            <a:softEdge rad="622300"/>
          </a:effectLst>
        </p:spPr>
      </p:pic>
      <p:sp>
        <p:nvSpPr>
          <p:cNvPr id="2" name="Title 1">
            <a:extLst>
              <a:ext uri="{FF2B5EF4-FFF2-40B4-BE49-F238E27FC236}">
                <a16:creationId xmlns:a16="http://schemas.microsoft.com/office/drawing/2014/main" id="{B6AFCBDF-CBD4-4696-87F0-AD11D6E6CCC5}"/>
              </a:ext>
            </a:extLst>
          </p:cNvPr>
          <p:cNvSpPr>
            <a:spLocks noGrp="1"/>
          </p:cNvSpPr>
          <p:nvPr>
            <p:ph type="title"/>
          </p:nvPr>
        </p:nvSpPr>
        <p:spPr/>
        <p:txBody>
          <a:bodyPr/>
          <a:lstStyle/>
          <a:p>
            <a:pPr algn="ctr"/>
            <a:r>
              <a:rPr lang="en-US" dirty="0"/>
              <a:t>We got boxed out a few times.. </a:t>
            </a:r>
          </a:p>
        </p:txBody>
      </p:sp>
      <p:sp>
        <p:nvSpPr>
          <p:cNvPr id="3" name="Content Placeholder 2">
            <a:extLst>
              <a:ext uri="{FF2B5EF4-FFF2-40B4-BE49-F238E27FC236}">
                <a16:creationId xmlns:a16="http://schemas.microsoft.com/office/drawing/2014/main" id="{0467BE70-0857-4E00-AD65-3BB5F6DFEF2C}"/>
              </a:ext>
            </a:extLst>
          </p:cNvPr>
          <p:cNvSpPr>
            <a:spLocks noGrp="1"/>
          </p:cNvSpPr>
          <p:nvPr>
            <p:ph idx="1"/>
          </p:nvPr>
        </p:nvSpPr>
        <p:spPr/>
        <p:txBody>
          <a:bodyPr/>
          <a:lstStyle/>
          <a:p>
            <a:pPr marL="0" indent="0" algn="ctr">
              <a:buNone/>
            </a:pPr>
            <a:r>
              <a:rPr lang="en-US" dirty="0"/>
              <a:t>Cleaning the data presented a few problems, but Cassian was able to get us a cohesive data set to examine by merging the last 20 seasons, combining the team name changes and defining playoff teams.</a:t>
            </a:r>
          </a:p>
        </p:txBody>
      </p:sp>
    </p:spTree>
    <p:extLst>
      <p:ext uri="{BB962C8B-B14F-4D97-AF65-F5344CB8AC3E}">
        <p14:creationId xmlns:p14="http://schemas.microsoft.com/office/powerpoint/2010/main" val="2381712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6968-E934-4449-BE83-7437782FB688}"/>
              </a:ext>
            </a:extLst>
          </p:cNvPr>
          <p:cNvSpPr>
            <a:spLocks noGrp="1"/>
          </p:cNvSpPr>
          <p:nvPr>
            <p:ph type="title"/>
          </p:nvPr>
        </p:nvSpPr>
        <p:spPr/>
        <p:txBody>
          <a:bodyPr/>
          <a:lstStyle/>
          <a:p>
            <a:pPr algn="ctr"/>
            <a:r>
              <a:rPr lang="en-US" dirty="0"/>
              <a:t>Bringing data onto the court</a:t>
            </a:r>
          </a:p>
        </p:txBody>
      </p:sp>
      <p:sp>
        <p:nvSpPr>
          <p:cNvPr id="3" name="Content Placeholder 2">
            <a:extLst>
              <a:ext uri="{FF2B5EF4-FFF2-40B4-BE49-F238E27FC236}">
                <a16:creationId xmlns:a16="http://schemas.microsoft.com/office/drawing/2014/main" id="{EC9C006A-02AE-4A10-9F4B-A06F070451AA}"/>
              </a:ext>
            </a:extLst>
          </p:cNvPr>
          <p:cNvSpPr>
            <a:spLocks noGrp="1"/>
          </p:cNvSpPr>
          <p:nvPr>
            <p:ph idx="1"/>
          </p:nvPr>
        </p:nvSpPr>
        <p:spPr/>
        <p:txBody>
          <a:bodyPr/>
          <a:lstStyle/>
          <a:p>
            <a:pPr marL="0" indent="0" algn="ctr">
              <a:buNone/>
            </a:pPr>
            <a:r>
              <a:rPr lang="en-US" dirty="0"/>
              <a:t>With a reliable record of NBA data we employed Amazon web services to get the multitude of statistics that make up a championship team together.</a:t>
            </a:r>
          </a:p>
        </p:txBody>
      </p:sp>
      <p:pic>
        <p:nvPicPr>
          <p:cNvPr id="4" name="Picture 3">
            <a:extLst>
              <a:ext uri="{FF2B5EF4-FFF2-40B4-BE49-F238E27FC236}">
                <a16:creationId xmlns:a16="http://schemas.microsoft.com/office/drawing/2014/main" id="{7DABCDBF-F256-4E43-9EBC-B9873C5E8600}"/>
              </a:ext>
            </a:extLst>
          </p:cNvPr>
          <p:cNvPicPr>
            <a:picLocks noChangeAspect="1"/>
          </p:cNvPicPr>
          <p:nvPr/>
        </p:nvPicPr>
        <p:blipFill>
          <a:blip r:embed="rId2"/>
          <a:stretch>
            <a:fillRect/>
          </a:stretch>
        </p:blipFill>
        <p:spPr>
          <a:xfrm>
            <a:off x="552450" y="3085194"/>
            <a:ext cx="5267582" cy="2949846"/>
          </a:xfrm>
          <a:prstGeom prst="rect">
            <a:avLst/>
          </a:prstGeom>
          <a:effectLst>
            <a:softEdge rad="419100"/>
          </a:effectLst>
        </p:spPr>
      </p:pic>
    </p:spTree>
    <p:extLst>
      <p:ext uri="{BB962C8B-B14F-4D97-AF65-F5344CB8AC3E}">
        <p14:creationId xmlns:p14="http://schemas.microsoft.com/office/powerpoint/2010/main" val="119039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A3F364-F25F-48CD-9477-2C4199A47FA1}"/>
              </a:ext>
            </a:extLst>
          </p:cNvPr>
          <p:cNvPicPr>
            <a:picLocks noChangeAspect="1"/>
          </p:cNvPicPr>
          <p:nvPr/>
        </p:nvPicPr>
        <p:blipFill>
          <a:blip r:embed="rId2"/>
          <a:stretch>
            <a:fillRect/>
          </a:stretch>
        </p:blipFill>
        <p:spPr>
          <a:xfrm>
            <a:off x="2230910" y="2103120"/>
            <a:ext cx="6667500" cy="4772025"/>
          </a:xfrm>
          <a:prstGeom prst="rect">
            <a:avLst/>
          </a:prstGeom>
          <a:effectLst>
            <a:softEdge rad="965200"/>
          </a:effectLst>
        </p:spPr>
      </p:pic>
      <p:sp>
        <p:nvSpPr>
          <p:cNvPr id="2" name="Title 1">
            <a:extLst>
              <a:ext uri="{FF2B5EF4-FFF2-40B4-BE49-F238E27FC236}">
                <a16:creationId xmlns:a16="http://schemas.microsoft.com/office/drawing/2014/main" id="{0CADDB81-54E2-44A2-A023-D02CAED3736D}"/>
              </a:ext>
            </a:extLst>
          </p:cNvPr>
          <p:cNvSpPr>
            <a:spLocks noGrp="1"/>
          </p:cNvSpPr>
          <p:nvPr>
            <p:ph type="title"/>
          </p:nvPr>
        </p:nvSpPr>
        <p:spPr/>
        <p:txBody>
          <a:bodyPr/>
          <a:lstStyle/>
          <a:p>
            <a:pPr algn="ctr"/>
            <a:r>
              <a:rPr lang="en-US" dirty="0"/>
              <a:t>Data tip off</a:t>
            </a:r>
          </a:p>
        </p:txBody>
      </p:sp>
      <p:sp>
        <p:nvSpPr>
          <p:cNvPr id="3" name="Content Placeholder 2">
            <a:extLst>
              <a:ext uri="{FF2B5EF4-FFF2-40B4-BE49-F238E27FC236}">
                <a16:creationId xmlns:a16="http://schemas.microsoft.com/office/drawing/2014/main" id="{7FBC68C9-1834-41F3-90D1-C67E53BEB7FF}"/>
              </a:ext>
            </a:extLst>
          </p:cNvPr>
          <p:cNvSpPr>
            <a:spLocks noGrp="1"/>
          </p:cNvSpPr>
          <p:nvPr>
            <p:ph idx="1"/>
          </p:nvPr>
        </p:nvSpPr>
        <p:spPr/>
        <p:txBody>
          <a:bodyPr/>
          <a:lstStyle/>
          <a:p>
            <a:pPr marL="0" indent="0" algn="ctr">
              <a:buNone/>
            </a:pPr>
            <a:r>
              <a:rPr lang="en-US" dirty="0"/>
              <a:t>We started by addressing the data at it’s core, what is it that makes a team a champion? From 3-pointers to rebounds, we endeavored to make the data approachable and easy to understand</a:t>
            </a:r>
          </a:p>
        </p:txBody>
      </p:sp>
    </p:spTree>
    <p:extLst>
      <p:ext uri="{BB962C8B-B14F-4D97-AF65-F5344CB8AC3E}">
        <p14:creationId xmlns:p14="http://schemas.microsoft.com/office/powerpoint/2010/main" val="84298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C53477-949F-4A63-8542-729D7B2D059A}"/>
              </a:ext>
            </a:extLst>
          </p:cNvPr>
          <p:cNvPicPr>
            <a:picLocks noChangeAspect="1"/>
          </p:cNvPicPr>
          <p:nvPr/>
        </p:nvPicPr>
        <p:blipFill>
          <a:blip r:embed="rId2"/>
          <a:stretch>
            <a:fillRect/>
          </a:stretch>
        </p:blipFill>
        <p:spPr>
          <a:xfrm>
            <a:off x="1476375" y="2523490"/>
            <a:ext cx="6214643" cy="3492500"/>
          </a:xfrm>
          <a:prstGeom prst="rect">
            <a:avLst/>
          </a:prstGeom>
          <a:effectLst>
            <a:softEdge rad="863600"/>
          </a:effectLst>
        </p:spPr>
      </p:pic>
      <p:sp>
        <p:nvSpPr>
          <p:cNvPr id="2" name="Title 1">
            <a:extLst>
              <a:ext uri="{FF2B5EF4-FFF2-40B4-BE49-F238E27FC236}">
                <a16:creationId xmlns:a16="http://schemas.microsoft.com/office/drawing/2014/main" id="{4AC9A3EF-4101-499F-AE41-DB60B42A4ADC}"/>
              </a:ext>
            </a:extLst>
          </p:cNvPr>
          <p:cNvSpPr>
            <a:spLocks noGrp="1"/>
          </p:cNvSpPr>
          <p:nvPr>
            <p:ph type="title"/>
          </p:nvPr>
        </p:nvSpPr>
        <p:spPr/>
        <p:txBody>
          <a:bodyPr/>
          <a:lstStyle/>
          <a:p>
            <a:pPr algn="ctr"/>
            <a:r>
              <a:rPr lang="en-US" dirty="0"/>
              <a:t>Taking the data down court</a:t>
            </a:r>
          </a:p>
        </p:txBody>
      </p:sp>
      <p:sp>
        <p:nvSpPr>
          <p:cNvPr id="3" name="Content Placeholder 2">
            <a:extLst>
              <a:ext uri="{FF2B5EF4-FFF2-40B4-BE49-F238E27FC236}">
                <a16:creationId xmlns:a16="http://schemas.microsoft.com/office/drawing/2014/main" id="{8BA79BE3-C9BF-4E11-ADC5-297AF0B5647C}"/>
              </a:ext>
            </a:extLst>
          </p:cNvPr>
          <p:cNvSpPr>
            <a:spLocks noGrp="1"/>
          </p:cNvSpPr>
          <p:nvPr>
            <p:ph idx="1"/>
          </p:nvPr>
        </p:nvSpPr>
        <p:spPr/>
        <p:txBody>
          <a:bodyPr>
            <a:normAutofit lnSpcReduction="10000"/>
          </a:bodyPr>
          <a:lstStyle/>
          <a:p>
            <a:pPr marL="0" indent="0" algn="ctr">
              <a:buNone/>
            </a:pPr>
            <a:r>
              <a:rPr lang="en-US" dirty="0"/>
              <a:t>Joel, Steve and Cassian examined the statistics and found trends that could reliably predict what makes a championship team.</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hlinkClick r:id="rId3"/>
              </a:rPr>
              <a:t>https://public.tableau.com/profile/joel.watkins#!/vizhome/NBA_Champion_Analysis/Story1?publish=yes</a:t>
            </a:r>
            <a:endParaRPr lang="en-US" dirty="0"/>
          </a:p>
        </p:txBody>
      </p:sp>
    </p:spTree>
    <p:extLst>
      <p:ext uri="{BB962C8B-B14F-4D97-AF65-F5344CB8AC3E}">
        <p14:creationId xmlns:p14="http://schemas.microsoft.com/office/powerpoint/2010/main" val="1794387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A567C4-8E14-4746-9C9E-8872F9D307B7}"/>
              </a:ext>
            </a:extLst>
          </p:cNvPr>
          <p:cNvPicPr>
            <a:picLocks noChangeAspect="1"/>
          </p:cNvPicPr>
          <p:nvPr/>
        </p:nvPicPr>
        <p:blipFill>
          <a:blip r:embed="rId2">
            <a:extLst>
              <a:ext uri="{BEBA8EAE-BF5A-486C-A8C5-ECC9F3942E4B}">
                <a14:imgProps xmlns:a14="http://schemas.microsoft.com/office/drawing/2010/main">
                  <a14:imgLayer r:embed="rId3">
                    <a14:imgEffect>
                      <a14:saturation sat="303000"/>
                    </a14:imgEffect>
                  </a14:imgLayer>
                </a14:imgProps>
              </a:ext>
            </a:extLst>
          </a:blip>
          <a:stretch>
            <a:fillRect/>
          </a:stretch>
        </p:blipFill>
        <p:spPr>
          <a:xfrm>
            <a:off x="885825" y="302895"/>
            <a:ext cx="9925050" cy="5955030"/>
          </a:xfrm>
          <a:prstGeom prst="rect">
            <a:avLst/>
          </a:prstGeom>
          <a:effectLst>
            <a:outerShdw blurRad="50800" dist="50800" dir="5400000" algn="ctr" rotWithShape="0">
              <a:srgbClr val="000000"/>
            </a:outerShdw>
          </a:effectLst>
        </p:spPr>
      </p:pic>
      <p:sp>
        <p:nvSpPr>
          <p:cNvPr id="2" name="Title 1">
            <a:extLst>
              <a:ext uri="{FF2B5EF4-FFF2-40B4-BE49-F238E27FC236}">
                <a16:creationId xmlns:a16="http://schemas.microsoft.com/office/drawing/2014/main" id="{49118B21-A681-4C60-A773-26A5124B85C2}"/>
              </a:ext>
            </a:extLst>
          </p:cNvPr>
          <p:cNvSpPr>
            <a:spLocks noGrp="1"/>
          </p:cNvSpPr>
          <p:nvPr>
            <p:ph type="title"/>
          </p:nvPr>
        </p:nvSpPr>
        <p:spPr>
          <a:xfrm>
            <a:off x="1066800" y="642594"/>
            <a:ext cx="10058400" cy="805206"/>
          </a:xfrm>
        </p:spPr>
        <p:txBody>
          <a:bodyPr/>
          <a:lstStyle/>
          <a:p>
            <a:pPr algn="ctr"/>
            <a:r>
              <a:rPr lang="en-US" b="1" dirty="0">
                <a:effectLst>
                  <a:outerShdw blurRad="50800" dist="50800" dir="5400000" algn="ctr" rotWithShape="0">
                    <a:srgbClr val="000000"/>
                  </a:outerShdw>
                </a:effectLst>
              </a:rPr>
              <a:t>Reading the court</a:t>
            </a:r>
          </a:p>
        </p:txBody>
      </p:sp>
      <p:sp>
        <p:nvSpPr>
          <p:cNvPr id="3" name="Content Placeholder 2">
            <a:extLst>
              <a:ext uri="{FF2B5EF4-FFF2-40B4-BE49-F238E27FC236}">
                <a16:creationId xmlns:a16="http://schemas.microsoft.com/office/drawing/2014/main" id="{DE95CD85-D5A7-4A39-9E81-8BF4B43B6720}"/>
              </a:ext>
            </a:extLst>
          </p:cNvPr>
          <p:cNvSpPr>
            <a:spLocks noGrp="1"/>
          </p:cNvSpPr>
          <p:nvPr>
            <p:ph idx="1"/>
          </p:nvPr>
        </p:nvSpPr>
        <p:spPr>
          <a:xfrm>
            <a:off x="1533525" y="1447800"/>
            <a:ext cx="9124950" cy="3834765"/>
          </a:xfrm>
          <a:effectLst>
            <a:outerShdw blurRad="50800" dist="50800" dir="5400000" algn="ctr" rotWithShape="0">
              <a:srgbClr val="000000">
                <a:alpha val="66000"/>
              </a:srgbClr>
            </a:outerShdw>
            <a:softEdge rad="0"/>
          </a:effectLst>
        </p:spPr>
        <p:txBody>
          <a:bodyPr>
            <a:normAutofit fontScale="92500" lnSpcReduction="10000"/>
          </a:bodyPr>
          <a:lstStyle/>
          <a:p>
            <a:pPr marL="0" indent="0" algn="ctr">
              <a:buNone/>
            </a:pPr>
            <a:r>
              <a:rPr lang="en-US" sz="3000" b="1" dirty="0"/>
              <a:t>Jonathon used machine learning to effectively predict a championship team based on the data we had pulled together….</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lgn="ctr">
              <a:buNone/>
            </a:pPr>
            <a:r>
              <a:rPr lang="en-US" b="1" i="0" u="none" strike="noStrike" dirty="0">
                <a:effectLst/>
                <a:latin typeface="Slack-Lato"/>
                <a:hlinkClick r:id="rId4">
                  <a:extLst>
                    <a:ext uri="{A12FA001-AC4F-418D-AE19-62706E023703}">
                      <ahyp:hlinkClr xmlns:ahyp="http://schemas.microsoft.com/office/drawing/2018/hyperlinkcolor" val="tx"/>
                    </a:ext>
                  </a:extLst>
                </a:hlinkClick>
              </a:rPr>
              <a:t>https://colab.research.google.com/drive/1U1VzRifNyCPfyXqklXkVp9KCrbfH-qI1?usp=sharin</a:t>
            </a:r>
            <a:r>
              <a:rPr lang="en-US" b="1" i="0" u="none" strike="noStrike" dirty="0">
                <a:solidFill>
                  <a:srgbClr val="F49100"/>
                </a:solidFill>
                <a:effectLst/>
                <a:latin typeface="Slack-Lato"/>
                <a:hlinkClick r:id="rId4">
                  <a:extLst>
                    <a:ext uri="{A12FA001-AC4F-418D-AE19-62706E023703}">
                      <ahyp:hlinkClr xmlns:ahyp="http://schemas.microsoft.com/office/drawing/2018/hyperlinkcolor" val="tx"/>
                    </a:ext>
                  </a:extLst>
                </a:hlinkClick>
              </a:rPr>
              <a:t>g</a:t>
            </a:r>
            <a:endParaRPr lang="en-US" b="1" dirty="0"/>
          </a:p>
        </p:txBody>
      </p:sp>
    </p:spTree>
    <p:extLst>
      <p:ext uri="{BB962C8B-B14F-4D97-AF65-F5344CB8AC3E}">
        <p14:creationId xmlns:p14="http://schemas.microsoft.com/office/powerpoint/2010/main" val="235505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8396-4BE1-4D42-87B9-53FAC5756214}"/>
              </a:ext>
            </a:extLst>
          </p:cNvPr>
          <p:cNvSpPr>
            <a:spLocks noGrp="1"/>
          </p:cNvSpPr>
          <p:nvPr>
            <p:ph type="title"/>
          </p:nvPr>
        </p:nvSpPr>
        <p:spPr/>
        <p:txBody>
          <a:bodyPr>
            <a:normAutofit/>
          </a:bodyPr>
          <a:lstStyle/>
          <a:p>
            <a:pPr algn="ctr"/>
            <a:r>
              <a:rPr lang="en-US" dirty="0"/>
              <a:t>Going into Overtime..</a:t>
            </a:r>
          </a:p>
        </p:txBody>
      </p:sp>
      <p:sp>
        <p:nvSpPr>
          <p:cNvPr id="3" name="Content Placeholder 2">
            <a:extLst>
              <a:ext uri="{FF2B5EF4-FFF2-40B4-BE49-F238E27FC236}">
                <a16:creationId xmlns:a16="http://schemas.microsoft.com/office/drawing/2014/main" id="{7BC85B1F-B47A-4BEF-AC69-291814980C7E}"/>
              </a:ext>
            </a:extLst>
          </p:cNvPr>
          <p:cNvSpPr>
            <a:spLocks noGrp="1"/>
          </p:cNvSpPr>
          <p:nvPr>
            <p:ph idx="1"/>
          </p:nvPr>
        </p:nvSpPr>
        <p:spPr/>
        <p:txBody>
          <a:bodyPr/>
          <a:lstStyle/>
          <a:p>
            <a:pPr marL="0" indent="0" algn="ctr">
              <a:buNone/>
            </a:pPr>
            <a:r>
              <a:rPr lang="en-US" dirty="0"/>
              <a:t>Now that we had a working prediction and had analyzed the data in an efficient way, we needed to make it accessible. That’s where Joel came in with his Heroku deployment.</a:t>
            </a:r>
          </a:p>
          <a:p>
            <a:pPr marL="0" indent="0" algn="ctr">
              <a:buNone/>
            </a:pPr>
            <a:endParaRPr lang="en-US" dirty="0"/>
          </a:p>
          <a:p>
            <a:pPr marL="0" indent="0" algn="ctr">
              <a:buNone/>
            </a:pPr>
            <a:endParaRPr lang="en-US" dirty="0"/>
          </a:p>
          <a:p>
            <a:pPr marL="0" indent="0" algn="ctr">
              <a:buNone/>
            </a:pPr>
            <a:endParaRPr lang="en-US" dirty="0">
              <a:hlinkClick r:id="rId2"/>
            </a:endParaRPr>
          </a:p>
          <a:p>
            <a:pPr marL="0" indent="0" algn="ctr">
              <a:buNone/>
            </a:pPr>
            <a:r>
              <a:rPr lang="en-US" dirty="0">
                <a:hlinkClick r:id="rId2"/>
              </a:rPr>
              <a:t>https://jonnybobba.github.io/NBA_Analysis/NBA-App/templates/index2.html</a:t>
            </a:r>
            <a:endParaRPr lang="en-US" dirty="0"/>
          </a:p>
          <a:p>
            <a:pPr marL="0" indent="0" algn="ctr">
              <a:buNone/>
            </a:pPr>
            <a:endParaRPr lang="en-US" dirty="0"/>
          </a:p>
          <a:p>
            <a:pPr marL="0" indent="0" algn="ctr">
              <a:buNone/>
            </a:pPr>
            <a:endParaRPr lang="en-US" dirty="0"/>
          </a:p>
        </p:txBody>
      </p:sp>
    </p:spTree>
    <p:extLst>
      <p:ext uri="{BB962C8B-B14F-4D97-AF65-F5344CB8AC3E}">
        <p14:creationId xmlns:p14="http://schemas.microsoft.com/office/powerpoint/2010/main" val="324972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8B97-327C-434E-8476-5AFC72F80FED}"/>
              </a:ext>
            </a:extLst>
          </p:cNvPr>
          <p:cNvSpPr>
            <a:spLocks noGrp="1"/>
          </p:cNvSpPr>
          <p:nvPr>
            <p:ph type="title"/>
          </p:nvPr>
        </p:nvSpPr>
        <p:spPr>
          <a:xfrm>
            <a:off x="933450" y="436245"/>
            <a:ext cx="10058400" cy="1371600"/>
          </a:xfrm>
        </p:spPr>
        <p:txBody>
          <a:bodyPr/>
          <a:lstStyle/>
          <a:p>
            <a:pPr algn="ctr"/>
            <a:r>
              <a:rPr lang="en-US" dirty="0"/>
              <a:t>So here’s the </a:t>
            </a:r>
            <a:r>
              <a:rPr lang="en-US" dirty="0" err="1"/>
              <a:t>venmo</a:t>
            </a:r>
            <a:r>
              <a:rPr lang="en-US" dirty="0"/>
              <a:t>, who’s in?</a:t>
            </a:r>
          </a:p>
        </p:txBody>
      </p:sp>
      <p:sp>
        <p:nvSpPr>
          <p:cNvPr id="3" name="Content Placeholder 2">
            <a:extLst>
              <a:ext uri="{FF2B5EF4-FFF2-40B4-BE49-F238E27FC236}">
                <a16:creationId xmlns:a16="http://schemas.microsoft.com/office/drawing/2014/main" id="{D8A90132-8C59-42E1-93E2-4559D1DC6530}"/>
              </a:ext>
            </a:extLst>
          </p:cNvPr>
          <p:cNvSpPr>
            <a:spLocks noGrp="1"/>
          </p:cNvSpPr>
          <p:nvPr>
            <p:ph idx="1"/>
          </p:nvPr>
        </p:nvSpPr>
        <p:spPr/>
        <p:txBody>
          <a:bodyPr/>
          <a:lstStyle/>
          <a:p>
            <a:pPr marL="0" indent="0" algn="ctr">
              <a:buNone/>
            </a:pPr>
            <a:r>
              <a:rPr lang="en-US" dirty="0"/>
              <a:t>We want to make a bet on the championship team using our machine learning model as a predictor. 5 bucks a person!</a:t>
            </a:r>
          </a:p>
        </p:txBody>
      </p:sp>
    </p:spTree>
    <p:extLst>
      <p:ext uri="{BB962C8B-B14F-4D97-AF65-F5344CB8AC3E}">
        <p14:creationId xmlns:p14="http://schemas.microsoft.com/office/powerpoint/2010/main" val="1963818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1015</TotalTime>
  <Words>343</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Garamond</vt:lpstr>
      <vt:lpstr>Slack-Lato</vt:lpstr>
      <vt:lpstr>Savon</vt:lpstr>
      <vt:lpstr>NBA Analysis and Machine Learning</vt:lpstr>
      <vt:lpstr>Project Breakdown</vt:lpstr>
      <vt:lpstr>We got boxed out a few times.. </vt:lpstr>
      <vt:lpstr>Bringing data onto the court</vt:lpstr>
      <vt:lpstr>Data tip off</vt:lpstr>
      <vt:lpstr>Taking the data down court</vt:lpstr>
      <vt:lpstr>Reading the court</vt:lpstr>
      <vt:lpstr>Going into Overtime..</vt:lpstr>
      <vt:lpstr>So here’s the venmo, who’s 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Analysis and Machine Learning</dc:title>
  <dc:creator>jacob stryker</dc:creator>
  <cp:lastModifiedBy>Jonathan Stafford-Bentley</cp:lastModifiedBy>
  <cp:revision>18</cp:revision>
  <dcterms:created xsi:type="dcterms:W3CDTF">2021-02-27T00:38:49Z</dcterms:created>
  <dcterms:modified xsi:type="dcterms:W3CDTF">2021-02-27T17:36:49Z</dcterms:modified>
</cp:coreProperties>
</file>