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sldIdLst>
    <p:sldId id="257" r:id="rId2"/>
    <p:sldId id="273" r:id="rId3"/>
    <p:sldId id="274" r:id="rId4"/>
    <p:sldId id="275" r:id="rId5"/>
    <p:sldId id="265" r:id="rId6"/>
    <p:sldId id="266" r:id="rId7"/>
    <p:sldId id="269" r:id="rId8"/>
    <p:sldId id="268" r:id="rId9"/>
    <p:sldId id="276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9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66A18-0F8A-4E0A-A6DF-BF2778029F7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D52FB-120C-4A44-9EA7-122DE9C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12369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26793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8555" y="1627464"/>
            <a:ext cx="8625386" cy="1698668"/>
          </a:xfrm>
        </p:spPr>
        <p:txBody>
          <a:bodyPr anchor="b">
            <a:noAutofit/>
          </a:bodyPr>
          <a:lstStyle>
            <a:lvl1pPr>
              <a:defRPr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58555" y="3514725"/>
            <a:ext cx="8625386" cy="1736783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360362" indent="0">
              <a:buNone/>
              <a:defRPr/>
            </a:lvl2pPr>
            <a:lvl3pPr marL="720725" indent="0">
              <a:buNone/>
              <a:defRPr/>
            </a:lvl3pPr>
            <a:lvl4pPr marL="1073150" indent="0">
              <a:buNone/>
              <a:defRPr/>
            </a:lvl4pPr>
            <a:lvl5pPr marL="1435100" indent="0">
              <a:buNone/>
              <a:defRPr/>
            </a:lvl5pPr>
          </a:lstStyle>
          <a:p>
            <a:pPr lvl="0"/>
            <a:r>
              <a:rPr lang="en-US" dirty="0" smtClean="0"/>
              <a:t>Click to edit Master subtitle styles</a:t>
            </a:r>
            <a:endParaRPr lang="en-US" dirty="0"/>
          </a:p>
        </p:txBody>
      </p:sp>
      <p:pic>
        <p:nvPicPr>
          <p:cNvPr id="6" name="Picture 2" descr="https://www.elearning.hs-weingarten.de/theme/image.php/hrw/theme/1382349589/header-logo-hr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" t="10039" r="6190" b="8528"/>
          <a:stretch/>
        </p:blipFill>
        <p:spPr bwMode="auto">
          <a:xfrm>
            <a:off x="7257585" y="6019800"/>
            <a:ext cx="177165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4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59307" y="1325462"/>
            <a:ext cx="8625931" cy="5302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9307" y="1325461"/>
            <a:ext cx="4136524" cy="53102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64947" y="1325461"/>
            <a:ext cx="4119746" cy="53102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1325461"/>
            <a:ext cx="4572000" cy="5310231"/>
          </a:xfrm>
        </p:spPr>
        <p:txBody>
          <a:bodyPr lIns="72000" rIns="0">
            <a:normAutofit/>
          </a:bodyPr>
          <a:lstStyle>
            <a:lvl1pPr marL="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68288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36575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04863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7315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0" y="1325461"/>
            <a:ext cx="4571999" cy="5310231"/>
          </a:xfrm>
        </p:spPr>
        <p:txBody>
          <a:bodyPr lIns="72000" rIns="0">
            <a:normAutofit/>
          </a:bodyPr>
          <a:lstStyle>
            <a:lvl1pPr marL="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68288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36575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04863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73150" indent="0">
              <a:buNone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3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307" y="2248352"/>
            <a:ext cx="8625386" cy="2361297"/>
          </a:xfrm>
        </p:spPr>
        <p:txBody>
          <a:bodyPr>
            <a:noAutofit/>
          </a:bodyPr>
          <a:lstStyle>
            <a:lvl1pPr>
              <a:defRPr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34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8303" y="1372017"/>
            <a:ext cx="8432519" cy="1905000"/>
          </a:xfrm>
          <a:prstGeom prst="rect">
            <a:avLst/>
          </a:prstGeom>
        </p:spPr>
        <p:txBody>
          <a:bodyPr lIns="128016" tIns="64008" rIns="128016" bIns="64008" anchor="b"/>
          <a:lstStyle>
            <a:lvl1pPr algn="ctr">
              <a:defRPr sz="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2739" y="3574632"/>
            <a:ext cx="8431213" cy="2546352"/>
          </a:xfrm>
          <a:prstGeom prst="rect">
            <a:avLst/>
          </a:prstGeom>
        </p:spPr>
        <p:txBody>
          <a:bodyPr lIns="128016" tIns="64008" rIns="128016" bIns="64008"/>
          <a:lstStyle>
            <a:lvl1pPr marL="0" indent="0" algn="ctr">
              <a:buFontTx/>
              <a:buNone/>
              <a:defRPr sz="3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6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84480"/>
            <a:ext cx="8572500" cy="731520"/>
          </a:xfrm>
          <a:prstGeom prst="rect">
            <a:avLst/>
          </a:prstGeom>
          <a:effectLst/>
        </p:spPr>
        <p:txBody>
          <a:bodyPr lIns="128016" tIns="64008" rIns="128016" bIns="64008" anchor="ctr"/>
          <a:lstStyle>
            <a:lvl1pPr algn="ctr">
              <a:spcBef>
                <a:spcPts val="84"/>
              </a:spcBef>
              <a:defRPr lang="en-US" sz="4000" b="1" kern="1200" dirty="0" smtClean="0">
                <a:solidFill>
                  <a:schemeClr val="tx1"/>
                </a:solidFill>
                <a:effectLst/>
                <a:latin typeface="+mj-lt"/>
                <a:ea typeface="ＭＳ Ｐゴシック" charset="0"/>
                <a:cs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327730"/>
            <a:ext cx="85725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413" tIns="100800" rIns="102413" bIns="1008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ts val="280"/>
              </a:spcBef>
              <a:spcAft>
                <a:spcPts val="280"/>
              </a:spcAft>
              <a:buClrTx/>
              <a:buSzPct val="110000"/>
              <a:buFont typeface="Wingdings" pitchFamily="-112" charset="2"/>
              <a:buChar char="§"/>
              <a:defRPr lang="en-US" sz="3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Corbel" panose="020B0503020204020204" pitchFamily="34" charset="0"/>
              </a:defRPr>
            </a:lvl1pPr>
            <a:lvl2pPr marL="714375" indent="-3190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10000"/>
              <a:buFont typeface="Wingdings" pitchFamily="-112" charset="2"/>
              <a:buChar char="§"/>
              <a:defRPr lang="en-US" sz="28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Corbel" panose="020B0503020204020204" pitchFamily="34" charset="0"/>
              </a:defRPr>
            </a:lvl2pPr>
            <a:lvl3pPr marL="990600" indent="-2555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10000"/>
              <a:buFont typeface="Wingdings" pitchFamily="-112" charset="2"/>
              <a:buChar char="§"/>
              <a:defRPr lang="en-US" sz="28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Corbel" panose="020B0503020204020204" pitchFamily="34" charset="0"/>
              </a:defRPr>
            </a:lvl3pPr>
            <a:lvl4pPr marL="1257300" indent="-2555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10000"/>
              <a:buFont typeface="Wingdings" pitchFamily="-112" charset="2"/>
              <a:buChar char="§"/>
              <a:defRPr lang="en-US" sz="28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Corbel" panose="020B0503020204020204" pitchFamily="34" charset="0"/>
              </a:defRPr>
            </a:lvl4pPr>
            <a:lvl5pPr marL="1522413" indent="-2555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10000"/>
              <a:buFont typeface="Wingdings" pitchFamily="-112" charset="2"/>
              <a:buChar char="§"/>
              <a:defRPr lang="en-US" sz="2800" dirty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07" y="289624"/>
            <a:ext cx="8625386" cy="720000"/>
          </a:xfrm>
          <a:prstGeom prst="rect">
            <a:avLst/>
          </a:prstGeom>
        </p:spPr>
        <p:txBody>
          <a:bodyPr vert="horz" lIns="91440" tIns="7200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07" y="1325462"/>
            <a:ext cx="8625386" cy="530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4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5" r:id="rId2"/>
    <p:sldLayoutId id="2147483666" r:id="rId3"/>
    <p:sldLayoutId id="2147483669" r:id="rId4"/>
    <p:sldLayoutId id="2147483664" r:id="rId5"/>
    <p:sldLayoutId id="2147483668" r:id="rId6"/>
    <p:sldLayoutId id="2147483670" r:id="rId7"/>
    <p:sldLayoutId id="2147483671" r:id="rId8"/>
    <p:sldLayoutId id="214748367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60363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3150" indent="-352425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100" indent="-36195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463" indent="-360363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ehe.gamedev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scherzer/Framewor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timerendering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Fortgeschrittene</a:t>
            </a:r>
            <a:r>
              <a:rPr lang="en-US" dirty="0" smtClean="0"/>
              <a:t> </a:t>
            </a:r>
            <a:r>
              <a:rPr lang="en-US" dirty="0" err="1" smtClean="0"/>
              <a:t>Spieleentwicklung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Shader</a:t>
            </a:r>
            <a:r>
              <a:rPr lang="en-US" dirty="0" smtClean="0"/>
              <a:t> Programming)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360363" indent="-360363" eaLnBrk="1" hangingPunct="1">
              <a:lnSpc>
                <a:spcPct val="90000"/>
              </a:lnSpc>
            </a:pPr>
            <a:r>
              <a:rPr lang="en-US" altLang="de-DE" dirty="0" smtClean="0"/>
              <a:t>Basic knowledge about OpenGL</a:t>
            </a:r>
          </a:p>
          <a:p>
            <a:pPr marL="900113" lvl="1" indent="-360363" eaLnBrk="1" hangingPunct="1">
              <a:lnSpc>
                <a:spcPct val="90000"/>
              </a:lnSpc>
            </a:pPr>
            <a:r>
              <a:rPr lang="en-US" altLang="de-DE" dirty="0" smtClean="0"/>
              <a:t>“Red Book”</a:t>
            </a:r>
          </a:p>
          <a:p>
            <a:pPr marL="900113" lvl="1" indent="-360363" eaLnBrk="1" hangingPunct="1">
              <a:lnSpc>
                <a:spcPct val="90000"/>
              </a:lnSpc>
            </a:pPr>
            <a:r>
              <a:rPr lang="en-US" altLang="de-DE" dirty="0" smtClean="0"/>
              <a:t>Free: Google: “</a:t>
            </a:r>
            <a:r>
              <a:rPr lang="en-US" altLang="de-DE" dirty="0" err="1" smtClean="0"/>
              <a:t>redbook</a:t>
            </a:r>
            <a:r>
              <a:rPr lang="en-US" altLang="de-DE" dirty="0" smtClean="0"/>
              <a:t> pdf”</a:t>
            </a:r>
          </a:p>
          <a:p>
            <a:pPr marL="900113" lvl="1" indent="-360363" eaLnBrk="1" hangingPunct="1">
              <a:lnSpc>
                <a:spcPct val="90000"/>
              </a:lnSpc>
            </a:pPr>
            <a:r>
              <a:rPr lang="en-US" altLang="de-DE" dirty="0" smtClean="0"/>
              <a:t>Also describes </a:t>
            </a:r>
            <a:r>
              <a:rPr lang="en-US" altLang="de-DE" b="1" dirty="0" smtClean="0"/>
              <a:t>GLSL </a:t>
            </a:r>
            <a:br>
              <a:rPr lang="en-US" altLang="de-DE" b="1" dirty="0" smtClean="0"/>
            </a:br>
            <a:r>
              <a:rPr lang="en-US" altLang="de-DE" b="1" dirty="0" err="1" smtClean="0"/>
              <a:t>shader</a:t>
            </a:r>
            <a:r>
              <a:rPr lang="en-US" altLang="de-DE" b="1" dirty="0" smtClean="0"/>
              <a:t> programming language</a:t>
            </a:r>
          </a:p>
          <a:p>
            <a:pPr marL="900113" lvl="1" indent="-360363" eaLnBrk="1" hangingPunct="1">
              <a:lnSpc>
                <a:spcPct val="90000"/>
              </a:lnSpc>
            </a:pPr>
            <a:r>
              <a:rPr lang="en-US" altLang="de-DE" dirty="0" smtClean="0"/>
              <a:t>Latest: 8th Edition</a:t>
            </a:r>
          </a:p>
          <a:p>
            <a:pPr marL="900113" lvl="1" indent="-360363" eaLnBrk="1" hangingPunct="1">
              <a:lnSpc>
                <a:spcPct val="90000"/>
              </a:lnSpc>
            </a:pPr>
            <a:r>
              <a:rPr lang="en-US" altLang="de-DE" dirty="0" smtClean="0"/>
              <a:t>Tutorials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>
                <a:hlinkClick r:id="rId3"/>
              </a:rPr>
              <a:t>nehe.gamedev.net</a:t>
            </a:r>
            <a:endParaRPr lang="en-US" altLang="de-DE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Books on OpenGL</a:t>
            </a:r>
          </a:p>
        </p:txBody>
      </p:sp>
      <p:pic>
        <p:nvPicPr>
          <p:cNvPr id="1030" name="Picture 6" descr="http://ecx.images-amazon.com/images/I/81HP%2BupmFM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45" y="2368914"/>
            <a:ext cx="3428955" cy="44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797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For you to understand concepts</a:t>
            </a:r>
          </a:p>
          <a:p>
            <a:pPr lvl="1"/>
            <a:r>
              <a:rPr lang="en-US" dirty="0" err="1" smtClean="0"/>
              <a:t>Programable</a:t>
            </a:r>
            <a:r>
              <a:rPr lang="en-US" dirty="0" smtClean="0"/>
              <a:t> hardware pipeline</a:t>
            </a:r>
          </a:p>
          <a:p>
            <a:r>
              <a:rPr lang="en-US" dirty="0" smtClean="0"/>
              <a:t>Scene showcasing real-time effects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Game</a:t>
            </a:r>
          </a:p>
          <a:p>
            <a:pPr lvl="1"/>
            <a:r>
              <a:rPr lang="en-US" altLang="en-US" dirty="0" smtClean="0"/>
              <a:t>Show examples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Work on examples given in lecture</a:t>
            </a:r>
            <a:endParaRPr lang="en-US" altLang="en-US" dirty="0" smtClean="0"/>
          </a:p>
          <a:p>
            <a:r>
              <a:rPr lang="en-US" altLang="en-US" dirty="0" smtClean="0"/>
              <a:t>Create a project (interactive demo)</a:t>
            </a:r>
            <a:endParaRPr lang="en-US" altLang="en-US" dirty="0"/>
          </a:p>
          <a:p>
            <a:r>
              <a:rPr lang="en-US" altLang="en-US" dirty="0" smtClean="0"/>
              <a:t>&lt;1 </a:t>
            </a:r>
            <a:r>
              <a:rPr lang="en-US" altLang="en-US" dirty="0"/>
              <a:t>minute </a:t>
            </a:r>
            <a:r>
              <a:rPr lang="en-US" altLang="en-US" dirty="0" smtClean="0"/>
              <a:t>video (YouTube</a:t>
            </a:r>
            <a:r>
              <a:rPr lang="en-US" altLang="en-US" dirty="0" smtClean="0"/>
              <a:t>)</a:t>
            </a:r>
            <a:endParaRPr lang="en-US" alt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 smtClean="0"/>
              <a:t>Todo</a:t>
            </a:r>
            <a:endParaRPr lang="en-US" dirty="0"/>
          </a:p>
        </p:txBody>
      </p:sp>
      <p:pic>
        <p:nvPicPr>
          <p:cNvPr id="6" name="Picture 6" descr="http://summercamppro.com/wp-content/uploads/2013/09/Video-b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76" y="4192379"/>
            <a:ext cx="2044663" cy="204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www.enterpriseirregulars.com/wp-content/uploads/2015/08/present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60" y="4192379"/>
            <a:ext cx="2730663" cy="20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3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59307" y="1311394"/>
            <a:ext cx="8625931" cy="5302351"/>
          </a:xfrm>
        </p:spPr>
        <p:txBody>
          <a:bodyPr/>
          <a:lstStyle/>
          <a:p>
            <a:r>
              <a:rPr lang="en-US" altLang="en-US" dirty="0" smtClean="0"/>
              <a:t>Project outcome</a:t>
            </a:r>
          </a:p>
          <a:p>
            <a:r>
              <a:rPr lang="en-US" altLang="en-US" dirty="0" smtClean="0"/>
              <a:t>Active participation in lecture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Grading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824" t="40664" r="59672" b="41981"/>
          <a:stretch/>
        </p:blipFill>
        <p:spPr>
          <a:xfrm>
            <a:off x="1929419" y="4528458"/>
            <a:ext cx="5285162" cy="17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What do you know?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Linear </a:t>
            </a:r>
            <a:r>
              <a:rPr lang="de-DE" altLang="de-DE" dirty="0" err="1" smtClean="0"/>
              <a:t>algebra</a:t>
            </a:r>
            <a:endParaRPr lang="de-DE" altLang="de-DE" dirty="0" smtClean="0"/>
          </a:p>
          <a:p>
            <a:pPr eaLnBrk="1" hangingPunct="1"/>
            <a:r>
              <a:rPr lang="de-DE" altLang="de-DE" dirty="0" smtClean="0"/>
              <a:t>CG </a:t>
            </a:r>
            <a:r>
              <a:rPr lang="de-DE" altLang="de-DE" dirty="0" err="1" smtClean="0"/>
              <a:t>basics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OpenGL (</a:t>
            </a:r>
            <a:r>
              <a:rPr lang="de-DE" altLang="de-DE" dirty="0" err="1" smtClean="0"/>
              <a:t>cg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lecture</a:t>
            </a:r>
            <a:r>
              <a:rPr lang="de-DE" altLang="de-DE" dirty="0" smtClean="0"/>
              <a:t>)</a:t>
            </a:r>
          </a:p>
          <a:p>
            <a:pPr lvl="1" eaLnBrk="1" hangingPunct="1"/>
            <a:r>
              <a:rPr lang="de-DE" altLang="de-DE" dirty="0" smtClean="0"/>
              <a:t>Pipeline</a:t>
            </a:r>
          </a:p>
          <a:p>
            <a:pPr lvl="1" eaLnBrk="1" hangingPunct="1"/>
            <a:r>
              <a:rPr lang="de-DE" altLang="de-DE" dirty="0" smtClean="0"/>
              <a:t>Transforms</a:t>
            </a:r>
          </a:p>
          <a:p>
            <a:pPr lvl="1" eaLnBrk="1" hangingPunct="1"/>
            <a:r>
              <a:rPr lang="de-DE" altLang="de-DE" dirty="0" err="1" smtClean="0"/>
              <a:t>Rasterization</a:t>
            </a:r>
            <a:endParaRPr lang="de-DE" altLang="de-DE" dirty="0" smtClean="0"/>
          </a:p>
          <a:p>
            <a:pPr lvl="1" eaLnBrk="1" hangingPunct="1"/>
            <a:r>
              <a:rPr lang="de-DE" altLang="de-DE" dirty="0" smtClean="0"/>
              <a:t>Texturing</a:t>
            </a:r>
          </a:p>
        </p:txBody>
      </p:sp>
    </p:spTree>
    <p:extLst>
      <p:ext uri="{BB962C8B-B14F-4D97-AF65-F5344CB8AC3E}">
        <p14:creationId xmlns:p14="http://schemas.microsoft.com/office/powerpoint/2010/main" val="3619491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Lecture</a:t>
            </a:r>
            <a:r>
              <a:rPr lang="de-DE" dirty="0"/>
              <a:t> Content</a:t>
            </a:r>
            <a:endParaRPr lang="de-AT" altLang="de-DE" dirty="0" smtClean="0"/>
          </a:p>
        </p:txBody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55000" cy="49291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de-AT" altLang="de-DE" sz="2800" dirty="0" smtClean="0"/>
              <a:t>Topics</a:t>
            </a:r>
          </a:p>
          <a:p>
            <a:pPr lvl="1" eaLnBrk="1" hangingPunct="1"/>
            <a:r>
              <a:rPr lang="de-AT" altLang="de-DE" sz="2400" dirty="0" err="1" smtClean="0"/>
              <a:t>Programmable</a:t>
            </a:r>
            <a:r>
              <a:rPr lang="de-AT" altLang="de-DE" sz="2400" dirty="0" smtClean="0"/>
              <a:t> </a:t>
            </a:r>
            <a:r>
              <a:rPr lang="de-AT" altLang="de-DE" sz="2400" dirty="0" err="1" smtClean="0"/>
              <a:t>hardware</a:t>
            </a:r>
            <a:r>
              <a:rPr lang="de-AT" altLang="de-DE" sz="2400" dirty="0" smtClean="0"/>
              <a:t> Pipeline</a:t>
            </a:r>
          </a:p>
          <a:p>
            <a:pPr lvl="1"/>
            <a:r>
              <a:rPr lang="de-AT" altLang="de-DE" sz="2400" dirty="0" smtClean="0"/>
              <a:t>Game Physics</a:t>
            </a:r>
          </a:p>
          <a:p>
            <a:pPr lvl="2"/>
            <a:r>
              <a:rPr lang="de-AT" altLang="de-DE" sz="2400" dirty="0" smtClean="0"/>
              <a:t>particle systems</a:t>
            </a:r>
          </a:p>
          <a:p>
            <a:pPr lvl="2"/>
            <a:r>
              <a:rPr lang="de-AT" altLang="de-DE" sz="2400" dirty="0" smtClean="0"/>
              <a:t>...</a:t>
            </a:r>
            <a:endParaRPr lang="de-AT" altLang="de-DE" sz="2400" dirty="0"/>
          </a:p>
          <a:p>
            <a:pPr lvl="1" eaLnBrk="1" hangingPunct="1"/>
            <a:r>
              <a:rPr lang="de-AT" altLang="de-DE" sz="2400" dirty="0" smtClean="0"/>
              <a:t>Cameras</a:t>
            </a:r>
          </a:p>
          <a:p>
            <a:pPr lvl="1" eaLnBrk="1" hangingPunct="1"/>
            <a:r>
              <a:rPr lang="de-AT" altLang="de-DE" sz="2400" dirty="0" smtClean="0"/>
              <a:t>Advanced Lighting </a:t>
            </a:r>
          </a:p>
          <a:p>
            <a:pPr lvl="1"/>
            <a:r>
              <a:rPr lang="de-AT" altLang="de-DE" sz="2400" dirty="0"/>
              <a:t>Advanced Texturing </a:t>
            </a:r>
            <a:r>
              <a:rPr lang="de-AT" altLang="de-DE" sz="2400" dirty="0" smtClean="0"/>
              <a:t>(Sampling Theory)</a:t>
            </a:r>
          </a:p>
          <a:p>
            <a:pPr lvl="1" eaLnBrk="1" hangingPunct="1"/>
            <a:r>
              <a:rPr lang="de-AT" altLang="de-DE" sz="2400" dirty="0" smtClean="0"/>
              <a:t>Levels </a:t>
            </a:r>
            <a:r>
              <a:rPr lang="de-AT" altLang="de-DE" sz="2400" dirty="0" err="1" smtClean="0"/>
              <a:t>of</a:t>
            </a:r>
            <a:r>
              <a:rPr lang="de-AT" altLang="de-DE" sz="2400" dirty="0" smtClean="0"/>
              <a:t> Detail</a:t>
            </a:r>
          </a:p>
          <a:p>
            <a:pPr lvl="1" eaLnBrk="1" hangingPunct="1"/>
            <a:r>
              <a:rPr lang="de-AT" altLang="de-DE" sz="2400" smtClean="0"/>
              <a:t>Real-Time Shadows (shadow mapping)</a:t>
            </a:r>
            <a:endParaRPr lang="de-AT" altLang="de-DE" sz="2400" dirty="0" smtClean="0"/>
          </a:p>
          <a:p>
            <a:pPr lvl="1" eaLnBrk="1" hangingPunct="1"/>
            <a:r>
              <a:rPr lang="de-AT" altLang="de-DE" sz="2400" dirty="0" smtClean="0"/>
              <a:t>Coherence Methods</a:t>
            </a:r>
          </a:p>
        </p:txBody>
      </p:sp>
    </p:spTree>
    <p:extLst>
      <p:ext uri="{BB962C8B-B14F-4D97-AF65-F5344CB8AC3E}">
        <p14:creationId xmlns:p14="http://schemas.microsoft.com/office/powerpoint/2010/main" val="1160970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danielscherzer</a:t>
            </a:r>
            <a:r>
              <a:rPr lang="en-US" dirty="0" smtClean="0">
                <a:hlinkClick r:id="rId2"/>
              </a:rPr>
              <a:t>/Framework</a:t>
            </a:r>
            <a:endParaRPr lang="en-US" dirty="0" smtClean="0"/>
          </a:p>
          <a:p>
            <a:r>
              <a:rPr lang="en-US" noProof="0" dirty="0" smtClean="0"/>
              <a:t>C#</a:t>
            </a:r>
          </a:p>
          <a:p>
            <a:pPr lvl="1"/>
            <a:r>
              <a:rPr lang="en-US" noProof="0" dirty="0" smtClean="0"/>
              <a:t>Mix of Java and C++</a:t>
            </a:r>
          </a:p>
          <a:p>
            <a:r>
              <a:rPr lang="en-US" noProof="0" dirty="0" smtClean="0"/>
              <a:t>MS Visual Studio</a:t>
            </a:r>
          </a:p>
          <a:p>
            <a:pPr lvl="1"/>
            <a:r>
              <a:rPr lang="en-US" noProof="0" dirty="0" smtClean="0"/>
              <a:t>Linux/</a:t>
            </a:r>
            <a:r>
              <a:rPr lang="en-US" noProof="0" dirty="0" err="1" smtClean="0"/>
              <a:t>MacOS</a:t>
            </a:r>
            <a:r>
              <a:rPr lang="en-US" noProof="0" dirty="0" smtClean="0"/>
              <a:t> guys can use mono, but have to convert final version (a.k.a. upload version)</a:t>
            </a:r>
          </a:p>
          <a:p>
            <a:r>
              <a:rPr lang="en-US" noProof="0" dirty="0" smtClean="0"/>
              <a:t>Graphics: OpenGL graphics API (many details later)</a:t>
            </a:r>
          </a:p>
          <a:p>
            <a:pPr lvl="1"/>
            <a:r>
              <a:rPr lang="en-US" noProof="0" dirty="0" err="1" smtClean="0"/>
              <a:t>OpenTK</a:t>
            </a:r>
            <a:endParaRPr lang="en-US" noProof="0" dirty="0" smtClean="0"/>
          </a:p>
          <a:p>
            <a:pPr lvl="2"/>
            <a:r>
              <a:rPr lang="en-US" noProof="0" dirty="0" smtClean="0"/>
              <a:t>C# wrapper for OpenGL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Programing framework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9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/>
              <a:t>Deliverable</a:t>
            </a:r>
            <a:r>
              <a:rPr lang="de-DE" dirty="0" smtClean="0"/>
              <a:t>/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pload</a:t>
            </a:r>
            <a:endParaRPr lang="de-DE" dirty="0" smtClean="0"/>
          </a:p>
          <a:p>
            <a:r>
              <a:rPr lang="de-DE" dirty="0" smtClean="0"/>
              <a:t>Forums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endParaRPr lang="de-DE" dirty="0" smtClean="0"/>
          </a:p>
          <a:p>
            <a:r>
              <a:rPr lang="de-DE" dirty="0" smtClean="0"/>
              <a:t>Link to github</a:t>
            </a:r>
          </a:p>
          <a:p>
            <a:pPr lvl="1"/>
            <a:r>
              <a:rPr lang="de-DE" dirty="0" smtClean="0"/>
              <a:t>Slides</a:t>
            </a:r>
          </a:p>
          <a:p>
            <a:pPr lvl="1"/>
            <a:r>
              <a:rPr lang="de-DE" dirty="0" err="1" smtClean="0"/>
              <a:t>Examples</a:t>
            </a:r>
            <a:endParaRPr lang="de-DE" dirty="0" smtClean="0"/>
          </a:p>
          <a:p>
            <a:pPr lvl="1"/>
            <a:r>
              <a:rPr lang="de-DE" dirty="0" smtClean="0"/>
              <a:t>Framework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Books</a:t>
            </a:r>
            <a:endParaRPr lang="en-US" altLang="de-DE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de-DE" dirty="0" smtClean="0"/>
              <a:t>Real-Time Rendering, Third Edition</a:t>
            </a:r>
          </a:p>
          <a:p>
            <a:pPr lvl="1"/>
            <a:r>
              <a:rPr lang="en-US" altLang="de-DE" dirty="0" smtClean="0"/>
              <a:t>Tomas </a:t>
            </a:r>
            <a:r>
              <a:rPr lang="en-US" altLang="de-DE" dirty="0" err="1" smtClean="0"/>
              <a:t>Akenine</a:t>
            </a:r>
            <a:r>
              <a:rPr lang="en-US" altLang="de-DE" dirty="0" smtClean="0"/>
              <a:t> M</a:t>
            </a:r>
            <a:r>
              <a:rPr lang="de-AT" altLang="de-DE" dirty="0" err="1" smtClean="0"/>
              <a:t>öller</a:t>
            </a:r>
            <a:r>
              <a:rPr lang="de-AT" altLang="de-DE" dirty="0" smtClean="0"/>
              <a:t>, </a:t>
            </a:r>
            <a:br>
              <a:rPr lang="de-AT" altLang="de-DE" dirty="0" smtClean="0"/>
            </a:br>
            <a:r>
              <a:rPr lang="de-AT" altLang="de-DE" dirty="0" smtClean="0"/>
              <a:t>Eric Haines</a:t>
            </a:r>
          </a:p>
          <a:p>
            <a:pPr lvl="1"/>
            <a:r>
              <a:rPr lang="de-AT" altLang="de-DE" dirty="0" smtClean="0"/>
              <a:t>AK Peters, 2008 (3rd </a:t>
            </a:r>
            <a:r>
              <a:rPr lang="de-AT" altLang="de-DE" dirty="0" err="1" smtClean="0"/>
              <a:t>edition</a:t>
            </a:r>
            <a:r>
              <a:rPr lang="de-AT" altLang="de-DE" dirty="0" smtClean="0"/>
              <a:t>)</a:t>
            </a:r>
            <a:endParaRPr lang="en-US" altLang="de-DE" dirty="0" smtClean="0"/>
          </a:p>
          <a:p>
            <a:pPr lvl="1"/>
            <a:r>
              <a:rPr lang="en-US" altLang="de-DE" dirty="0" smtClean="0"/>
              <a:t>Covers all standard methods</a:t>
            </a:r>
          </a:p>
          <a:p>
            <a:pPr lvl="1"/>
            <a:r>
              <a:rPr lang="en-US" altLang="de-DE" dirty="0" smtClean="0">
                <a:hlinkClick r:id="rId3"/>
              </a:rPr>
              <a:t>www.realtimerendering.com</a:t>
            </a:r>
            <a:endParaRPr lang="en-US" altLang="de-DE" dirty="0" smtClean="0"/>
          </a:p>
          <a:p>
            <a:pPr lvl="1"/>
            <a:r>
              <a:rPr lang="en-US" altLang="de-DE" dirty="0"/>
              <a:t>Real-Time Rendering Resources</a:t>
            </a:r>
          </a:p>
          <a:p>
            <a:pPr lvl="2"/>
            <a:r>
              <a:rPr lang="en-US" altLang="de-DE" dirty="0"/>
              <a:t>Huge collection of on/off-line resources</a:t>
            </a:r>
          </a:p>
          <a:p>
            <a:pPr lvl="2"/>
            <a:r>
              <a:rPr lang="en-US" altLang="de-DE" dirty="0"/>
              <a:t>Online books (#books)</a:t>
            </a:r>
          </a:p>
          <a:p>
            <a:pPr lvl="2"/>
            <a:r>
              <a:rPr lang="en-US" altLang="de-DE" dirty="0"/>
              <a:t>Software</a:t>
            </a:r>
          </a:p>
          <a:p>
            <a:pPr lvl="2"/>
            <a:r>
              <a:rPr lang="en-US" altLang="de-DE" dirty="0"/>
              <a:t>API information</a:t>
            </a:r>
          </a:p>
          <a:p>
            <a:pPr lvl="2"/>
            <a:endParaRPr lang="en-US" altLang="de-DE" dirty="0" smtClean="0"/>
          </a:p>
          <a:p>
            <a:pPr lvl="1"/>
            <a:endParaRPr lang="en-US" altLang="de-DE" dirty="0" smtClean="0"/>
          </a:p>
          <a:p>
            <a:pPr lvl="1"/>
            <a:endParaRPr lang="en-US" altLang="de-DE" dirty="0" smtClean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1601418"/>
            <a:ext cx="4119563" cy="475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774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MS43">
  <a:themeElements>
    <a:clrScheme name="DMS black on white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S43" id="{6CF0FEA9-E9A4-466B-80A3-5CE640E694E5}" vid="{0AA5C2D2-1C39-47CB-8215-7B70AF93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DMS43</Template>
  <TotalTime>0</TotalTime>
  <Words>193</Words>
  <Application>Microsoft Office PowerPoint</Application>
  <PresentationFormat>On-screen Show (4:3)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Corbel</vt:lpstr>
      <vt:lpstr>Courier New</vt:lpstr>
      <vt:lpstr>Wingdings</vt:lpstr>
      <vt:lpstr>DMS43</vt:lpstr>
      <vt:lpstr>Fortgeschrittene Spieleentwicklung  (Shader Programming)</vt:lpstr>
      <vt:lpstr>Goal of the lecture</vt:lpstr>
      <vt:lpstr>Todo</vt:lpstr>
      <vt:lpstr>Grading</vt:lpstr>
      <vt:lpstr>What do you know?</vt:lpstr>
      <vt:lpstr>Lecture Content</vt:lpstr>
      <vt:lpstr>Programing framework</vt:lpstr>
      <vt:lpstr>Moodle</vt:lpstr>
      <vt:lpstr>Books</vt:lpstr>
      <vt:lpstr>Books on OpenGL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Fortgeschritten Spieleentwicklung (Spiele 2)</dc:title>
  <dc:creator>Scherzer</dc:creator>
  <cp:lastModifiedBy>Windows-Benutzer</cp:lastModifiedBy>
  <cp:revision>37</cp:revision>
  <dcterms:created xsi:type="dcterms:W3CDTF">2016-03-21T07:45:32Z</dcterms:created>
  <dcterms:modified xsi:type="dcterms:W3CDTF">2017-03-15T06:03:25Z</dcterms:modified>
</cp:coreProperties>
</file>