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2" r:id="rId1"/>
  </p:sldMasterIdLst>
  <p:notesMasterIdLst>
    <p:notesMasterId r:id="rId12"/>
  </p:notesMasterIdLst>
  <p:sldIdLst>
    <p:sldId id="257" r:id="rId2"/>
    <p:sldId id="273" r:id="rId3"/>
    <p:sldId id="274" r:id="rId4"/>
    <p:sldId id="275" r:id="rId5"/>
    <p:sldId id="265" r:id="rId6"/>
    <p:sldId id="266" r:id="rId7"/>
    <p:sldId id="269" r:id="rId8"/>
    <p:sldId id="268" r:id="rId9"/>
    <p:sldId id="276" r:id="rId10"/>
    <p:sldId id="270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20599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76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166A18-0F8A-4E0A-A6DF-BF2778029F7C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1D52FB-120C-4A44-9EA7-122DE9CED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3170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defTabSz="914400" eaLnBrk="1" hangingPunct="1"/>
            <a:endParaRPr lang="de-DE" altLang="de-DE" smtClean="0"/>
          </a:p>
        </p:txBody>
      </p:sp>
    </p:spTree>
    <p:extLst>
      <p:ext uri="{BB962C8B-B14F-4D97-AF65-F5344CB8AC3E}">
        <p14:creationId xmlns:p14="http://schemas.microsoft.com/office/powerpoint/2010/main" val="21236980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defTabSz="914400" eaLnBrk="1" hangingPunct="1"/>
            <a:endParaRPr lang="de-DE" altLang="de-DE" smtClean="0"/>
          </a:p>
        </p:txBody>
      </p:sp>
    </p:spTree>
    <p:extLst>
      <p:ext uri="{BB962C8B-B14F-4D97-AF65-F5344CB8AC3E}">
        <p14:creationId xmlns:p14="http://schemas.microsoft.com/office/powerpoint/2010/main" val="32679351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/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58555" y="1627464"/>
            <a:ext cx="8625386" cy="1698668"/>
          </a:xfrm>
        </p:spPr>
        <p:txBody>
          <a:bodyPr anchor="b">
            <a:noAutofit/>
          </a:bodyPr>
          <a:lstStyle>
            <a:lvl1pPr>
              <a:defRPr sz="5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58555" y="3514725"/>
            <a:ext cx="8625386" cy="1736783"/>
          </a:xfrm>
        </p:spPr>
        <p:txBody>
          <a:bodyPr>
            <a:normAutofit/>
          </a:bodyPr>
          <a:lstStyle>
            <a:lvl1pPr marL="0" indent="0" algn="ctr">
              <a:buNone/>
              <a:defRPr sz="3600"/>
            </a:lvl1pPr>
            <a:lvl2pPr marL="360362" indent="0">
              <a:buNone/>
              <a:defRPr/>
            </a:lvl2pPr>
            <a:lvl3pPr marL="720725" indent="0">
              <a:buNone/>
              <a:defRPr/>
            </a:lvl3pPr>
            <a:lvl4pPr marL="1073150" indent="0">
              <a:buNone/>
              <a:defRPr/>
            </a:lvl4pPr>
            <a:lvl5pPr marL="1435100" indent="0">
              <a:buNone/>
              <a:defRPr/>
            </a:lvl5pPr>
          </a:lstStyle>
          <a:p>
            <a:pPr lvl="0"/>
            <a:r>
              <a:rPr lang="en-US" dirty="0" smtClean="0"/>
              <a:t>Click to edit Master subtitle styles</a:t>
            </a:r>
            <a:endParaRPr lang="en-US" dirty="0"/>
          </a:p>
        </p:txBody>
      </p:sp>
      <p:pic>
        <p:nvPicPr>
          <p:cNvPr id="6" name="Picture 2" descr="https://www.elearning.hs-weingarten.de/theme/image.php/hrw/theme/1382349589/header-logo-hrw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9" t="10039" r="6190" b="8528"/>
          <a:stretch/>
        </p:blipFill>
        <p:spPr bwMode="auto">
          <a:xfrm>
            <a:off x="7257585" y="6019800"/>
            <a:ext cx="1771650" cy="71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5443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259307" y="1325462"/>
            <a:ext cx="8625931" cy="530235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39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59307" y="1325461"/>
            <a:ext cx="4136524" cy="531023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4764947" y="1325461"/>
            <a:ext cx="4119746" cy="531023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34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0" y="1325461"/>
            <a:ext cx="4572000" cy="5310231"/>
          </a:xfrm>
        </p:spPr>
        <p:txBody>
          <a:bodyPr lIns="72000" rIns="0">
            <a:normAutofit/>
          </a:bodyPr>
          <a:lstStyle>
            <a:lvl1pPr marL="0" indent="0">
              <a:buNone/>
              <a:defRPr sz="20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268288" indent="0">
              <a:buNone/>
              <a:defRPr sz="2000"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 marL="536575" indent="0">
              <a:buNone/>
              <a:defRPr sz="2000"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 marL="804863" indent="0">
              <a:buNone/>
              <a:defRPr sz="2000">
                <a:latin typeface="Courier New" panose="02070309020205020404" pitchFamily="49" charset="0"/>
                <a:cs typeface="Courier New" panose="02070309020205020404" pitchFamily="49" charset="0"/>
              </a:defRPr>
            </a:lvl4pPr>
            <a:lvl5pPr marL="1073150" indent="0">
              <a:buNone/>
              <a:defRPr sz="2000">
                <a:latin typeface="Courier New" panose="02070309020205020404" pitchFamily="49" charset="0"/>
                <a:cs typeface="Courier New" panose="02070309020205020404" pitchFamily="49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4572000" y="1325461"/>
            <a:ext cx="4571999" cy="5310231"/>
          </a:xfrm>
        </p:spPr>
        <p:txBody>
          <a:bodyPr lIns="72000" rIns="0">
            <a:normAutofit/>
          </a:bodyPr>
          <a:lstStyle>
            <a:lvl1pPr marL="0" indent="0">
              <a:buNone/>
              <a:defRPr sz="20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268288" indent="0">
              <a:buNone/>
              <a:defRPr sz="2000"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 marL="536575" indent="0">
              <a:buNone/>
              <a:defRPr sz="2000"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 marL="804863" indent="0">
              <a:buNone/>
              <a:defRPr sz="2000">
                <a:latin typeface="Courier New" panose="02070309020205020404" pitchFamily="49" charset="0"/>
                <a:cs typeface="Courier New" panose="02070309020205020404" pitchFamily="49" charset="0"/>
              </a:defRPr>
            </a:lvl4pPr>
            <a:lvl5pPr marL="1073150" indent="0">
              <a:buNone/>
              <a:defRPr sz="2000">
                <a:latin typeface="Courier New" panose="02070309020205020404" pitchFamily="49" charset="0"/>
                <a:cs typeface="Courier New" panose="02070309020205020404" pitchFamily="49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9031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59307" y="2248352"/>
            <a:ext cx="8625386" cy="2361297"/>
          </a:xfrm>
        </p:spPr>
        <p:txBody>
          <a:bodyPr>
            <a:noAutofit/>
          </a:bodyPr>
          <a:lstStyle>
            <a:lvl1pPr>
              <a:defRPr sz="5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412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5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24348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68303" y="1372017"/>
            <a:ext cx="8432519" cy="1905000"/>
          </a:xfrm>
          <a:prstGeom prst="rect">
            <a:avLst/>
          </a:prstGeom>
        </p:spPr>
        <p:txBody>
          <a:bodyPr lIns="128016" tIns="64008" rIns="128016" bIns="64008" anchor="b"/>
          <a:lstStyle>
            <a:lvl1pPr algn="ctr">
              <a:defRPr sz="50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52739" y="3574632"/>
            <a:ext cx="8431213" cy="2546352"/>
          </a:xfrm>
          <a:prstGeom prst="rect">
            <a:avLst/>
          </a:prstGeom>
        </p:spPr>
        <p:txBody>
          <a:bodyPr lIns="128016" tIns="64008" rIns="128016" bIns="64008"/>
          <a:lstStyle>
            <a:lvl1pPr marL="0" indent="0" algn="ctr">
              <a:buFontTx/>
              <a:buNone/>
              <a:defRPr sz="34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6866662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50" y="284480"/>
            <a:ext cx="8572500" cy="731520"/>
          </a:xfrm>
          <a:prstGeom prst="rect">
            <a:avLst/>
          </a:prstGeom>
          <a:effectLst/>
        </p:spPr>
        <p:txBody>
          <a:bodyPr lIns="128016" tIns="64008" rIns="128016" bIns="64008" anchor="ctr"/>
          <a:lstStyle>
            <a:lvl1pPr algn="ctr">
              <a:spcBef>
                <a:spcPts val="84"/>
              </a:spcBef>
              <a:defRPr lang="en-US" sz="4000" b="1" kern="1200" dirty="0" smtClean="0">
                <a:solidFill>
                  <a:schemeClr val="tx1"/>
                </a:solidFill>
                <a:effectLst/>
                <a:latin typeface="+mj-lt"/>
                <a:ea typeface="ＭＳ Ｐゴシック" charset="0"/>
                <a:cs typeface="Corbel" panose="020B0503020204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50" y="1327730"/>
            <a:ext cx="85725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2413" tIns="100800" rIns="102413" bIns="10080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100000"/>
              </a:lnSpc>
              <a:spcBef>
                <a:spcPts val="280"/>
              </a:spcBef>
              <a:spcAft>
                <a:spcPts val="280"/>
              </a:spcAft>
              <a:buClrTx/>
              <a:buSzPct val="110000"/>
              <a:buFont typeface="Wingdings" pitchFamily="-112" charset="2"/>
              <a:buChar char="§"/>
              <a:defRPr lang="en-US" sz="3200" dirty="0" smtClean="0">
                <a:solidFill>
                  <a:schemeClr val="tx1"/>
                </a:solidFill>
                <a:effectLst/>
                <a:latin typeface="+mn-lt"/>
                <a:ea typeface="ＭＳ Ｐゴシック" pitchFamily="-112" charset="-128"/>
                <a:cs typeface="Corbel" panose="020B0503020204020204" pitchFamily="34" charset="0"/>
              </a:defRPr>
            </a:lvl1pPr>
            <a:lvl2pPr marL="714375" indent="-31908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10000"/>
              <a:buFont typeface="Wingdings" pitchFamily="-112" charset="2"/>
              <a:buChar char="§"/>
              <a:defRPr lang="en-US" sz="2800" dirty="0" smtClean="0">
                <a:solidFill>
                  <a:schemeClr val="tx1"/>
                </a:solidFill>
                <a:effectLst/>
                <a:latin typeface="+mn-lt"/>
                <a:ea typeface="ＭＳ Ｐゴシック" pitchFamily="-112" charset="-128"/>
                <a:cs typeface="Corbel" panose="020B0503020204020204" pitchFamily="34" charset="0"/>
              </a:defRPr>
            </a:lvl2pPr>
            <a:lvl3pPr marL="990600" indent="-25558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10000"/>
              <a:buFont typeface="Wingdings" pitchFamily="-112" charset="2"/>
              <a:buChar char="§"/>
              <a:defRPr lang="en-US" sz="2800" dirty="0" smtClean="0">
                <a:solidFill>
                  <a:schemeClr val="tx1"/>
                </a:solidFill>
                <a:effectLst/>
                <a:latin typeface="+mn-lt"/>
                <a:ea typeface="ＭＳ Ｐゴシック" pitchFamily="-112" charset="-128"/>
                <a:cs typeface="Corbel" panose="020B0503020204020204" pitchFamily="34" charset="0"/>
              </a:defRPr>
            </a:lvl3pPr>
            <a:lvl4pPr marL="1257300" indent="-25558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10000"/>
              <a:buFont typeface="Wingdings" pitchFamily="-112" charset="2"/>
              <a:buChar char="§"/>
              <a:defRPr lang="en-US" sz="2800" dirty="0" smtClean="0">
                <a:solidFill>
                  <a:schemeClr val="tx1"/>
                </a:solidFill>
                <a:effectLst/>
                <a:latin typeface="+mn-lt"/>
                <a:ea typeface="ＭＳ Ｐゴシック" pitchFamily="-112" charset="-128"/>
                <a:cs typeface="Corbel" panose="020B0503020204020204" pitchFamily="34" charset="0"/>
              </a:defRPr>
            </a:lvl4pPr>
            <a:lvl5pPr marL="1522413" indent="-25558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10000"/>
              <a:buFont typeface="Wingdings" pitchFamily="-112" charset="2"/>
              <a:buChar char="§"/>
              <a:defRPr lang="en-US" sz="2800" dirty="0">
                <a:solidFill>
                  <a:schemeClr val="tx1"/>
                </a:solidFill>
                <a:effectLst/>
                <a:latin typeface="+mn-lt"/>
                <a:ea typeface="ＭＳ Ｐゴシック" pitchFamily="-112" charset="-128"/>
                <a:cs typeface="Corbel" panose="020B0503020204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106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307" y="289624"/>
            <a:ext cx="8625386" cy="720000"/>
          </a:xfrm>
          <a:prstGeom prst="rect">
            <a:avLst/>
          </a:prstGeom>
        </p:spPr>
        <p:txBody>
          <a:bodyPr vert="horz" lIns="91440" tIns="7200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9307" y="1325462"/>
            <a:ext cx="8625386" cy="5307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8444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5" r:id="rId2"/>
    <p:sldLayoutId id="2147483666" r:id="rId3"/>
    <p:sldLayoutId id="2147483669" r:id="rId4"/>
    <p:sldLayoutId id="2147483664" r:id="rId5"/>
    <p:sldLayoutId id="2147483668" r:id="rId6"/>
    <p:sldLayoutId id="2147483670" r:id="rId7"/>
    <p:sldLayoutId id="2147483671" r:id="rId8"/>
    <p:sldLayoutId id="2147483673" r:id="rId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914400" rtl="0" eaLnBrk="1" latinLnBrk="0" hangingPunct="1">
        <a:lnSpc>
          <a:spcPct val="100000"/>
        </a:lnSpc>
        <a:spcBef>
          <a:spcPts val="1000"/>
        </a:spcBef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20725" indent="-360363" algn="l" defTabSz="914400" rtl="0" eaLnBrk="1" latinLnBrk="0" hangingPunct="1">
        <a:lnSpc>
          <a:spcPct val="100000"/>
        </a:lnSpc>
        <a:spcBef>
          <a:spcPts val="500"/>
        </a:spcBef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073150" indent="-352425" algn="l" defTabSz="914400" rtl="0" eaLnBrk="1" latinLnBrk="0" hangingPunct="1">
        <a:lnSpc>
          <a:spcPct val="100000"/>
        </a:lnSpc>
        <a:spcBef>
          <a:spcPts val="500"/>
        </a:spcBef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435100" indent="-361950" algn="l" defTabSz="914400" rtl="0" eaLnBrk="1" latinLnBrk="0" hangingPunct="1">
        <a:lnSpc>
          <a:spcPct val="100000"/>
        </a:lnSpc>
        <a:spcBef>
          <a:spcPts val="5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795463" indent="-360363" algn="l" defTabSz="914400" rtl="0" eaLnBrk="1" latinLnBrk="0" hangingPunct="1">
        <a:lnSpc>
          <a:spcPct val="100000"/>
        </a:lnSpc>
        <a:spcBef>
          <a:spcPts val="5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nehe.gamedev.net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anielscherzer/Framework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ealtimerendering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Fortgeschrittene</a:t>
            </a:r>
            <a:r>
              <a:rPr lang="en-US" dirty="0" smtClean="0"/>
              <a:t> </a:t>
            </a:r>
            <a:r>
              <a:rPr lang="en-US" dirty="0" err="1" smtClean="0"/>
              <a:t>Spieleentwicklung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err="1" smtClean="0"/>
              <a:t>Shader</a:t>
            </a:r>
            <a:r>
              <a:rPr lang="en-US" dirty="0" smtClean="0"/>
              <a:t> Programming)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959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3"/>
          <p:cNvSpPr>
            <a:spLocks noGrp="1" noChangeArrowheads="1"/>
          </p:cNvSpPr>
          <p:nvPr>
            <p:ph sz="quarter" idx="10"/>
          </p:nvPr>
        </p:nvSpPr>
        <p:spPr/>
        <p:txBody>
          <a:bodyPr/>
          <a:lstStyle/>
          <a:p>
            <a:pPr marL="360363" indent="-360363" eaLnBrk="1" hangingPunct="1">
              <a:lnSpc>
                <a:spcPct val="90000"/>
              </a:lnSpc>
            </a:pPr>
            <a:r>
              <a:rPr lang="en-US" altLang="de-DE" dirty="0" smtClean="0"/>
              <a:t>Basic knowledge about OpenGL</a:t>
            </a:r>
          </a:p>
          <a:p>
            <a:pPr marL="900113" lvl="1" indent="-360363" eaLnBrk="1" hangingPunct="1">
              <a:lnSpc>
                <a:spcPct val="90000"/>
              </a:lnSpc>
            </a:pPr>
            <a:r>
              <a:rPr lang="en-US" altLang="de-DE" dirty="0" smtClean="0"/>
              <a:t>“Red Book”</a:t>
            </a:r>
          </a:p>
          <a:p>
            <a:pPr marL="900113" lvl="1" indent="-360363" eaLnBrk="1" hangingPunct="1">
              <a:lnSpc>
                <a:spcPct val="90000"/>
              </a:lnSpc>
            </a:pPr>
            <a:r>
              <a:rPr lang="en-US" altLang="de-DE" dirty="0" smtClean="0"/>
              <a:t>Free: Google: “</a:t>
            </a:r>
            <a:r>
              <a:rPr lang="en-US" altLang="de-DE" dirty="0" err="1" smtClean="0"/>
              <a:t>redbook</a:t>
            </a:r>
            <a:r>
              <a:rPr lang="en-US" altLang="de-DE" dirty="0" smtClean="0"/>
              <a:t> pdf”</a:t>
            </a:r>
          </a:p>
          <a:p>
            <a:pPr marL="900113" lvl="1" indent="-360363" eaLnBrk="1" hangingPunct="1">
              <a:lnSpc>
                <a:spcPct val="90000"/>
              </a:lnSpc>
            </a:pPr>
            <a:r>
              <a:rPr lang="en-US" altLang="de-DE" dirty="0" smtClean="0"/>
              <a:t>Also describes </a:t>
            </a:r>
            <a:r>
              <a:rPr lang="en-US" altLang="de-DE" b="1" dirty="0" smtClean="0"/>
              <a:t>GLSL </a:t>
            </a:r>
            <a:br>
              <a:rPr lang="en-US" altLang="de-DE" b="1" dirty="0" smtClean="0"/>
            </a:br>
            <a:r>
              <a:rPr lang="en-US" altLang="de-DE" b="1" dirty="0" err="1" smtClean="0"/>
              <a:t>shader</a:t>
            </a:r>
            <a:r>
              <a:rPr lang="en-US" altLang="de-DE" b="1" dirty="0" smtClean="0"/>
              <a:t> programming language</a:t>
            </a:r>
          </a:p>
          <a:p>
            <a:pPr marL="900113" lvl="1" indent="-360363" eaLnBrk="1" hangingPunct="1">
              <a:lnSpc>
                <a:spcPct val="90000"/>
              </a:lnSpc>
            </a:pPr>
            <a:r>
              <a:rPr lang="en-US" altLang="de-DE" dirty="0" smtClean="0"/>
              <a:t>Latest: 8th Edition</a:t>
            </a:r>
          </a:p>
          <a:p>
            <a:pPr marL="900113" lvl="1" indent="-360363" eaLnBrk="1" hangingPunct="1">
              <a:lnSpc>
                <a:spcPct val="90000"/>
              </a:lnSpc>
            </a:pPr>
            <a:r>
              <a:rPr lang="en-US" altLang="de-DE" dirty="0" smtClean="0"/>
              <a:t>Tutorials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de-DE" dirty="0" smtClean="0">
                <a:hlinkClick r:id="rId3"/>
              </a:rPr>
              <a:t>nehe.gamedev.net</a:t>
            </a:r>
            <a:endParaRPr lang="en-US" altLang="de-DE" dirty="0" smtClean="0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de-DE" dirty="0" smtClean="0"/>
              <a:t>Books on OpenGL</a:t>
            </a:r>
          </a:p>
        </p:txBody>
      </p:sp>
      <p:pic>
        <p:nvPicPr>
          <p:cNvPr id="1030" name="Picture 6" descr="http://ecx.images-amazon.com/images/I/81HP%2BupmFML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45" y="2368914"/>
            <a:ext cx="3428955" cy="4489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879788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For you to understand concepts</a:t>
            </a:r>
          </a:p>
          <a:p>
            <a:pPr lvl="1"/>
            <a:r>
              <a:rPr lang="en-US" dirty="0" err="1" smtClean="0"/>
              <a:t>Programable</a:t>
            </a:r>
            <a:r>
              <a:rPr lang="en-US" dirty="0" smtClean="0"/>
              <a:t> hardware pipeline</a:t>
            </a:r>
          </a:p>
          <a:p>
            <a:r>
              <a:rPr lang="en-US" dirty="0" smtClean="0"/>
              <a:t>Scene showcasing real-time effects</a:t>
            </a:r>
          </a:p>
          <a:p>
            <a:pPr lvl="1"/>
            <a:r>
              <a:rPr lang="en-US" dirty="0" smtClean="0"/>
              <a:t>Demo</a:t>
            </a:r>
          </a:p>
          <a:p>
            <a:pPr lvl="1"/>
            <a:r>
              <a:rPr lang="en-US" dirty="0" smtClean="0"/>
              <a:t>Game</a:t>
            </a:r>
          </a:p>
          <a:p>
            <a:pPr lvl="1"/>
            <a:r>
              <a:rPr lang="en-US" altLang="en-US" dirty="0" smtClean="0"/>
              <a:t>Show examples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 of the lecture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1311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Work on examples given in lecture</a:t>
            </a:r>
            <a:endParaRPr lang="en-US" altLang="en-US" dirty="0" smtClean="0"/>
          </a:p>
          <a:p>
            <a:r>
              <a:rPr lang="en-US" altLang="en-US" dirty="0" smtClean="0"/>
              <a:t>Create a project (interactive demo)</a:t>
            </a:r>
            <a:endParaRPr lang="en-US" altLang="en-US" dirty="0"/>
          </a:p>
          <a:p>
            <a:r>
              <a:rPr lang="en-US" altLang="en-US" dirty="0" smtClean="0"/>
              <a:t>&lt;1 </a:t>
            </a:r>
            <a:r>
              <a:rPr lang="en-US" altLang="en-US" dirty="0"/>
              <a:t>minute </a:t>
            </a:r>
            <a:r>
              <a:rPr lang="en-US" altLang="en-US" dirty="0" smtClean="0"/>
              <a:t>video (YouTube)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 dirty="0" err="1" smtClean="0"/>
              <a:t>Todo</a:t>
            </a:r>
            <a:endParaRPr lang="en-US" dirty="0"/>
          </a:p>
        </p:txBody>
      </p:sp>
      <p:pic>
        <p:nvPicPr>
          <p:cNvPr id="6" name="Picture 6" descr="http://summercamppro.com/wp-content/uploads/2013/09/Video-boy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3076" y="4192379"/>
            <a:ext cx="2044663" cy="2044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 descr="https://www.enterpriseirregulars.com/wp-content/uploads/2015/08/presentati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5860" y="4192379"/>
            <a:ext cx="2730663" cy="2049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8328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>
          <a:xfrm>
            <a:off x="259307" y="1311394"/>
            <a:ext cx="8625931" cy="5302351"/>
          </a:xfrm>
        </p:spPr>
        <p:txBody>
          <a:bodyPr/>
          <a:lstStyle/>
          <a:p>
            <a:r>
              <a:rPr lang="en-US" altLang="en-US" dirty="0" smtClean="0"/>
              <a:t>Project outcome</a:t>
            </a:r>
          </a:p>
          <a:p>
            <a:r>
              <a:rPr lang="en-US" altLang="en-US" dirty="0" smtClean="0"/>
              <a:t>Active participation in lecture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 dirty="0" smtClean="0"/>
              <a:t>Grading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9824" t="40664" r="59672" b="41981"/>
          <a:stretch/>
        </p:blipFill>
        <p:spPr>
          <a:xfrm>
            <a:off x="1929419" y="4528458"/>
            <a:ext cx="5285162" cy="1785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88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 smtClean="0"/>
              <a:t>What do you know?</a:t>
            </a:r>
          </a:p>
        </p:txBody>
      </p:sp>
      <p:sp>
        <p:nvSpPr>
          <p:cNvPr id="7172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de-DE" altLang="de-DE" dirty="0" smtClean="0"/>
              <a:t>Linear </a:t>
            </a:r>
            <a:r>
              <a:rPr lang="de-DE" altLang="de-DE" dirty="0" err="1" smtClean="0"/>
              <a:t>algebra</a:t>
            </a:r>
            <a:endParaRPr lang="de-DE" altLang="de-DE" dirty="0" smtClean="0"/>
          </a:p>
          <a:p>
            <a:pPr eaLnBrk="1" hangingPunct="1"/>
            <a:r>
              <a:rPr lang="de-DE" altLang="de-DE" dirty="0" smtClean="0"/>
              <a:t>CG </a:t>
            </a:r>
            <a:r>
              <a:rPr lang="de-DE" altLang="de-DE" dirty="0" err="1" smtClean="0"/>
              <a:t>basics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and</a:t>
            </a:r>
            <a:r>
              <a:rPr lang="de-DE" altLang="de-DE" dirty="0" smtClean="0"/>
              <a:t> OpenGL (</a:t>
            </a:r>
            <a:r>
              <a:rPr lang="de-DE" altLang="de-DE" dirty="0" err="1" smtClean="0"/>
              <a:t>cg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lecture</a:t>
            </a:r>
            <a:r>
              <a:rPr lang="de-DE" altLang="de-DE" dirty="0" smtClean="0"/>
              <a:t>)</a:t>
            </a:r>
          </a:p>
          <a:p>
            <a:pPr lvl="1" eaLnBrk="1" hangingPunct="1"/>
            <a:r>
              <a:rPr lang="de-DE" altLang="de-DE" dirty="0" smtClean="0"/>
              <a:t>Pipeline</a:t>
            </a:r>
          </a:p>
          <a:p>
            <a:pPr lvl="1" eaLnBrk="1" hangingPunct="1"/>
            <a:r>
              <a:rPr lang="de-DE" altLang="de-DE" dirty="0" smtClean="0"/>
              <a:t>Transforms</a:t>
            </a:r>
          </a:p>
          <a:p>
            <a:pPr lvl="1" eaLnBrk="1" hangingPunct="1"/>
            <a:r>
              <a:rPr lang="de-DE" altLang="de-DE" dirty="0" err="1" smtClean="0"/>
              <a:t>Rasterization</a:t>
            </a:r>
            <a:endParaRPr lang="de-DE" altLang="de-DE" dirty="0" smtClean="0"/>
          </a:p>
          <a:p>
            <a:pPr lvl="1" eaLnBrk="1" hangingPunct="1"/>
            <a:r>
              <a:rPr lang="de-DE" altLang="de-DE" dirty="0" smtClean="0"/>
              <a:t>Texturing</a:t>
            </a:r>
          </a:p>
        </p:txBody>
      </p:sp>
    </p:spTree>
    <p:extLst>
      <p:ext uri="{BB962C8B-B14F-4D97-AF65-F5344CB8AC3E}">
        <p14:creationId xmlns:p14="http://schemas.microsoft.com/office/powerpoint/2010/main" val="361949133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Lecture</a:t>
            </a:r>
            <a:r>
              <a:rPr lang="de-DE" dirty="0"/>
              <a:t> Content</a:t>
            </a:r>
            <a:endParaRPr lang="de-AT" altLang="de-DE" dirty="0" smtClean="0"/>
          </a:p>
        </p:txBody>
      </p:sp>
      <p:sp>
        <p:nvSpPr>
          <p:cNvPr id="5124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55000" cy="4929188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de-AT" altLang="de-DE" sz="2800" dirty="0" smtClean="0"/>
              <a:t>Topics</a:t>
            </a:r>
          </a:p>
          <a:p>
            <a:pPr lvl="1" eaLnBrk="1" hangingPunct="1"/>
            <a:r>
              <a:rPr lang="de-AT" altLang="de-DE" sz="2400" dirty="0" err="1" smtClean="0"/>
              <a:t>Programmable</a:t>
            </a:r>
            <a:r>
              <a:rPr lang="de-AT" altLang="de-DE" sz="2400" dirty="0" smtClean="0"/>
              <a:t> </a:t>
            </a:r>
            <a:r>
              <a:rPr lang="de-AT" altLang="de-DE" sz="2400" dirty="0" err="1" smtClean="0"/>
              <a:t>hardware</a:t>
            </a:r>
            <a:r>
              <a:rPr lang="de-AT" altLang="de-DE" sz="2400" dirty="0" smtClean="0"/>
              <a:t> Pipeline</a:t>
            </a:r>
          </a:p>
          <a:p>
            <a:pPr lvl="1"/>
            <a:r>
              <a:rPr lang="de-AT" altLang="de-DE" sz="2400" dirty="0" smtClean="0"/>
              <a:t>Game Physics</a:t>
            </a:r>
          </a:p>
          <a:p>
            <a:pPr lvl="2"/>
            <a:r>
              <a:rPr lang="de-AT" altLang="de-DE" sz="2400" dirty="0" smtClean="0"/>
              <a:t>particle systems</a:t>
            </a:r>
          </a:p>
          <a:p>
            <a:pPr lvl="2"/>
            <a:r>
              <a:rPr lang="de-AT" altLang="de-DE" sz="2400" dirty="0" smtClean="0"/>
              <a:t>...</a:t>
            </a:r>
            <a:endParaRPr lang="de-AT" altLang="de-DE" sz="2400" dirty="0"/>
          </a:p>
          <a:p>
            <a:pPr lvl="1" eaLnBrk="1" hangingPunct="1"/>
            <a:r>
              <a:rPr lang="de-AT" altLang="de-DE" sz="2400" dirty="0" smtClean="0"/>
              <a:t>Cameras</a:t>
            </a:r>
          </a:p>
          <a:p>
            <a:pPr lvl="1" eaLnBrk="1" hangingPunct="1"/>
            <a:r>
              <a:rPr lang="de-AT" altLang="de-DE" sz="2400" dirty="0" smtClean="0"/>
              <a:t>Advanced Lighting </a:t>
            </a:r>
          </a:p>
          <a:p>
            <a:pPr lvl="1"/>
            <a:r>
              <a:rPr lang="de-AT" altLang="de-DE" sz="2400" dirty="0"/>
              <a:t>Advanced Texturing </a:t>
            </a:r>
            <a:r>
              <a:rPr lang="de-AT" altLang="de-DE" sz="2400" dirty="0" smtClean="0"/>
              <a:t>(Sampling Theory)</a:t>
            </a:r>
          </a:p>
          <a:p>
            <a:pPr lvl="1" eaLnBrk="1" hangingPunct="1"/>
            <a:r>
              <a:rPr lang="de-AT" altLang="de-DE" sz="2400" dirty="0" smtClean="0"/>
              <a:t>Levels </a:t>
            </a:r>
            <a:r>
              <a:rPr lang="de-AT" altLang="de-DE" sz="2400" dirty="0" err="1" smtClean="0"/>
              <a:t>of</a:t>
            </a:r>
            <a:r>
              <a:rPr lang="de-AT" altLang="de-DE" sz="2400" dirty="0" smtClean="0"/>
              <a:t> Detail</a:t>
            </a:r>
          </a:p>
          <a:p>
            <a:pPr lvl="1" eaLnBrk="1" hangingPunct="1"/>
            <a:r>
              <a:rPr lang="de-AT" altLang="de-DE" sz="2400" smtClean="0"/>
              <a:t>Real-Time Shadows (shadow mapping)</a:t>
            </a:r>
            <a:endParaRPr lang="de-AT" altLang="de-DE" sz="2400" dirty="0" smtClean="0"/>
          </a:p>
          <a:p>
            <a:pPr lvl="1" eaLnBrk="1" hangingPunct="1"/>
            <a:r>
              <a:rPr lang="de-AT" altLang="de-DE" sz="2400" dirty="0" smtClean="0"/>
              <a:t>Coherence Methods</a:t>
            </a:r>
          </a:p>
        </p:txBody>
      </p:sp>
    </p:spTree>
    <p:extLst>
      <p:ext uri="{BB962C8B-B14F-4D97-AF65-F5344CB8AC3E}">
        <p14:creationId xmlns:p14="http://schemas.microsoft.com/office/powerpoint/2010/main" val="116097097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github.com/</a:t>
            </a:r>
            <a:r>
              <a:rPr lang="en-US" dirty="0" err="1" smtClean="0">
                <a:hlinkClick r:id="rId2"/>
              </a:rPr>
              <a:t>danielscherzer</a:t>
            </a:r>
            <a:r>
              <a:rPr lang="en-US" dirty="0" smtClean="0">
                <a:hlinkClick r:id="rId2"/>
              </a:rPr>
              <a:t>/Framework</a:t>
            </a:r>
            <a:endParaRPr lang="en-US" dirty="0" smtClean="0"/>
          </a:p>
          <a:p>
            <a:r>
              <a:rPr lang="en-US" noProof="0" dirty="0" smtClean="0"/>
              <a:t>C#</a:t>
            </a:r>
          </a:p>
          <a:p>
            <a:pPr lvl="1"/>
            <a:r>
              <a:rPr lang="en-US" noProof="0" dirty="0" smtClean="0"/>
              <a:t>Mix of Java and C++</a:t>
            </a:r>
          </a:p>
          <a:p>
            <a:r>
              <a:rPr lang="en-US" noProof="0" dirty="0" smtClean="0"/>
              <a:t>MS Visual Studio</a:t>
            </a:r>
          </a:p>
          <a:p>
            <a:pPr lvl="1"/>
            <a:r>
              <a:rPr lang="en-US" noProof="0" dirty="0" smtClean="0"/>
              <a:t>Linux/</a:t>
            </a:r>
            <a:r>
              <a:rPr lang="en-US" noProof="0" dirty="0" err="1" smtClean="0"/>
              <a:t>MacOS</a:t>
            </a:r>
            <a:r>
              <a:rPr lang="en-US" noProof="0" dirty="0" smtClean="0"/>
              <a:t> guys can use mono, but have to convert final version (a.k.a. upload version)</a:t>
            </a:r>
          </a:p>
          <a:p>
            <a:r>
              <a:rPr lang="en-US" noProof="0" dirty="0" smtClean="0"/>
              <a:t>Graphics: OpenGL graphics API (many details later)</a:t>
            </a:r>
          </a:p>
          <a:p>
            <a:pPr lvl="1"/>
            <a:r>
              <a:rPr lang="en-US" noProof="0" dirty="0" err="1" smtClean="0"/>
              <a:t>OpenTK</a:t>
            </a:r>
            <a:endParaRPr lang="en-US" noProof="0" dirty="0" smtClean="0"/>
          </a:p>
          <a:p>
            <a:pPr lvl="2"/>
            <a:r>
              <a:rPr lang="en-US" noProof="0" dirty="0" smtClean="0"/>
              <a:t>C# wrapper for OpenGL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Programing framework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29941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de-DE" dirty="0" err="1" smtClean="0"/>
              <a:t>Deliverable</a:t>
            </a:r>
            <a:r>
              <a:rPr lang="de-DE" dirty="0" smtClean="0"/>
              <a:t>/</a:t>
            </a:r>
            <a:r>
              <a:rPr lang="de-DE" dirty="0" err="1" smtClean="0"/>
              <a:t>project</a:t>
            </a:r>
            <a:r>
              <a:rPr lang="de-DE" dirty="0" smtClean="0"/>
              <a:t> </a:t>
            </a:r>
            <a:r>
              <a:rPr lang="de-DE" dirty="0" err="1"/>
              <a:t>u</a:t>
            </a:r>
            <a:r>
              <a:rPr lang="de-DE" dirty="0" err="1" smtClean="0"/>
              <a:t>pload</a:t>
            </a:r>
            <a:endParaRPr lang="de-DE" dirty="0" smtClean="0"/>
          </a:p>
          <a:p>
            <a:r>
              <a:rPr lang="de-DE" dirty="0" smtClean="0"/>
              <a:t>Forums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questions</a:t>
            </a:r>
            <a:endParaRPr lang="de-DE" dirty="0" smtClean="0"/>
          </a:p>
          <a:p>
            <a:r>
              <a:rPr lang="de-DE" dirty="0" smtClean="0"/>
              <a:t>Link to github</a:t>
            </a:r>
          </a:p>
          <a:p>
            <a:pPr lvl="1"/>
            <a:r>
              <a:rPr lang="de-DE" dirty="0" smtClean="0"/>
              <a:t>Slides</a:t>
            </a:r>
          </a:p>
          <a:p>
            <a:pPr lvl="1"/>
            <a:r>
              <a:rPr lang="de-DE" dirty="0" err="1" smtClean="0"/>
              <a:t>Examples</a:t>
            </a:r>
            <a:endParaRPr lang="de-DE" dirty="0" smtClean="0"/>
          </a:p>
          <a:p>
            <a:pPr lvl="1"/>
            <a:r>
              <a:rPr lang="de-DE" dirty="0" smtClean="0"/>
              <a:t>Framework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Moodle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4047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 smtClean="0"/>
              <a:t>Books</a:t>
            </a:r>
            <a:endParaRPr lang="en-US" altLang="de-DE" dirty="0" smtClean="0"/>
          </a:p>
        </p:txBody>
      </p:sp>
      <p:sp>
        <p:nvSpPr>
          <p:cNvPr id="9220" name="Rectangle 3"/>
          <p:cNvSpPr>
            <a:spLocks noGrp="1" noChangeArrowheads="1"/>
          </p:cNvSpPr>
          <p:nvPr>
            <p:ph sz="quarter" idx="10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de-DE" dirty="0" smtClean="0"/>
              <a:t>Real-Time Rendering, Third Edition</a:t>
            </a:r>
          </a:p>
          <a:p>
            <a:pPr lvl="1"/>
            <a:r>
              <a:rPr lang="en-US" altLang="de-DE" dirty="0" smtClean="0"/>
              <a:t>Tomas </a:t>
            </a:r>
            <a:r>
              <a:rPr lang="en-US" altLang="de-DE" dirty="0" err="1" smtClean="0"/>
              <a:t>Akenine</a:t>
            </a:r>
            <a:r>
              <a:rPr lang="en-US" altLang="de-DE" dirty="0" smtClean="0"/>
              <a:t> M</a:t>
            </a:r>
            <a:r>
              <a:rPr lang="de-AT" altLang="de-DE" dirty="0" err="1" smtClean="0"/>
              <a:t>öller</a:t>
            </a:r>
            <a:r>
              <a:rPr lang="de-AT" altLang="de-DE" dirty="0" smtClean="0"/>
              <a:t>, </a:t>
            </a:r>
            <a:br>
              <a:rPr lang="de-AT" altLang="de-DE" dirty="0" smtClean="0"/>
            </a:br>
            <a:r>
              <a:rPr lang="de-AT" altLang="de-DE" dirty="0" smtClean="0"/>
              <a:t>Eric Haines</a:t>
            </a:r>
          </a:p>
          <a:p>
            <a:pPr lvl="1"/>
            <a:r>
              <a:rPr lang="de-AT" altLang="de-DE" dirty="0" smtClean="0"/>
              <a:t>AK Peters, 2008 (3rd </a:t>
            </a:r>
            <a:r>
              <a:rPr lang="de-AT" altLang="de-DE" dirty="0" err="1" smtClean="0"/>
              <a:t>edition</a:t>
            </a:r>
            <a:r>
              <a:rPr lang="de-AT" altLang="de-DE" dirty="0" smtClean="0"/>
              <a:t>)</a:t>
            </a:r>
            <a:endParaRPr lang="en-US" altLang="de-DE" dirty="0" smtClean="0"/>
          </a:p>
          <a:p>
            <a:pPr lvl="1"/>
            <a:r>
              <a:rPr lang="en-US" altLang="de-DE" dirty="0" smtClean="0"/>
              <a:t>Covers all standard methods</a:t>
            </a:r>
          </a:p>
          <a:p>
            <a:pPr lvl="1"/>
            <a:r>
              <a:rPr lang="en-US" altLang="de-DE" dirty="0" smtClean="0">
                <a:hlinkClick r:id="rId3"/>
              </a:rPr>
              <a:t>www.realtimerendering.com</a:t>
            </a:r>
            <a:endParaRPr lang="en-US" altLang="de-DE" dirty="0" smtClean="0"/>
          </a:p>
          <a:p>
            <a:pPr lvl="1"/>
            <a:r>
              <a:rPr lang="en-US" altLang="de-DE" dirty="0"/>
              <a:t>Real-Time Rendering Resources</a:t>
            </a:r>
          </a:p>
          <a:p>
            <a:pPr lvl="2"/>
            <a:r>
              <a:rPr lang="en-US" altLang="de-DE" dirty="0"/>
              <a:t>Huge collection of on/off-line resources</a:t>
            </a:r>
          </a:p>
          <a:p>
            <a:pPr lvl="2"/>
            <a:r>
              <a:rPr lang="en-US" altLang="de-DE" dirty="0"/>
              <a:t>Online books (#books)</a:t>
            </a:r>
          </a:p>
          <a:p>
            <a:pPr lvl="2"/>
            <a:r>
              <a:rPr lang="en-US" altLang="de-DE" dirty="0"/>
              <a:t>Software</a:t>
            </a:r>
          </a:p>
          <a:p>
            <a:pPr lvl="2"/>
            <a:r>
              <a:rPr lang="en-US" altLang="de-DE" dirty="0"/>
              <a:t>API information</a:t>
            </a:r>
          </a:p>
          <a:p>
            <a:pPr lvl="2"/>
            <a:endParaRPr lang="en-US" altLang="de-DE" dirty="0" smtClean="0"/>
          </a:p>
          <a:p>
            <a:pPr lvl="1"/>
            <a:endParaRPr lang="en-US" altLang="de-DE" dirty="0" smtClean="0"/>
          </a:p>
          <a:p>
            <a:pPr lvl="1"/>
            <a:endParaRPr lang="en-US" altLang="de-DE" dirty="0" smtClean="0"/>
          </a:p>
        </p:txBody>
      </p:sp>
      <p:pic>
        <p:nvPicPr>
          <p:cNvPr id="6" name="Picture 4"/>
          <p:cNvPicPr>
            <a:picLocks noGrp="1" noChangeAspect="1" noChangeArrowheads="1"/>
          </p:cNvPicPr>
          <p:nvPr>
            <p:ph sz="quarter" idx="1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5675" y="1601418"/>
            <a:ext cx="4119563" cy="47584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0877406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MS43">
  <a:themeElements>
    <a:clrScheme name="DMS black on white">
      <a:dk1>
        <a:srgbClr val="000000"/>
      </a:dk1>
      <a:lt1>
        <a:srgbClr val="FFFFFF"/>
      </a:lt1>
      <a:dk2>
        <a:srgbClr val="FFFFFF"/>
      </a:dk2>
      <a:lt2>
        <a:srgbClr val="000000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orbel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MS43" id="{6CF0FEA9-E9A4-466B-80A3-5CE640E694E5}" vid="{0AA5C2D2-1C39-47CB-8215-7B70AF936A3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DMS43</Template>
  <TotalTime>0</TotalTime>
  <Words>193</Words>
  <Application>Microsoft Office PowerPoint</Application>
  <PresentationFormat>On-screen Show (4:3)</PresentationFormat>
  <Paragraphs>70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ＭＳ Ｐゴシック</vt:lpstr>
      <vt:lpstr>Arial</vt:lpstr>
      <vt:lpstr>Calibri</vt:lpstr>
      <vt:lpstr>Corbel</vt:lpstr>
      <vt:lpstr>Courier New</vt:lpstr>
      <vt:lpstr>Wingdings</vt:lpstr>
      <vt:lpstr>DMS43</vt:lpstr>
      <vt:lpstr>Fortgeschrittene Spieleentwicklung  (Shader Programming)</vt:lpstr>
      <vt:lpstr>Goal of the lecture</vt:lpstr>
      <vt:lpstr>Todo</vt:lpstr>
      <vt:lpstr>Grading</vt:lpstr>
      <vt:lpstr>What do you know?</vt:lpstr>
      <vt:lpstr>Lecture Content</vt:lpstr>
      <vt:lpstr>Programing framework</vt:lpstr>
      <vt:lpstr>Moodle</vt:lpstr>
      <vt:lpstr>Books</vt:lpstr>
      <vt:lpstr>Books on OpenGL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2017-03-19T08:47:20Z</dcterms:created>
  <dcterms:modified xsi:type="dcterms:W3CDTF">2017-03-19T08:48:55Z</dcterms:modified>
</cp:coreProperties>
</file>