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601" r:id="rId4"/>
    <p:sldId id="612" r:id="rId5"/>
    <p:sldId id="613" r:id="rId6"/>
    <p:sldId id="614" r:id="rId7"/>
    <p:sldId id="615" r:id="rId8"/>
    <p:sldId id="6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8"/>
    <p:restoredTop sz="94714"/>
  </p:normalViewPr>
  <p:slideViewPr>
    <p:cSldViewPr snapToGrid="0" snapToObjects="1">
      <p:cViewPr varScale="1">
        <p:scale>
          <a:sx n="74" d="100"/>
          <a:sy n="74" d="100"/>
        </p:scale>
        <p:origin x="2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=""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954632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Dr. Rafael Moreno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4164071"/>
            <a:ext cx="7884367" cy="23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 smtClean="0"/>
              <a:t>Aula 5: </a:t>
            </a:r>
            <a:r>
              <a:rPr lang="pt-BR" sz="2800" dirty="0"/>
              <a:t>Fábrica de Projetos </a:t>
            </a:r>
            <a:r>
              <a:rPr lang="pt-BR" sz="2800" dirty="0" smtClean="0"/>
              <a:t>III</a:t>
            </a:r>
          </a:p>
          <a:p>
            <a:r>
              <a:rPr lang="pt-BR" sz="2800" dirty="0" smtClean="0"/>
              <a:t>Análise </a:t>
            </a:r>
            <a:r>
              <a:rPr lang="pt-BR" sz="2800" dirty="0" smtClean="0"/>
              <a:t>de Requisitos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 aula anterior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Levantamento de requisitos</a:t>
            </a:r>
          </a:p>
          <a:p>
            <a:r>
              <a:rPr lang="pt-BR" dirty="0" smtClean="0"/>
              <a:t>Criação do documento de requisitos</a:t>
            </a:r>
            <a:endParaRPr lang="pt-BR" dirty="0" smtClean="0"/>
          </a:p>
          <a:p>
            <a:pPr lvl="2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5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Levantamento x Análise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Levantamento </a:t>
            </a:r>
            <a:r>
              <a:rPr lang="pt-BR" dirty="0" smtClean="0"/>
              <a:t>de </a:t>
            </a:r>
            <a:r>
              <a:rPr lang="pt-BR" dirty="0" smtClean="0"/>
              <a:t>requisitos:</a:t>
            </a:r>
          </a:p>
          <a:p>
            <a:pPr lvl="1">
              <a:buFontTx/>
              <a:buChar char="•"/>
            </a:pPr>
            <a:r>
              <a:rPr lang="pt-BR" altLang="pt-BR" dirty="0">
                <a:ea typeface="ＭＳ Ｐゴシック" panose="020B0600070205080204" pitchFamily="34" charset="-128"/>
              </a:rPr>
              <a:t>Corresponde a buscar todas as informações possíveis sobre as funções que o sistema deve executar e as restrições 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sobre </a:t>
            </a:r>
            <a:r>
              <a:rPr lang="pt-BR" altLang="pt-BR" dirty="0">
                <a:ea typeface="ＭＳ Ｐゴシック" panose="020B0600070205080204" pitchFamily="34" charset="-128"/>
              </a:rPr>
              <a:t>as quais o sistema deve operar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.</a:t>
            </a:r>
          </a:p>
          <a:p>
            <a:pPr lvl="1">
              <a:buFontTx/>
              <a:buChar char="•"/>
            </a:pPr>
            <a:r>
              <a:rPr lang="pt-BR" altLang="pt-BR" dirty="0" smtClean="0">
                <a:ea typeface="ＭＳ Ｐゴシック" panose="020B0600070205080204" pitchFamily="34" charset="-128"/>
              </a:rPr>
              <a:t>Criação do Documento de Requisitos</a:t>
            </a:r>
          </a:p>
          <a:p>
            <a:pPr>
              <a:buFontTx/>
              <a:buChar char="•"/>
            </a:pPr>
            <a:r>
              <a:rPr lang="pt-BR" altLang="pt-BR" dirty="0" smtClean="0">
                <a:ea typeface="ＭＳ Ｐゴシック" panose="020B0600070205080204" pitchFamily="34" charset="-128"/>
              </a:rPr>
              <a:t>Análise de requisitos:</a:t>
            </a:r>
          </a:p>
          <a:p>
            <a:pPr lvl="1">
              <a:buFontTx/>
              <a:buChar char="•"/>
            </a:pPr>
            <a:r>
              <a:rPr lang="pt-BR" altLang="pt-BR" dirty="0">
                <a:ea typeface="ＭＳ Ｐゴシック" panose="020B0600070205080204" pitchFamily="34" charset="-128"/>
              </a:rPr>
              <a:t>Serve para estruturar e detalhar os requisitos de forma que eles possam ser abordados na fase de elaboração para o desenvolvimento de outros elementos como: casos de uso, classes e interfaces</a:t>
            </a:r>
            <a:endParaRPr lang="pt-BR" altLang="pt-BR" b="1" dirty="0">
              <a:ea typeface="ＭＳ Ｐゴシック" panose="020B0600070205080204" pitchFamily="34" charset="-128"/>
            </a:endParaRPr>
          </a:p>
          <a:p>
            <a:pPr lvl="1">
              <a:buFontTx/>
              <a:buChar char="•"/>
            </a:pPr>
            <a:endParaRPr lang="pt-BR" altLang="pt-BR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4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dos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dirty="0" smtClean="0">
                <a:ea typeface="ＭＳ Ｐゴシック" panose="020B0600070205080204" pitchFamily="34" charset="-128"/>
              </a:rPr>
              <a:t>Como </a:t>
            </a:r>
            <a:r>
              <a:rPr lang="pt-BR" altLang="pt-BR" b="1" dirty="0">
                <a:ea typeface="ＭＳ Ｐゴシック" panose="020B0600070205080204" pitchFamily="34" charset="-128"/>
              </a:rPr>
              <a:t>descobrir</a:t>
            </a:r>
            <a:r>
              <a:rPr lang="pt-BR" altLang="pt-BR" dirty="0">
                <a:ea typeface="ＭＳ Ｐゴシック" panose="020B0600070205080204" pitchFamily="34" charset="-128"/>
              </a:rPr>
              <a:t> os requisitos</a:t>
            </a:r>
          </a:p>
          <a:p>
            <a:pPr>
              <a:buFontTx/>
              <a:buChar char="•"/>
            </a:pPr>
            <a:r>
              <a:rPr lang="pt-BR" altLang="pt-BR" dirty="0">
                <a:ea typeface="ＭＳ Ｐゴシック" panose="020B0600070205080204" pitchFamily="34" charset="-128"/>
              </a:rPr>
              <a:t>Como </a:t>
            </a:r>
            <a:r>
              <a:rPr lang="pt-BR" altLang="pt-BR" b="1" dirty="0">
                <a:ea typeface="ＭＳ Ｐゴシック" panose="020B0600070205080204" pitchFamily="34" charset="-128"/>
              </a:rPr>
              <a:t>comunicar</a:t>
            </a:r>
            <a:r>
              <a:rPr lang="pt-BR" altLang="pt-BR" dirty="0">
                <a:ea typeface="ＭＳ Ｐゴシック" panose="020B0600070205080204" pitchFamily="34" charset="-128"/>
              </a:rPr>
              <a:t> os requisitos para outras fases ou equipe do projeto</a:t>
            </a:r>
          </a:p>
          <a:p>
            <a:pPr>
              <a:buFontTx/>
              <a:buChar char="•"/>
            </a:pPr>
            <a:r>
              <a:rPr lang="pt-BR" altLang="pt-BR" dirty="0">
                <a:ea typeface="ＭＳ Ｐゴシック" panose="020B0600070205080204" pitchFamily="34" charset="-128"/>
              </a:rPr>
              <a:t>Como </a:t>
            </a:r>
            <a:r>
              <a:rPr lang="pt-BR" altLang="pt-BR" b="1" dirty="0">
                <a:ea typeface="ＭＳ Ｐゴシック" panose="020B0600070205080204" pitchFamily="34" charset="-128"/>
              </a:rPr>
              <a:t>lembrar </a:t>
            </a:r>
            <a:r>
              <a:rPr lang="pt-BR" altLang="pt-BR" dirty="0">
                <a:ea typeface="ＭＳ Ｐゴシック" panose="020B0600070205080204" pitchFamily="34" charset="-128"/>
              </a:rPr>
              <a:t>dos requisitos durante o desenvolvimento e verificar se foram todos atendidos</a:t>
            </a:r>
          </a:p>
          <a:p>
            <a:pPr>
              <a:buFontTx/>
              <a:buChar char="•"/>
            </a:pPr>
            <a:r>
              <a:rPr lang="pt-BR" altLang="pt-BR" dirty="0">
                <a:ea typeface="ＭＳ Ｐゴシック" panose="020B0600070205080204" pitchFamily="34" charset="-128"/>
              </a:rPr>
              <a:t>Como </a:t>
            </a:r>
            <a:r>
              <a:rPr lang="pt-BR" altLang="pt-BR" b="1" dirty="0">
                <a:ea typeface="ＭＳ Ｐゴシック" panose="020B0600070205080204" pitchFamily="34" charset="-128"/>
              </a:rPr>
              <a:t>gerenciar</a:t>
            </a:r>
            <a:r>
              <a:rPr lang="pt-BR" altLang="pt-BR" dirty="0">
                <a:ea typeface="ＭＳ Ｐゴシック" panose="020B0600070205080204" pitchFamily="34" charset="-128"/>
              </a:rPr>
              <a:t> a mudança dos requisitos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9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b="1" dirty="0">
                <a:ea typeface="ＭＳ Ｐゴシック" panose="020B0600070205080204" pitchFamily="34" charset="-128"/>
              </a:rPr>
              <a:t>Fundamentar a arquitetura de um sistema em seus requisitos é como construir um prédio sobre areia </a:t>
            </a:r>
            <a:r>
              <a:rPr lang="pt-BR" altLang="pt-BR" b="1" dirty="0" smtClean="0">
                <a:ea typeface="ＭＳ Ｐゴシック" panose="020B0600070205080204" pitchFamily="34" charset="-128"/>
              </a:rPr>
              <a:t>movediça. 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Quando </a:t>
            </a:r>
            <a:r>
              <a:rPr lang="pt-BR" altLang="pt-BR" dirty="0">
                <a:ea typeface="ＭＳ Ｐゴシック" panose="020B0600070205080204" pitchFamily="34" charset="-128"/>
              </a:rPr>
              <a:t>os requisitos mudam a estrutura do sistema 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muda.</a:t>
            </a:r>
            <a:endParaRPr lang="pt-BR" altLang="pt-BR" dirty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r>
              <a:rPr lang="pt-BR" altLang="pt-BR" dirty="0">
                <a:ea typeface="ＭＳ Ｐゴシック" panose="020B0600070205080204" pitchFamily="34" charset="-128"/>
              </a:rPr>
              <a:t>O processo unificado </a:t>
            </a:r>
            <a:r>
              <a:rPr lang="pt-BR" altLang="pt-BR" b="1" dirty="0">
                <a:ea typeface="ＭＳ Ｐゴシック" panose="020B0600070205080204" pitchFamily="34" charset="-128"/>
              </a:rPr>
              <a:t>sugere uma arquitetura fundamentada em elementos estáveis como: classes</a:t>
            </a:r>
            <a:r>
              <a:rPr lang="pt-BR" altLang="pt-BR" dirty="0">
                <a:ea typeface="ＭＳ Ｐゴシック" panose="020B0600070205080204" pitchFamily="34" charset="-128"/>
              </a:rPr>
              <a:t> que encapsulam informações e comportamentos</a:t>
            </a:r>
          </a:p>
          <a:p>
            <a:pPr>
              <a:buFontTx/>
              <a:buChar char="•"/>
            </a:pPr>
            <a:r>
              <a:rPr lang="pt-BR" altLang="pt-BR" dirty="0">
                <a:ea typeface="ＭＳ Ｐゴシック" panose="020B0600070205080204" pitchFamily="34" charset="-128"/>
              </a:rPr>
              <a:t>Essas classes apresentam funcionalidades que quando combinadas permitem a realização dos requisitos. Mudando os requisitos mudam-se as combinações mas não a estrutura básica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 de requisitos - Detalhamento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18759"/>
              </p:ext>
            </p:extLst>
          </p:nvPr>
        </p:nvGraphicFramePr>
        <p:xfrm>
          <a:off x="3048000" y="1799867"/>
          <a:ext cx="6096000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/>
              </a:tblGrid>
              <a:tr h="23240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sz="1400" dirty="0" smtClean="0"/>
                        <a:t>Requisito</a:t>
                      </a:r>
                      <a:r>
                        <a:rPr lang="pt-BR" sz="1400" baseline="0" dirty="0" smtClean="0"/>
                        <a:t> 1</a:t>
                      </a:r>
                      <a:endParaRPr lang="pt-BR" sz="1400" dirty="0"/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400" dirty="0" smtClean="0"/>
                        <a:t>...</a:t>
                      </a:r>
                      <a:endParaRPr lang="pt-BR" sz="1400" dirty="0"/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400" dirty="0" smtClean="0"/>
                        <a:t>Fontes</a:t>
                      </a:r>
                      <a:endParaRPr lang="pt-BR" sz="1400" dirty="0"/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400" dirty="0" smtClean="0"/>
                        <a:t>...</a:t>
                      </a:r>
                      <a:endParaRPr lang="pt-BR" sz="1400" dirty="0"/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400" dirty="0" smtClean="0"/>
                        <a:t>Usuários</a:t>
                      </a:r>
                      <a:endParaRPr lang="pt-BR" sz="1400" dirty="0"/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400" dirty="0" smtClean="0"/>
                        <a:t>...</a:t>
                      </a:r>
                      <a:endParaRPr lang="pt-BR" sz="1400" dirty="0"/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400" dirty="0" smtClean="0"/>
                        <a:t>Informações de entrada</a:t>
                      </a:r>
                      <a:endParaRPr lang="pt-BR" sz="1400" dirty="0"/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400" dirty="0" smtClean="0"/>
                        <a:t>...</a:t>
                      </a:r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400" dirty="0" smtClean="0"/>
                        <a:t>Informações de saída</a:t>
                      </a:r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400" dirty="0" smtClean="0"/>
                        <a:t>...</a:t>
                      </a:r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400" dirty="0" smtClean="0"/>
                        <a:t>Restrições</a:t>
                      </a:r>
                      <a:r>
                        <a:rPr lang="pt-BR" sz="1400" baseline="0" dirty="0" smtClean="0"/>
                        <a:t> lógicas</a:t>
                      </a:r>
                      <a:endParaRPr lang="pt-BR" sz="1400" dirty="0" smtClean="0"/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400" dirty="0" smtClean="0"/>
                        <a:t>...</a:t>
                      </a:r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400" dirty="0" smtClean="0"/>
                        <a:t>Restrições tecnológicas</a:t>
                      </a:r>
                    </a:p>
                  </a:txBody>
                  <a:tcPr/>
                </a:tc>
              </a:tr>
              <a:tr h="2827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400" dirty="0" smtClean="0"/>
                        <a:t>...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3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Divisão da sala em grupos.</a:t>
            </a:r>
          </a:p>
          <a:p>
            <a:r>
              <a:rPr lang="pt-BR" dirty="0" smtClean="0"/>
              <a:t>Finalização do levantamento de requisitos</a:t>
            </a:r>
          </a:p>
          <a:p>
            <a:r>
              <a:rPr lang="pt-BR" dirty="0" smtClean="0"/>
              <a:t>Análise de requisitos.</a:t>
            </a:r>
          </a:p>
          <a:p>
            <a:r>
              <a:rPr lang="pt-BR" dirty="0" smtClean="0"/>
              <a:t>Preencher o detalhamento do(s) requisito(s) mais complexo. Pelo menos 1 requisito.</a:t>
            </a:r>
          </a:p>
          <a:p>
            <a:endParaRPr lang="pt-BR" dirty="0"/>
          </a:p>
          <a:p>
            <a:r>
              <a:rPr lang="pt-BR" dirty="0" smtClean="0"/>
              <a:t>O professor validará com cada grupo o levantamento de requisitos.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283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Theme</vt:lpstr>
      <vt:lpstr>Apresentação do PowerPoint</vt:lpstr>
      <vt:lpstr>Apresentação do PowerPoint</vt:lpstr>
      <vt:lpstr>Resumo aula anterior</vt:lpstr>
      <vt:lpstr>Levantamento x Análise de requisitos</vt:lpstr>
      <vt:lpstr>Desafios dos requisitos</vt:lpstr>
      <vt:lpstr>Atenção</vt:lpstr>
      <vt:lpstr>Documento de requisitos - Detalhamento</vt:lpstr>
      <vt:lpstr>Dinâmica da Aula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Rafael Moreno</cp:lastModifiedBy>
  <cp:revision>47</cp:revision>
  <dcterms:created xsi:type="dcterms:W3CDTF">2019-03-06T21:04:18Z</dcterms:created>
  <dcterms:modified xsi:type="dcterms:W3CDTF">2020-09-16T12:44:55Z</dcterms:modified>
</cp:coreProperties>
</file>