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A7693-A74B-4E75-8AEA-BD6A843A2BD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D95D44-C4A8-468D-835C-0D3E35B93C35}">
      <dgm:prSet/>
      <dgm:spPr/>
      <dgm:t>
        <a:bodyPr/>
        <a:lstStyle/>
        <a:p>
          <a:pPr>
            <a:defRPr cap="all"/>
          </a:pPr>
          <a:r>
            <a:rPr lang="en-US" b="0" i="0"/>
            <a:t>What is Portfolio Risk Analysis?</a:t>
          </a:r>
          <a:endParaRPr lang="en-US"/>
        </a:p>
      </dgm:t>
    </dgm:pt>
    <dgm:pt modelId="{65576ECE-31AB-4795-B103-B71C6250F5E1}" type="parTrans" cxnId="{3C9C1AD7-1016-4FB3-AB31-EDA77A0B16A5}">
      <dgm:prSet/>
      <dgm:spPr/>
      <dgm:t>
        <a:bodyPr/>
        <a:lstStyle/>
        <a:p>
          <a:endParaRPr lang="en-US"/>
        </a:p>
      </dgm:t>
    </dgm:pt>
    <dgm:pt modelId="{6997B7CF-F73A-4B4D-9208-DAF2016DEAA7}" type="sibTrans" cxnId="{3C9C1AD7-1016-4FB3-AB31-EDA77A0B16A5}">
      <dgm:prSet/>
      <dgm:spPr/>
      <dgm:t>
        <a:bodyPr/>
        <a:lstStyle/>
        <a:p>
          <a:endParaRPr lang="en-US"/>
        </a:p>
      </dgm:t>
    </dgm:pt>
    <dgm:pt modelId="{6CDBC2BB-2318-4E04-8AE6-F8B49ECD5709}">
      <dgm:prSet/>
      <dgm:spPr/>
      <dgm:t>
        <a:bodyPr/>
        <a:lstStyle/>
        <a:p>
          <a:pPr>
            <a:defRPr cap="all"/>
          </a:pPr>
          <a:r>
            <a:rPr lang="en-US" b="0" i="0"/>
            <a:t>Importance in investment decision-making</a:t>
          </a:r>
          <a:endParaRPr lang="en-US"/>
        </a:p>
      </dgm:t>
    </dgm:pt>
    <dgm:pt modelId="{954FF31E-50B1-46E2-A150-E3E9E5E6F47D}" type="parTrans" cxnId="{5525DB45-B64C-4CBF-B761-A6DE7F17C034}">
      <dgm:prSet/>
      <dgm:spPr/>
      <dgm:t>
        <a:bodyPr/>
        <a:lstStyle/>
        <a:p>
          <a:endParaRPr lang="en-US"/>
        </a:p>
      </dgm:t>
    </dgm:pt>
    <dgm:pt modelId="{33D39F0E-3586-4E80-B7B7-469D9FA384F5}" type="sibTrans" cxnId="{5525DB45-B64C-4CBF-B761-A6DE7F17C034}">
      <dgm:prSet/>
      <dgm:spPr/>
      <dgm:t>
        <a:bodyPr/>
        <a:lstStyle/>
        <a:p>
          <a:endParaRPr lang="en-US"/>
        </a:p>
      </dgm:t>
    </dgm:pt>
    <dgm:pt modelId="{9FAD4FBA-058B-4C74-A76A-7DC1823FD302}">
      <dgm:prSet/>
      <dgm:spPr/>
      <dgm:t>
        <a:bodyPr/>
        <a:lstStyle/>
        <a:p>
          <a:pPr>
            <a:defRPr cap="all"/>
          </a:pPr>
          <a:r>
            <a:rPr lang="en-US" b="0" i="0"/>
            <a:t>Key objectives of this project</a:t>
          </a:r>
          <a:endParaRPr lang="en-US"/>
        </a:p>
      </dgm:t>
    </dgm:pt>
    <dgm:pt modelId="{DD04151D-1B4E-4DA3-9F2A-105D7E656225}" type="parTrans" cxnId="{069CEEDD-24F7-4556-BDED-9DD2413F282F}">
      <dgm:prSet/>
      <dgm:spPr/>
      <dgm:t>
        <a:bodyPr/>
        <a:lstStyle/>
        <a:p>
          <a:endParaRPr lang="en-US"/>
        </a:p>
      </dgm:t>
    </dgm:pt>
    <dgm:pt modelId="{58AD2168-5CA5-4F75-9967-24D792F737DF}" type="sibTrans" cxnId="{069CEEDD-24F7-4556-BDED-9DD2413F282F}">
      <dgm:prSet/>
      <dgm:spPr/>
      <dgm:t>
        <a:bodyPr/>
        <a:lstStyle/>
        <a:p>
          <a:endParaRPr lang="en-US"/>
        </a:p>
      </dgm:t>
    </dgm:pt>
    <dgm:pt modelId="{C739E99F-FEB3-43A3-A733-F534347476D9}" type="pres">
      <dgm:prSet presAssocID="{9CBA7693-A74B-4E75-8AEA-BD6A843A2BD1}" presName="root" presStyleCnt="0">
        <dgm:presLayoutVars>
          <dgm:dir/>
          <dgm:resizeHandles val="exact"/>
        </dgm:presLayoutVars>
      </dgm:prSet>
      <dgm:spPr/>
    </dgm:pt>
    <dgm:pt modelId="{3001B75D-5514-4316-B1C5-49A5C16B33D4}" type="pres">
      <dgm:prSet presAssocID="{F6D95D44-C4A8-468D-835C-0D3E35B93C35}" presName="compNode" presStyleCnt="0"/>
      <dgm:spPr/>
    </dgm:pt>
    <dgm:pt modelId="{55F549B2-287B-4046-81B4-961AF0D17D34}" type="pres">
      <dgm:prSet presAssocID="{F6D95D44-C4A8-468D-835C-0D3E35B93C3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9281F1C-018D-49EA-8387-028511FF5B8A}" type="pres">
      <dgm:prSet presAssocID="{F6D95D44-C4A8-468D-835C-0D3E35B93C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CC4F34E-CCF4-458E-8567-70547EFBE5C9}" type="pres">
      <dgm:prSet presAssocID="{F6D95D44-C4A8-468D-835C-0D3E35B93C35}" presName="spaceRect" presStyleCnt="0"/>
      <dgm:spPr/>
    </dgm:pt>
    <dgm:pt modelId="{F2500053-A894-4F11-910A-C58286F0F49B}" type="pres">
      <dgm:prSet presAssocID="{F6D95D44-C4A8-468D-835C-0D3E35B93C35}" presName="textRect" presStyleLbl="revTx" presStyleIdx="0" presStyleCnt="3">
        <dgm:presLayoutVars>
          <dgm:chMax val="1"/>
          <dgm:chPref val="1"/>
        </dgm:presLayoutVars>
      </dgm:prSet>
      <dgm:spPr/>
    </dgm:pt>
    <dgm:pt modelId="{7043B71A-E608-4BC0-A36A-304767C7B3EE}" type="pres">
      <dgm:prSet presAssocID="{6997B7CF-F73A-4B4D-9208-DAF2016DEAA7}" presName="sibTrans" presStyleCnt="0"/>
      <dgm:spPr/>
    </dgm:pt>
    <dgm:pt modelId="{D1CD7BDF-1ED1-4F91-877A-9A2C3ED93976}" type="pres">
      <dgm:prSet presAssocID="{6CDBC2BB-2318-4E04-8AE6-F8B49ECD5709}" presName="compNode" presStyleCnt="0"/>
      <dgm:spPr/>
    </dgm:pt>
    <dgm:pt modelId="{A507C160-140D-4909-8BC1-2E192B2530ED}" type="pres">
      <dgm:prSet presAssocID="{6CDBC2BB-2318-4E04-8AE6-F8B49ECD570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0C3D263-B243-4665-B91D-8963699166B1}" type="pres">
      <dgm:prSet presAssocID="{6CDBC2BB-2318-4E04-8AE6-F8B49ECD57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1C1E0C8-14A0-424F-B8FB-2AF6FAA200D5}" type="pres">
      <dgm:prSet presAssocID="{6CDBC2BB-2318-4E04-8AE6-F8B49ECD5709}" presName="spaceRect" presStyleCnt="0"/>
      <dgm:spPr/>
    </dgm:pt>
    <dgm:pt modelId="{823D48C7-4717-4075-80DA-4BEB160AAB9D}" type="pres">
      <dgm:prSet presAssocID="{6CDBC2BB-2318-4E04-8AE6-F8B49ECD5709}" presName="textRect" presStyleLbl="revTx" presStyleIdx="1" presStyleCnt="3">
        <dgm:presLayoutVars>
          <dgm:chMax val="1"/>
          <dgm:chPref val="1"/>
        </dgm:presLayoutVars>
      </dgm:prSet>
      <dgm:spPr/>
    </dgm:pt>
    <dgm:pt modelId="{3407D52C-9094-404D-B8BF-65315829F0BC}" type="pres">
      <dgm:prSet presAssocID="{33D39F0E-3586-4E80-B7B7-469D9FA384F5}" presName="sibTrans" presStyleCnt="0"/>
      <dgm:spPr/>
    </dgm:pt>
    <dgm:pt modelId="{14E92045-E581-4B63-851B-5EC53BDCA4EE}" type="pres">
      <dgm:prSet presAssocID="{9FAD4FBA-058B-4C74-A76A-7DC1823FD302}" presName="compNode" presStyleCnt="0"/>
      <dgm:spPr/>
    </dgm:pt>
    <dgm:pt modelId="{89DC7115-3F99-485A-B547-5AAE8C5BE04D}" type="pres">
      <dgm:prSet presAssocID="{9FAD4FBA-058B-4C74-A76A-7DC1823FD30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DB5CBA-E016-4B35-8C9E-7D9A4102B29F}" type="pres">
      <dgm:prSet presAssocID="{9FAD4FBA-058B-4C74-A76A-7DC1823FD3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7464DD6-9233-4028-8E7B-4B5611606F9F}" type="pres">
      <dgm:prSet presAssocID="{9FAD4FBA-058B-4C74-A76A-7DC1823FD302}" presName="spaceRect" presStyleCnt="0"/>
      <dgm:spPr/>
    </dgm:pt>
    <dgm:pt modelId="{37B82FFF-7E4A-4B8B-AA03-A92FE3BB45DA}" type="pres">
      <dgm:prSet presAssocID="{9FAD4FBA-058B-4C74-A76A-7DC1823FD3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52F432-B2CB-4E67-9645-7A760E5CAA59}" type="presOf" srcId="{F6D95D44-C4A8-468D-835C-0D3E35B93C35}" destId="{F2500053-A894-4F11-910A-C58286F0F49B}" srcOrd="0" destOrd="0" presId="urn:microsoft.com/office/officeart/2018/5/layout/IconLeafLabelList"/>
    <dgm:cxn modelId="{5525DB45-B64C-4CBF-B761-A6DE7F17C034}" srcId="{9CBA7693-A74B-4E75-8AEA-BD6A843A2BD1}" destId="{6CDBC2BB-2318-4E04-8AE6-F8B49ECD5709}" srcOrd="1" destOrd="0" parTransId="{954FF31E-50B1-46E2-A150-E3E9E5E6F47D}" sibTransId="{33D39F0E-3586-4E80-B7B7-469D9FA384F5}"/>
    <dgm:cxn modelId="{A547009D-5C33-4454-8378-D43B99138309}" type="presOf" srcId="{6CDBC2BB-2318-4E04-8AE6-F8B49ECD5709}" destId="{823D48C7-4717-4075-80DA-4BEB160AAB9D}" srcOrd="0" destOrd="0" presId="urn:microsoft.com/office/officeart/2018/5/layout/IconLeafLabelList"/>
    <dgm:cxn modelId="{248AC7C3-5980-4E68-8205-D1AC9FE35EA7}" type="presOf" srcId="{9CBA7693-A74B-4E75-8AEA-BD6A843A2BD1}" destId="{C739E99F-FEB3-43A3-A733-F534347476D9}" srcOrd="0" destOrd="0" presId="urn:microsoft.com/office/officeart/2018/5/layout/IconLeafLabelList"/>
    <dgm:cxn modelId="{3C9C1AD7-1016-4FB3-AB31-EDA77A0B16A5}" srcId="{9CBA7693-A74B-4E75-8AEA-BD6A843A2BD1}" destId="{F6D95D44-C4A8-468D-835C-0D3E35B93C35}" srcOrd="0" destOrd="0" parTransId="{65576ECE-31AB-4795-B103-B71C6250F5E1}" sibTransId="{6997B7CF-F73A-4B4D-9208-DAF2016DEAA7}"/>
    <dgm:cxn modelId="{069CEEDD-24F7-4556-BDED-9DD2413F282F}" srcId="{9CBA7693-A74B-4E75-8AEA-BD6A843A2BD1}" destId="{9FAD4FBA-058B-4C74-A76A-7DC1823FD302}" srcOrd="2" destOrd="0" parTransId="{DD04151D-1B4E-4DA3-9F2A-105D7E656225}" sibTransId="{58AD2168-5CA5-4F75-9967-24D792F737DF}"/>
    <dgm:cxn modelId="{30E6BEFD-2D55-4238-920B-83BC75C5038C}" type="presOf" srcId="{9FAD4FBA-058B-4C74-A76A-7DC1823FD302}" destId="{37B82FFF-7E4A-4B8B-AA03-A92FE3BB45DA}" srcOrd="0" destOrd="0" presId="urn:microsoft.com/office/officeart/2018/5/layout/IconLeafLabelList"/>
    <dgm:cxn modelId="{2AE7BD2D-8A07-4C53-89A4-491629E8BBCC}" type="presParOf" srcId="{C739E99F-FEB3-43A3-A733-F534347476D9}" destId="{3001B75D-5514-4316-B1C5-49A5C16B33D4}" srcOrd="0" destOrd="0" presId="urn:microsoft.com/office/officeart/2018/5/layout/IconLeafLabelList"/>
    <dgm:cxn modelId="{AB0B0C7D-4391-41C7-B768-A5C1A42938ED}" type="presParOf" srcId="{3001B75D-5514-4316-B1C5-49A5C16B33D4}" destId="{55F549B2-287B-4046-81B4-961AF0D17D34}" srcOrd="0" destOrd="0" presId="urn:microsoft.com/office/officeart/2018/5/layout/IconLeafLabelList"/>
    <dgm:cxn modelId="{322F57F6-546D-4C35-92CC-7D70E4BD24B5}" type="presParOf" srcId="{3001B75D-5514-4316-B1C5-49A5C16B33D4}" destId="{99281F1C-018D-49EA-8387-028511FF5B8A}" srcOrd="1" destOrd="0" presId="urn:microsoft.com/office/officeart/2018/5/layout/IconLeafLabelList"/>
    <dgm:cxn modelId="{CD5B764A-4480-45B5-A4BD-0403AC1BD029}" type="presParOf" srcId="{3001B75D-5514-4316-B1C5-49A5C16B33D4}" destId="{CCC4F34E-CCF4-458E-8567-70547EFBE5C9}" srcOrd="2" destOrd="0" presId="urn:microsoft.com/office/officeart/2018/5/layout/IconLeafLabelList"/>
    <dgm:cxn modelId="{01D27FD0-2D96-4538-A000-B9FB8E5EE33E}" type="presParOf" srcId="{3001B75D-5514-4316-B1C5-49A5C16B33D4}" destId="{F2500053-A894-4F11-910A-C58286F0F49B}" srcOrd="3" destOrd="0" presId="urn:microsoft.com/office/officeart/2018/5/layout/IconLeafLabelList"/>
    <dgm:cxn modelId="{86ECCF7B-01E1-4A6C-99EE-EAB660C50FFF}" type="presParOf" srcId="{C739E99F-FEB3-43A3-A733-F534347476D9}" destId="{7043B71A-E608-4BC0-A36A-304767C7B3EE}" srcOrd="1" destOrd="0" presId="urn:microsoft.com/office/officeart/2018/5/layout/IconLeafLabelList"/>
    <dgm:cxn modelId="{677AAED9-9791-4E0C-AFCA-9579A58843DE}" type="presParOf" srcId="{C739E99F-FEB3-43A3-A733-F534347476D9}" destId="{D1CD7BDF-1ED1-4F91-877A-9A2C3ED93976}" srcOrd="2" destOrd="0" presId="urn:microsoft.com/office/officeart/2018/5/layout/IconLeafLabelList"/>
    <dgm:cxn modelId="{CBED8F5F-A81E-4D05-8980-EB6BB9C07FE5}" type="presParOf" srcId="{D1CD7BDF-1ED1-4F91-877A-9A2C3ED93976}" destId="{A507C160-140D-4909-8BC1-2E192B2530ED}" srcOrd="0" destOrd="0" presId="urn:microsoft.com/office/officeart/2018/5/layout/IconLeafLabelList"/>
    <dgm:cxn modelId="{74066922-82BC-4B9C-BF4A-4328048A2A51}" type="presParOf" srcId="{D1CD7BDF-1ED1-4F91-877A-9A2C3ED93976}" destId="{10C3D263-B243-4665-B91D-8963699166B1}" srcOrd="1" destOrd="0" presId="urn:microsoft.com/office/officeart/2018/5/layout/IconLeafLabelList"/>
    <dgm:cxn modelId="{D7522753-9503-4E0B-9587-564DB38DEC2B}" type="presParOf" srcId="{D1CD7BDF-1ED1-4F91-877A-9A2C3ED93976}" destId="{91C1E0C8-14A0-424F-B8FB-2AF6FAA200D5}" srcOrd="2" destOrd="0" presId="urn:microsoft.com/office/officeart/2018/5/layout/IconLeafLabelList"/>
    <dgm:cxn modelId="{B694FEE7-67C4-4EFD-9582-BD751F0F5E6D}" type="presParOf" srcId="{D1CD7BDF-1ED1-4F91-877A-9A2C3ED93976}" destId="{823D48C7-4717-4075-80DA-4BEB160AAB9D}" srcOrd="3" destOrd="0" presId="urn:microsoft.com/office/officeart/2018/5/layout/IconLeafLabelList"/>
    <dgm:cxn modelId="{89B6AC70-C898-4C74-924D-B7898F34FED2}" type="presParOf" srcId="{C739E99F-FEB3-43A3-A733-F534347476D9}" destId="{3407D52C-9094-404D-B8BF-65315829F0BC}" srcOrd="3" destOrd="0" presId="urn:microsoft.com/office/officeart/2018/5/layout/IconLeafLabelList"/>
    <dgm:cxn modelId="{DC5520D6-1B89-4C0E-9838-A0C825CB535D}" type="presParOf" srcId="{C739E99F-FEB3-43A3-A733-F534347476D9}" destId="{14E92045-E581-4B63-851B-5EC53BDCA4EE}" srcOrd="4" destOrd="0" presId="urn:microsoft.com/office/officeart/2018/5/layout/IconLeafLabelList"/>
    <dgm:cxn modelId="{2F8D962A-2F44-4751-A92F-C1D166042453}" type="presParOf" srcId="{14E92045-E581-4B63-851B-5EC53BDCA4EE}" destId="{89DC7115-3F99-485A-B547-5AAE8C5BE04D}" srcOrd="0" destOrd="0" presId="urn:microsoft.com/office/officeart/2018/5/layout/IconLeafLabelList"/>
    <dgm:cxn modelId="{6A000FC5-386C-4528-B6E1-1AF11AA135DB}" type="presParOf" srcId="{14E92045-E581-4B63-851B-5EC53BDCA4EE}" destId="{5BDB5CBA-E016-4B35-8C9E-7D9A4102B29F}" srcOrd="1" destOrd="0" presId="urn:microsoft.com/office/officeart/2018/5/layout/IconLeafLabelList"/>
    <dgm:cxn modelId="{DC35BC5A-33EB-4BC0-B86A-67F8B02D348C}" type="presParOf" srcId="{14E92045-E581-4B63-851B-5EC53BDCA4EE}" destId="{F7464DD6-9233-4028-8E7B-4B5611606F9F}" srcOrd="2" destOrd="0" presId="urn:microsoft.com/office/officeart/2018/5/layout/IconLeafLabelList"/>
    <dgm:cxn modelId="{F31F5897-C26A-4521-91E6-45E4682F3691}" type="presParOf" srcId="{14E92045-E581-4B63-851B-5EC53BDCA4EE}" destId="{37B82FFF-7E4A-4B8B-AA03-A92FE3BB45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C95BA7-B523-4121-AEA0-8749513932C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FB2E26-F2B0-43D4-B5F4-D0BD1411AD37}">
      <dgm:prSet/>
      <dgm:spPr/>
      <dgm:t>
        <a:bodyPr/>
        <a:lstStyle/>
        <a:p>
          <a:pPr algn="ctr"/>
          <a:r>
            <a:rPr lang="en-US" b="0" i="0" dirty="0"/>
            <a:t>Construct a multi-asset portfolio</a:t>
          </a:r>
          <a:endParaRPr lang="en-US" dirty="0"/>
        </a:p>
      </dgm:t>
    </dgm:pt>
    <dgm:pt modelId="{6482102A-0F0F-40F7-A58A-EDD7B72C7DE8}" type="parTrans" cxnId="{E43342AB-5C48-43EA-93DA-2310403FA6FC}">
      <dgm:prSet/>
      <dgm:spPr/>
      <dgm:t>
        <a:bodyPr/>
        <a:lstStyle/>
        <a:p>
          <a:endParaRPr lang="en-US"/>
        </a:p>
      </dgm:t>
    </dgm:pt>
    <dgm:pt modelId="{EF7E82D9-A342-48E6-B8EF-CF85F467FAF9}" type="sibTrans" cxnId="{E43342AB-5C48-43EA-93DA-2310403FA6F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FA6390-19D3-4681-A123-CAE666AE7249}">
      <dgm:prSet/>
      <dgm:spPr/>
      <dgm:t>
        <a:bodyPr/>
        <a:lstStyle/>
        <a:p>
          <a:pPr algn="ctr"/>
          <a:r>
            <a:rPr lang="en-US" b="0" i="0" dirty="0"/>
            <a:t>Analyze risk metrics (volatility, beta, </a:t>
          </a:r>
          <a:r>
            <a:rPr lang="en-US" b="0" i="0" dirty="0" err="1"/>
            <a:t>VaR</a:t>
          </a:r>
          <a:r>
            <a:rPr lang="en-US" b="0" i="0" dirty="0"/>
            <a:t>)</a:t>
          </a:r>
          <a:endParaRPr lang="en-US" dirty="0"/>
        </a:p>
      </dgm:t>
    </dgm:pt>
    <dgm:pt modelId="{2C54BB94-DE2D-41A0-86B6-9151D95C192C}" type="parTrans" cxnId="{45F182D3-3890-4E27-8544-F8DA998C0BD6}">
      <dgm:prSet/>
      <dgm:spPr/>
      <dgm:t>
        <a:bodyPr/>
        <a:lstStyle/>
        <a:p>
          <a:endParaRPr lang="en-US"/>
        </a:p>
      </dgm:t>
    </dgm:pt>
    <dgm:pt modelId="{C5D65DAF-47F8-4FE5-B850-7FC836FD6999}" type="sibTrans" cxnId="{45F182D3-3890-4E27-8544-F8DA998C0BD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44622FB-040E-400B-A2CD-59F0D14377D9}">
      <dgm:prSet/>
      <dgm:spPr/>
      <dgm:t>
        <a:bodyPr/>
        <a:lstStyle/>
        <a:p>
          <a:pPr algn="ctr"/>
          <a:r>
            <a:rPr lang="en-US" b="0" i="0" dirty="0"/>
            <a:t>Evaluate risk-adjusted performance (Sharpe, Sortino, Treynor)</a:t>
          </a:r>
          <a:endParaRPr lang="en-US" dirty="0"/>
        </a:p>
      </dgm:t>
    </dgm:pt>
    <dgm:pt modelId="{1AC5A4D3-5951-42F6-A6E4-566CF5CE971D}" type="parTrans" cxnId="{AA0A1EE9-C60D-4D89-82BA-AB59F95BABBB}">
      <dgm:prSet/>
      <dgm:spPr/>
      <dgm:t>
        <a:bodyPr/>
        <a:lstStyle/>
        <a:p>
          <a:endParaRPr lang="en-US"/>
        </a:p>
      </dgm:t>
    </dgm:pt>
    <dgm:pt modelId="{40FC8FA1-D746-4EA1-8521-610F1B0069DC}" type="sibTrans" cxnId="{AA0A1EE9-C60D-4D89-82BA-AB59F95BAB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CE85A6D-1468-40E5-A858-A3AC355B19BF}">
      <dgm:prSet/>
      <dgm:spPr/>
      <dgm:t>
        <a:bodyPr/>
        <a:lstStyle/>
        <a:p>
          <a:pPr algn="ctr"/>
          <a:r>
            <a:rPr lang="en-US" b="0" i="0" dirty="0"/>
            <a:t>Develop an interactive analysis tool</a:t>
          </a:r>
          <a:endParaRPr lang="en-US" dirty="0"/>
        </a:p>
      </dgm:t>
    </dgm:pt>
    <dgm:pt modelId="{76DEBE55-B005-427D-95DE-2F50B6BB6625}" type="parTrans" cxnId="{105A0BA7-73A1-4475-BEBC-D3C58EEAFB4E}">
      <dgm:prSet/>
      <dgm:spPr/>
      <dgm:t>
        <a:bodyPr/>
        <a:lstStyle/>
        <a:p>
          <a:endParaRPr lang="en-US"/>
        </a:p>
      </dgm:t>
    </dgm:pt>
    <dgm:pt modelId="{47A7FFE6-52D1-4C19-887F-AA0D4E1C3DF2}" type="sibTrans" cxnId="{105A0BA7-73A1-4475-BEBC-D3C58EEAFB4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DE08970-F554-4645-863A-650CD927B90E}" type="pres">
      <dgm:prSet presAssocID="{AEC95BA7-B523-4121-AEA0-8749513932CA}" presName="Name0" presStyleCnt="0">
        <dgm:presLayoutVars>
          <dgm:animLvl val="lvl"/>
          <dgm:resizeHandles val="exact"/>
        </dgm:presLayoutVars>
      </dgm:prSet>
      <dgm:spPr/>
    </dgm:pt>
    <dgm:pt modelId="{B2E208C6-F3F6-4531-BFCC-702770A9EFC4}" type="pres">
      <dgm:prSet presAssocID="{21FB2E26-F2B0-43D4-B5F4-D0BD1411AD37}" presName="compositeNode" presStyleCnt="0">
        <dgm:presLayoutVars>
          <dgm:bulletEnabled val="1"/>
        </dgm:presLayoutVars>
      </dgm:prSet>
      <dgm:spPr/>
    </dgm:pt>
    <dgm:pt modelId="{A237A02F-3911-4059-B72E-5899AFB66F0E}" type="pres">
      <dgm:prSet presAssocID="{21FB2E26-F2B0-43D4-B5F4-D0BD1411AD37}" presName="bgRect" presStyleLbl="bgAccFollowNode1" presStyleIdx="0" presStyleCnt="4"/>
      <dgm:spPr/>
    </dgm:pt>
    <dgm:pt modelId="{25F4047C-C6B3-466F-AB46-F7E9DEB5F217}" type="pres">
      <dgm:prSet presAssocID="{EF7E82D9-A342-48E6-B8EF-CF85F467FAF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B39665-1B2C-491C-BBA0-C0D7F682054A}" type="pres">
      <dgm:prSet presAssocID="{21FB2E26-F2B0-43D4-B5F4-D0BD1411AD37}" presName="bottomLine" presStyleLbl="alignNode1" presStyleIdx="1" presStyleCnt="8">
        <dgm:presLayoutVars/>
      </dgm:prSet>
      <dgm:spPr/>
    </dgm:pt>
    <dgm:pt modelId="{237237F9-D123-48A3-AACD-4780748A66D6}" type="pres">
      <dgm:prSet presAssocID="{21FB2E26-F2B0-43D4-B5F4-D0BD1411AD37}" presName="nodeText" presStyleLbl="bgAccFollowNode1" presStyleIdx="0" presStyleCnt="4">
        <dgm:presLayoutVars>
          <dgm:bulletEnabled val="1"/>
        </dgm:presLayoutVars>
      </dgm:prSet>
      <dgm:spPr/>
    </dgm:pt>
    <dgm:pt modelId="{AB6726EB-CCE7-461F-8512-29BA27BF0E4D}" type="pres">
      <dgm:prSet presAssocID="{EF7E82D9-A342-48E6-B8EF-CF85F467FAF9}" presName="sibTrans" presStyleCnt="0"/>
      <dgm:spPr/>
    </dgm:pt>
    <dgm:pt modelId="{31C3F101-1B1E-4DA5-B662-93FF2C292B45}" type="pres">
      <dgm:prSet presAssocID="{E7FA6390-19D3-4681-A123-CAE666AE7249}" presName="compositeNode" presStyleCnt="0">
        <dgm:presLayoutVars>
          <dgm:bulletEnabled val="1"/>
        </dgm:presLayoutVars>
      </dgm:prSet>
      <dgm:spPr/>
    </dgm:pt>
    <dgm:pt modelId="{9BE8598B-64F5-41E0-9998-E0B88702EDF3}" type="pres">
      <dgm:prSet presAssocID="{E7FA6390-19D3-4681-A123-CAE666AE7249}" presName="bgRect" presStyleLbl="bgAccFollowNode1" presStyleIdx="1" presStyleCnt="4"/>
      <dgm:spPr/>
    </dgm:pt>
    <dgm:pt modelId="{EA3781C7-863F-40A0-85E8-0B268DBBC46F}" type="pres">
      <dgm:prSet presAssocID="{C5D65DAF-47F8-4FE5-B850-7FC836FD699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A6E5DE9-A996-4231-A51D-9E247255CD88}" type="pres">
      <dgm:prSet presAssocID="{E7FA6390-19D3-4681-A123-CAE666AE7249}" presName="bottomLine" presStyleLbl="alignNode1" presStyleIdx="3" presStyleCnt="8">
        <dgm:presLayoutVars/>
      </dgm:prSet>
      <dgm:spPr/>
    </dgm:pt>
    <dgm:pt modelId="{999BEABB-89EF-4683-8D44-49655CE7EB8D}" type="pres">
      <dgm:prSet presAssocID="{E7FA6390-19D3-4681-A123-CAE666AE7249}" presName="nodeText" presStyleLbl="bgAccFollowNode1" presStyleIdx="1" presStyleCnt="4">
        <dgm:presLayoutVars>
          <dgm:bulletEnabled val="1"/>
        </dgm:presLayoutVars>
      </dgm:prSet>
      <dgm:spPr/>
    </dgm:pt>
    <dgm:pt modelId="{C5FB5B58-DF40-4F49-B3A4-FEDAB775B0AB}" type="pres">
      <dgm:prSet presAssocID="{C5D65DAF-47F8-4FE5-B850-7FC836FD6999}" presName="sibTrans" presStyleCnt="0"/>
      <dgm:spPr/>
    </dgm:pt>
    <dgm:pt modelId="{6B1C3603-0A91-4096-802C-8DB1691A2B1C}" type="pres">
      <dgm:prSet presAssocID="{644622FB-040E-400B-A2CD-59F0D14377D9}" presName="compositeNode" presStyleCnt="0">
        <dgm:presLayoutVars>
          <dgm:bulletEnabled val="1"/>
        </dgm:presLayoutVars>
      </dgm:prSet>
      <dgm:spPr/>
    </dgm:pt>
    <dgm:pt modelId="{23CC4D2E-4F4E-483F-8B9A-759351AC2720}" type="pres">
      <dgm:prSet presAssocID="{644622FB-040E-400B-A2CD-59F0D14377D9}" presName="bgRect" presStyleLbl="bgAccFollowNode1" presStyleIdx="2" presStyleCnt="4"/>
      <dgm:spPr/>
    </dgm:pt>
    <dgm:pt modelId="{8430D8EB-EBE5-4E06-B28D-DDCA9B9622A9}" type="pres">
      <dgm:prSet presAssocID="{40FC8FA1-D746-4EA1-8521-610F1B0069D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017E650-5FD0-4617-9640-F49EA5738157}" type="pres">
      <dgm:prSet presAssocID="{644622FB-040E-400B-A2CD-59F0D14377D9}" presName="bottomLine" presStyleLbl="alignNode1" presStyleIdx="5" presStyleCnt="8">
        <dgm:presLayoutVars/>
      </dgm:prSet>
      <dgm:spPr/>
    </dgm:pt>
    <dgm:pt modelId="{F117648F-14DB-40D8-B813-24E102EC1125}" type="pres">
      <dgm:prSet presAssocID="{644622FB-040E-400B-A2CD-59F0D14377D9}" presName="nodeText" presStyleLbl="bgAccFollowNode1" presStyleIdx="2" presStyleCnt="4">
        <dgm:presLayoutVars>
          <dgm:bulletEnabled val="1"/>
        </dgm:presLayoutVars>
      </dgm:prSet>
      <dgm:spPr/>
    </dgm:pt>
    <dgm:pt modelId="{B751AFF1-A7C5-4B9F-9879-D11358D4BE94}" type="pres">
      <dgm:prSet presAssocID="{40FC8FA1-D746-4EA1-8521-610F1B0069DC}" presName="sibTrans" presStyleCnt="0"/>
      <dgm:spPr/>
    </dgm:pt>
    <dgm:pt modelId="{B60B06BD-79E2-4277-B6BC-50725D3E7D8E}" type="pres">
      <dgm:prSet presAssocID="{5CE85A6D-1468-40E5-A858-A3AC355B19BF}" presName="compositeNode" presStyleCnt="0">
        <dgm:presLayoutVars>
          <dgm:bulletEnabled val="1"/>
        </dgm:presLayoutVars>
      </dgm:prSet>
      <dgm:spPr/>
    </dgm:pt>
    <dgm:pt modelId="{FAD526AE-DC7A-41FA-AD38-00203917E140}" type="pres">
      <dgm:prSet presAssocID="{5CE85A6D-1468-40E5-A858-A3AC355B19BF}" presName="bgRect" presStyleLbl="bgAccFollowNode1" presStyleIdx="3" presStyleCnt="4"/>
      <dgm:spPr/>
    </dgm:pt>
    <dgm:pt modelId="{60AB60DE-C0D8-4432-8BB2-75DB95328F0C}" type="pres">
      <dgm:prSet presAssocID="{47A7FFE6-52D1-4C19-887F-AA0D4E1C3DF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CD0AEA3-A3CB-4E4F-9269-A4A8FE041C16}" type="pres">
      <dgm:prSet presAssocID="{5CE85A6D-1468-40E5-A858-A3AC355B19BF}" presName="bottomLine" presStyleLbl="alignNode1" presStyleIdx="7" presStyleCnt="8">
        <dgm:presLayoutVars/>
      </dgm:prSet>
      <dgm:spPr/>
    </dgm:pt>
    <dgm:pt modelId="{4E4E3EE6-C5DC-4C42-90ED-5F442856061C}" type="pres">
      <dgm:prSet presAssocID="{5CE85A6D-1468-40E5-A858-A3AC355B19B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60F0E06-E731-4392-96F4-7E694FAF5E84}" type="presOf" srcId="{5CE85A6D-1468-40E5-A858-A3AC355B19BF}" destId="{4E4E3EE6-C5DC-4C42-90ED-5F442856061C}" srcOrd="1" destOrd="0" presId="urn:microsoft.com/office/officeart/2016/7/layout/BasicLinearProcessNumbered"/>
    <dgm:cxn modelId="{EAC82F33-F938-4B80-A59D-10A956603157}" type="presOf" srcId="{40FC8FA1-D746-4EA1-8521-610F1B0069DC}" destId="{8430D8EB-EBE5-4E06-B28D-DDCA9B9622A9}" srcOrd="0" destOrd="0" presId="urn:microsoft.com/office/officeart/2016/7/layout/BasicLinearProcessNumbered"/>
    <dgm:cxn modelId="{1EFB6164-19F7-4A3C-9322-4D7BE37A30C5}" type="presOf" srcId="{E7FA6390-19D3-4681-A123-CAE666AE7249}" destId="{999BEABB-89EF-4683-8D44-49655CE7EB8D}" srcOrd="1" destOrd="0" presId="urn:microsoft.com/office/officeart/2016/7/layout/BasicLinearProcessNumbered"/>
    <dgm:cxn modelId="{26412951-A9AE-4979-BAAD-C18A7963FBA5}" type="presOf" srcId="{644622FB-040E-400B-A2CD-59F0D14377D9}" destId="{23CC4D2E-4F4E-483F-8B9A-759351AC2720}" srcOrd="0" destOrd="0" presId="urn:microsoft.com/office/officeart/2016/7/layout/BasicLinearProcessNumbered"/>
    <dgm:cxn modelId="{C98DE180-E7FD-4947-9C91-A8456D9393D2}" type="presOf" srcId="{644622FB-040E-400B-A2CD-59F0D14377D9}" destId="{F117648F-14DB-40D8-B813-24E102EC1125}" srcOrd="1" destOrd="0" presId="urn:microsoft.com/office/officeart/2016/7/layout/BasicLinearProcessNumbered"/>
    <dgm:cxn modelId="{A391EE84-1267-453B-9FF8-B5C82736A3CB}" type="presOf" srcId="{AEC95BA7-B523-4121-AEA0-8749513932CA}" destId="{0DE08970-F554-4645-863A-650CD927B90E}" srcOrd="0" destOrd="0" presId="urn:microsoft.com/office/officeart/2016/7/layout/BasicLinearProcessNumbered"/>
    <dgm:cxn modelId="{69750F8C-D9E1-499B-840E-D59D760A1D10}" type="presOf" srcId="{47A7FFE6-52D1-4C19-887F-AA0D4E1C3DF2}" destId="{60AB60DE-C0D8-4432-8BB2-75DB95328F0C}" srcOrd="0" destOrd="0" presId="urn:microsoft.com/office/officeart/2016/7/layout/BasicLinearProcessNumbered"/>
    <dgm:cxn modelId="{C00E9195-4369-4994-88D1-0166706E53BE}" type="presOf" srcId="{5CE85A6D-1468-40E5-A858-A3AC355B19BF}" destId="{FAD526AE-DC7A-41FA-AD38-00203917E140}" srcOrd="0" destOrd="0" presId="urn:microsoft.com/office/officeart/2016/7/layout/BasicLinearProcessNumbered"/>
    <dgm:cxn modelId="{8C8F449F-2896-493B-8261-F211FF9191A9}" type="presOf" srcId="{21FB2E26-F2B0-43D4-B5F4-D0BD1411AD37}" destId="{237237F9-D123-48A3-AACD-4780748A66D6}" srcOrd="1" destOrd="0" presId="urn:microsoft.com/office/officeart/2016/7/layout/BasicLinearProcessNumbered"/>
    <dgm:cxn modelId="{9042B79F-BAD8-487A-9839-718388000229}" type="presOf" srcId="{21FB2E26-F2B0-43D4-B5F4-D0BD1411AD37}" destId="{A237A02F-3911-4059-B72E-5899AFB66F0E}" srcOrd="0" destOrd="0" presId="urn:microsoft.com/office/officeart/2016/7/layout/BasicLinearProcessNumbered"/>
    <dgm:cxn modelId="{105A0BA7-73A1-4475-BEBC-D3C58EEAFB4E}" srcId="{AEC95BA7-B523-4121-AEA0-8749513932CA}" destId="{5CE85A6D-1468-40E5-A858-A3AC355B19BF}" srcOrd="3" destOrd="0" parTransId="{76DEBE55-B005-427D-95DE-2F50B6BB6625}" sibTransId="{47A7FFE6-52D1-4C19-887F-AA0D4E1C3DF2}"/>
    <dgm:cxn modelId="{E43342AB-5C48-43EA-93DA-2310403FA6FC}" srcId="{AEC95BA7-B523-4121-AEA0-8749513932CA}" destId="{21FB2E26-F2B0-43D4-B5F4-D0BD1411AD37}" srcOrd="0" destOrd="0" parTransId="{6482102A-0F0F-40F7-A58A-EDD7B72C7DE8}" sibTransId="{EF7E82D9-A342-48E6-B8EF-CF85F467FAF9}"/>
    <dgm:cxn modelId="{1F1B23CB-4C57-4948-92E6-7D1B8C940094}" type="presOf" srcId="{E7FA6390-19D3-4681-A123-CAE666AE7249}" destId="{9BE8598B-64F5-41E0-9998-E0B88702EDF3}" srcOrd="0" destOrd="0" presId="urn:microsoft.com/office/officeart/2016/7/layout/BasicLinearProcessNumbered"/>
    <dgm:cxn modelId="{45F182D3-3890-4E27-8544-F8DA998C0BD6}" srcId="{AEC95BA7-B523-4121-AEA0-8749513932CA}" destId="{E7FA6390-19D3-4681-A123-CAE666AE7249}" srcOrd="1" destOrd="0" parTransId="{2C54BB94-DE2D-41A0-86B6-9151D95C192C}" sibTransId="{C5D65DAF-47F8-4FE5-B850-7FC836FD6999}"/>
    <dgm:cxn modelId="{7BF3CBE3-0328-4D60-964B-F2307D8B5BB8}" type="presOf" srcId="{EF7E82D9-A342-48E6-B8EF-CF85F467FAF9}" destId="{25F4047C-C6B3-466F-AB46-F7E9DEB5F217}" srcOrd="0" destOrd="0" presId="urn:microsoft.com/office/officeart/2016/7/layout/BasicLinearProcessNumbered"/>
    <dgm:cxn modelId="{AA0A1EE9-C60D-4D89-82BA-AB59F95BABBB}" srcId="{AEC95BA7-B523-4121-AEA0-8749513932CA}" destId="{644622FB-040E-400B-A2CD-59F0D14377D9}" srcOrd="2" destOrd="0" parTransId="{1AC5A4D3-5951-42F6-A6E4-566CF5CE971D}" sibTransId="{40FC8FA1-D746-4EA1-8521-610F1B0069DC}"/>
    <dgm:cxn modelId="{06053BF6-EDBB-4590-B356-22E176CEE955}" type="presOf" srcId="{C5D65DAF-47F8-4FE5-B850-7FC836FD6999}" destId="{EA3781C7-863F-40A0-85E8-0B268DBBC46F}" srcOrd="0" destOrd="0" presId="urn:microsoft.com/office/officeart/2016/7/layout/BasicLinearProcessNumbered"/>
    <dgm:cxn modelId="{AFC8974D-B679-486C-93BA-17997D8C9508}" type="presParOf" srcId="{0DE08970-F554-4645-863A-650CD927B90E}" destId="{B2E208C6-F3F6-4531-BFCC-702770A9EFC4}" srcOrd="0" destOrd="0" presId="urn:microsoft.com/office/officeart/2016/7/layout/BasicLinearProcessNumbered"/>
    <dgm:cxn modelId="{CB343AB6-DD68-4D0E-A7D4-5988E4E254A0}" type="presParOf" srcId="{B2E208C6-F3F6-4531-BFCC-702770A9EFC4}" destId="{A237A02F-3911-4059-B72E-5899AFB66F0E}" srcOrd="0" destOrd="0" presId="urn:microsoft.com/office/officeart/2016/7/layout/BasicLinearProcessNumbered"/>
    <dgm:cxn modelId="{03E8F153-FD87-412C-B37C-D900EE449FE0}" type="presParOf" srcId="{B2E208C6-F3F6-4531-BFCC-702770A9EFC4}" destId="{25F4047C-C6B3-466F-AB46-F7E9DEB5F217}" srcOrd="1" destOrd="0" presId="urn:microsoft.com/office/officeart/2016/7/layout/BasicLinearProcessNumbered"/>
    <dgm:cxn modelId="{0E7F5A17-97A8-47DF-A8C2-F2DA89272F0F}" type="presParOf" srcId="{B2E208C6-F3F6-4531-BFCC-702770A9EFC4}" destId="{92B39665-1B2C-491C-BBA0-C0D7F682054A}" srcOrd="2" destOrd="0" presId="urn:microsoft.com/office/officeart/2016/7/layout/BasicLinearProcessNumbered"/>
    <dgm:cxn modelId="{4687CBAB-373B-4126-A142-68312D0018E4}" type="presParOf" srcId="{B2E208C6-F3F6-4531-BFCC-702770A9EFC4}" destId="{237237F9-D123-48A3-AACD-4780748A66D6}" srcOrd="3" destOrd="0" presId="urn:microsoft.com/office/officeart/2016/7/layout/BasicLinearProcessNumbered"/>
    <dgm:cxn modelId="{C9FF8A4D-8502-4BAB-9A99-3DBD275A645D}" type="presParOf" srcId="{0DE08970-F554-4645-863A-650CD927B90E}" destId="{AB6726EB-CCE7-461F-8512-29BA27BF0E4D}" srcOrd="1" destOrd="0" presId="urn:microsoft.com/office/officeart/2016/7/layout/BasicLinearProcessNumbered"/>
    <dgm:cxn modelId="{D400AE38-21B2-42CF-9642-A68BE8FD8870}" type="presParOf" srcId="{0DE08970-F554-4645-863A-650CD927B90E}" destId="{31C3F101-1B1E-4DA5-B662-93FF2C292B45}" srcOrd="2" destOrd="0" presId="urn:microsoft.com/office/officeart/2016/7/layout/BasicLinearProcessNumbered"/>
    <dgm:cxn modelId="{D8241EF3-26DE-4B72-A672-A09EBF92EE3B}" type="presParOf" srcId="{31C3F101-1B1E-4DA5-B662-93FF2C292B45}" destId="{9BE8598B-64F5-41E0-9998-E0B88702EDF3}" srcOrd="0" destOrd="0" presId="urn:microsoft.com/office/officeart/2016/7/layout/BasicLinearProcessNumbered"/>
    <dgm:cxn modelId="{81A9E8BC-079F-49A0-A386-216DC6FCBC43}" type="presParOf" srcId="{31C3F101-1B1E-4DA5-B662-93FF2C292B45}" destId="{EA3781C7-863F-40A0-85E8-0B268DBBC46F}" srcOrd="1" destOrd="0" presId="urn:microsoft.com/office/officeart/2016/7/layout/BasicLinearProcessNumbered"/>
    <dgm:cxn modelId="{113827D8-09C4-407D-AC5E-5923C1E3C14F}" type="presParOf" srcId="{31C3F101-1B1E-4DA5-B662-93FF2C292B45}" destId="{8A6E5DE9-A996-4231-A51D-9E247255CD88}" srcOrd="2" destOrd="0" presId="urn:microsoft.com/office/officeart/2016/7/layout/BasicLinearProcessNumbered"/>
    <dgm:cxn modelId="{D2186624-0117-4F1C-93C7-7AEA60523C0F}" type="presParOf" srcId="{31C3F101-1B1E-4DA5-B662-93FF2C292B45}" destId="{999BEABB-89EF-4683-8D44-49655CE7EB8D}" srcOrd="3" destOrd="0" presId="urn:microsoft.com/office/officeart/2016/7/layout/BasicLinearProcessNumbered"/>
    <dgm:cxn modelId="{D8CDDE2F-80D2-43D2-8B61-89584BB0528D}" type="presParOf" srcId="{0DE08970-F554-4645-863A-650CD927B90E}" destId="{C5FB5B58-DF40-4F49-B3A4-FEDAB775B0AB}" srcOrd="3" destOrd="0" presId="urn:microsoft.com/office/officeart/2016/7/layout/BasicLinearProcessNumbered"/>
    <dgm:cxn modelId="{B0EAEF55-7A69-4FFD-B388-DD6F085A4088}" type="presParOf" srcId="{0DE08970-F554-4645-863A-650CD927B90E}" destId="{6B1C3603-0A91-4096-802C-8DB1691A2B1C}" srcOrd="4" destOrd="0" presId="urn:microsoft.com/office/officeart/2016/7/layout/BasicLinearProcessNumbered"/>
    <dgm:cxn modelId="{07CB602E-82B2-4B28-AFDB-B7F27D957E85}" type="presParOf" srcId="{6B1C3603-0A91-4096-802C-8DB1691A2B1C}" destId="{23CC4D2E-4F4E-483F-8B9A-759351AC2720}" srcOrd="0" destOrd="0" presId="urn:microsoft.com/office/officeart/2016/7/layout/BasicLinearProcessNumbered"/>
    <dgm:cxn modelId="{590DEB4C-72D2-4578-9DBC-65615EEC7091}" type="presParOf" srcId="{6B1C3603-0A91-4096-802C-8DB1691A2B1C}" destId="{8430D8EB-EBE5-4E06-B28D-DDCA9B9622A9}" srcOrd="1" destOrd="0" presId="urn:microsoft.com/office/officeart/2016/7/layout/BasicLinearProcessNumbered"/>
    <dgm:cxn modelId="{5E02EBB9-151C-41C0-9B99-E444452EABC6}" type="presParOf" srcId="{6B1C3603-0A91-4096-802C-8DB1691A2B1C}" destId="{9017E650-5FD0-4617-9640-F49EA5738157}" srcOrd="2" destOrd="0" presId="urn:microsoft.com/office/officeart/2016/7/layout/BasicLinearProcessNumbered"/>
    <dgm:cxn modelId="{6E705C03-2C4E-4425-8D5B-192E16E07327}" type="presParOf" srcId="{6B1C3603-0A91-4096-802C-8DB1691A2B1C}" destId="{F117648F-14DB-40D8-B813-24E102EC1125}" srcOrd="3" destOrd="0" presId="urn:microsoft.com/office/officeart/2016/7/layout/BasicLinearProcessNumbered"/>
    <dgm:cxn modelId="{B384129D-2F96-4876-8BFD-5912F63E579F}" type="presParOf" srcId="{0DE08970-F554-4645-863A-650CD927B90E}" destId="{B751AFF1-A7C5-4B9F-9879-D11358D4BE94}" srcOrd="5" destOrd="0" presId="urn:microsoft.com/office/officeart/2016/7/layout/BasicLinearProcessNumbered"/>
    <dgm:cxn modelId="{C36593A3-C43F-462F-A70D-791135186DDF}" type="presParOf" srcId="{0DE08970-F554-4645-863A-650CD927B90E}" destId="{B60B06BD-79E2-4277-B6BC-50725D3E7D8E}" srcOrd="6" destOrd="0" presId="urn:microsoft.com/office/officeart/2016/7/layout/BasicLinearProcessNumbered"/>
    <dgm:cxn modelId="{561E5B7D-6109-4884-BBF9-494204F9572B}" type="presParOf" srcId="{B60B06BD-79E2-4277-B6BC-50725D3E7D8E}" destId="{FAD526AE-DC7A-41FA-AD38-00203917E140}" srcOrd="0" destOrd="0" presId="urn:microsoft.com/office/officeart/2016/7/layout/BasicLinearProcessNumbered"/>
    <dgm:cxn modelId="{D37C1450-C1B4-4317-85C9-C23C1BB2B933}" type="presParOf" srcId="{B60B06BD-79E2-4277-B6BC-50725D3E7D8E}" destId="{60AB60DE-C0D8-4432-8BB2-75DB95328F0C}" srcOrd="1" destOrd="0" presId="urn:microsoft.com/office/officeart/2016/7/layout/BasicLinearProcessNumbered"/>
    <dgm:cxn modelId="{F411B442-0D25-4B89-A7B6-05EACAE14D83}" type="presParOf" srcId="{B60B06BD-79E2-4277-B6BC-50725D3E7D8E}" destId="{0CD0AEA3-A3CB-4E4F-9269-A4A8FE041C16}" srcOrd="2" destOrd="0" presId="urn:microsoft.com/office/officeart/2016/7/layout/BasicLinearProcessNumbered"/>
    <dgm:cxn modelId="{A41961C1-8FE3-4461-9378-1A683045702C}" type="presParOf" srcId="{B60B06BD-79E2-4277-B6BC-50725D3E7D8E}" destId="{4E4E3EE6-C5DC-4C42-90ED-5F442856061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A27639-47C7-4768-8583-F9388F232B6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E4F273-61B0-44E2-9C04-DC785979924B}">
      <dgm:prSet custT="1"/>
      <dgm:spPr/>
      <dgm:t>
        <a:bodyPr/>
        <a:lstStyle/>
        <a:p>
          <a:pPr>
            <a:defRPr cap="all"/>
          </a:pPr>
          <a:r>
            <a:rPr lang="en-US" sz="1400" b="0" i="0" dirty="0"/>
            <a:t>Data Source: Yahoo Finance (via </a:t>
          </a:r>
          <a:r>
            <a:rPr lang="en-US" sz="1400" b="0" i="0" dirty="0" err="1"/>
            <a:t>quantmod</a:t>
          </a:r>
          <a:r>
            <a:rPr lang="en-US" sz="1400" b="0" i="0" dirty="0"/>
            <a:t> in R)</a:t>
          </a:r>
          <a:endParaRPr lang="en-US" sz="1400" dirty="0"/>
        </a:p>
      </dgm:t>
    </dgm:pt>
    <dgm:pt modelId="{D2E1CD05-ED3E-48A5-8FAE-319FA4373F04}" type="parTrans" cxnId="{C258CBE5-E699-4017-95C7-D3DB7FE6E2DD}">
      <dgm:prSet/>
      <dgm:spPr/>
      <dgm:t>
        <a:bodyPr/>
        <a:lstStyle/>
        <a:p>
          <a:endParaRPr lang="en-US"/>
        </a:p>
      </dgm:t>
    </dgm:pt>
    <dgm:pt modelId="{F66AB45C-7587-4305-8B6E-35F1525380D3}" type="sibTrans" cxnId="{C258CBE5-E699-4017-95C7-D3DB7FE6E2DD}">
      <dgm:prSet/>
      <dgm:spPr/>
      <dgm:t>
        <a:bodyPr/>
        <a:lstStyle/>
        <a:p>
          <a:endParaRPr lang="en-US"/>
        </a:p>
      </dgm:t>
    </dgm:pt>
    <dgm:pt modelId="{986070B8-C241-493B-A62F-35C52E13914F}">
      <dgm:prSet custT="1"/>
      <dgm:spPr/>
      <dgm:t>
        <a:bodyPr/>
        <a:lstStyle/>
        <a:p>
          <a:pPr>
            <a:defRPr cap="all"/>
          </a:pPr>
          <a:r>
            <a:rPr lang="en-US" sz="1400" b="0" i="0" dirty="0"/>
            <a:t>Assets Considered: SPY (Equities), AGG (Bonds), GLD (Gold)</a:t>
          </a:r>
          <a:endParaRPr lang="en-US" sz="1400" dirty="0"/>
        </a:p>
      </dgm:t>
    </dgm:pt>
    <dgm:pt modelId="{8C972D1E-3772-44E8-8763-B26452F71E63}" type="parTrans" cxnId="{F056A534-8333-4995-A395-85114DF51C97}">
      <dgm:prSet/>
      <dgm:spPr/>
      <dgm:t>
        <a:bodyPr/>
        <a:lstStyle/>
        <a:p>
          <a:endParaRPr lang="en-US"/>
        </a:p>
      </dgm:t>
    </dgm:pt>
    <dgm:pt modelId="{63A8E204-1E0F-4182-94DA-36BF38E2EBC2}" type="sibTrans" cxnId="{F056A534-8333-4995-A395-85114DF51C97}">
      <dgm:prSet/>
      <dgm:spPr/>
      <dgm:t>
        <a:bodyPr/>
        <a:lstStyle/>
        <a:p>
          <a:endParaRPr lang="en-US"/>
        </a:p>
      </dgm:t>
    </dgm:pt>
    <dgm:pt modelId="{493DCA5A-E676-4AAF-9464-29780CD47847}">
      <dgm:prSet custT="1"/>
      <dgm:spPr/>
      <dgm:t>
        <a:bodyPr/>
        <a:lstStyle/>
        <a:p>
          <a:pPr>
            <a:defRPr cap="all"/>
          </a:pPr>
          <a:r>
            <a:rPr lang="en-US" sz="1400" b="0" i="0" dirty="0"/>
            <a:t>Analysis Techniques: Portfolio optimization, risk decomposition, scenario analysis</a:t>
          </a:r>
          <a:endParaRPr lang="en-US" sz="1400" dirty="0"/>
        </a:p>
      </dgm:t>
    </dgm:pt>
    <dgm:pt modelId="{A0AE576C-8F3F-44BB-8816-8E2C07A67F12}" type="parTrans" cxnId="{C5740D52-4319-415B-9D35-E5BEE433010B}">
      <dgm:prSet/>
      <dgm:spPr/>
      <dgm:t>
        <a:bodyPr/>
        <a:lstStyle/>
        <a:p>
          <a:endParaRPr lang="en-US"/>
        </a:p>
      </dgm:t>
    </dgm:pt>
    <dgm:pt modelId="{86FBFD40-575F-4621-9927-40A750D5F38F}" type="sibTrans" cxnId="{C5740D52-4319-415B-9D35-E5BEE433010B}">
      <dgm:prSet/>
      <dgm:spPr/>
      <dgm:t>
        <a:bodyPr/>
        <a:lstStyle/>
        <a:p>
          <a:endParaRPr lang="en-US"/>
        </a:p>
      </dgm:t>
    </dgm:pt>
    <dgm:pt modelId="{B28FA636-F48B-493C-871A-F1400E777B69}" type="pres">
      <dgm:prSet presAssocID="{F5A27639-47C7-4768-8583-F9388F232B6E}" presName="root" presStyleCnt="0">
        <dgm:presLayoutVars>
          <dgm:dir/>
          <dgm:resizeHandles val="exact"/>
        </dgm:presLayoutVars>
      </dgm:prSet>
      <dgm:spPr/>
    </dgm:pt>
    <dgm:pt modelId="{F641F791-1812-49E3-B04C-2107591A442C}" type="pres">
      <dgm:prSet presAssocID="{79E4F273-61B0-44E2-9C04-DC785979924B}" presName="compNode" presStyleCnt="0"/>
      <dgm:spPr/>
    </dgm:pt>
    <dgm:pt modelId="{B04DF68A-4B55-4327-8982-EF799BC75884}" type="pres">
      <dgm:prSet presAssocID="{79E4F273-61B0-44E2-9C04-DC785979924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242FDB0-A842-4F1F-A590-5766AF1F9216}" type="pres">
      <dgm:prSet presAssocID="{79E4F273-61B0-44E2-9C04-DC78597992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755AC2A-887D-4782-965A-229E59C263CB}" type="pres">
      <dgm:prSet presAssocID="{79E4F273-61B0-44E2-9C04-DC785979924B}" presName="spaceRect" presStyleCnt="0"/>
      <dgm:spPr/>
    </dgm:pt>
    <dgm:pt modelId="{ABC91B88-47A3-43C6-9178-9BF6283416F6}" type="pres">
      <dgm:prSet presAssocID="{79E4F273-61B0-44E2-9C04-DC785979924B}" presName="textRect" presStyleLbl="revTx" presStyleIdx="0" presStyleCnt="3">
        <dgm:presLayoutVars>
          <dgm:chMax val="1"/>
          <dgm:chPref val="1"/>
        </dgm:presLayoutVars>
      </dgm:prSet>
      <dgm:spPr/>
    </dgm:pt>
    <dgm:pt modelId="{B2E80134-3948-49A6-9C3C-0B81AF14445A}" type="pres">
      <dgm:prSet presAssocID="{F66AB45C-7587-4305-8B6E-35F1525380D3}" presName="sibTrans" presStyleCnt="0"/>
      <dgm:spPr/>
    </dgm:pt>
    <dgm:pt modelId="{BC57136E-9C93-45AD-BAFE-11874B41F022}" type="pres">
      <dgm:prSet presAssocID="{986070B8-C241-493B-A62F-35C52E13914F}" presName="compNode" presStyleCnt="0"/>
      <dgm:spPr/>
    </dgm:pt>
    <dgm:pt modelId="{9B788125-9DE0-4A70-B944-71B4719CDD28}" type="pres">
      <dgm:prSet presAssocID="{986070B8-C241-493B-A62F-35C52E13914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F4085B7-A769-4AEE-96C3-7E3199B384A8}" type="pres">
      <dgm:prSet presAssocID="{986070B8-C241-493B-A62F-35C52E1391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5560D37D-7B8D-4F1D-9C6D-0554D65E2677}" type="pres">
      <dgm:prSet presAssocID="{986070B8-C241-493B-A62F-35C52E13914F}" presName="spaceRect" presStyleCnt="0"/>
      <dgm:spPr/>
    </dgm:pt>
    <dgm:pt modelId="{0FFB17F8-6B3E-4C68-8072-4FE375CB7B69}" type="pres">
      <dgm:prSet presAssocID="{986070B8-C241-493B-A62F-35C52E13914F}" presName="textRect" presStyleLbl="revTx" presStyleIdx="1" presStyleCnt="3">
        <dgm:presLayoutVars>
          <dgm:chMax val="1"/>
          <dgm:chPref val="1"/>
        </dgm:presLayoutVars>
      </dgm:prSet>
      <dgm:spPr/>
    </dgm:pt>
    <dgm:pt modelId="{A404683A-D711-4B87-8C08-DC601F8000CA}" type="pres">
      <dgm:prSet presAssocID="{63A8E204-1E0F-4182-94DA-36BF38E2EBC2}" presName="sibTrans" presStyleCnt="0"/>
      <dgm:spPr/>
    </dgm:pt>
    <dgm:pt modelId="{339C3D60-6B0F-4AE7-82F2-E5311B468240}" type="pres">
      <dgm:prSet presAssocID="{493DCA5A-E676-4AAF-9464-29780CD47847}" presName="compNode" presStyleCnt="0"/>
      <dgm:spPr/>
    </dgm:pt>
    <dgm:pt modelId="{BAD5A7BC-370F-46C3-9029-A60C5D017F08}" type="pres">
      <dgm:prSet presAssocID="{493DCA5A-E676-4AAF-9464-29780CD4784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7597AC-7B46-4D65-8F3C-912541F1A136}" type="pres">
      <dgm:prSet presAssocID="{493DCA5A-E676-4AAF-9464-29780CD478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21F7CE0-E5CF-48B0-9350-C5FBD7610671}" type="pres">
      <dgm:prSet presAssocID="{493DCA5A-E676-4AAF-9464-29780CD47847}" presName="spaceRect" presStyleCnt="0"/>
      <dgm:spPr/>
    </dgm:pt>
    <dgm:pt modelId="{B418F4B4-DCC7-46FA-8D4C-84511507E733}" type="pres">
      <dgm:prSet presAssocID="{493DCA5A-E676-4AAF-9464-29780CD478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49661D-A866-4D81-921A-70FB11E85C56}" type="presOf" srcId="{79E4F273-61B0-44E2-9C04-DC785979924B}" destId="{ABC91B88-47A3-43C6-9178-9BF6283416F6}" srcOrd="0" destOrd="0" presId="urn:microsoft.com/office/officeart/2018/5/layout/IconLeafLabelList"/>
    <dgm:cxn modelId="{F056A534-8333-4995-A395-85114DF51C97}" srcId="{F5A27639-47C7-4768-8583-F9388F232B6E}" destId="{986070B8-C241-493B-A62F-35C52E13914F}" srcOrd="1" destOrd="0" parTransId="{8C972D1E-3772-44E8-8763-B26452F71E63}" sibTransId="{63A8E204-1E0F-4182-94DA-36BF38E2EBC2}"/>
    <dgm:cxn modelId="{C5740D52-4319-415B-9D35-E5BEE433010B}" srcId="{F5A27639-47C7-4768-8583-F9388F232B6E}" destId="{493DCA5A-E676-4AAF-9464-29780CD47847}" srcOrd="2" destOrd="0" parTransId="{A0AE576C-8F3F-44BB-8816-8E2C07A67F12}" sibTransId="{86FBFD40-575F-4621-9927-40A750D5F38F}"/>
    <dgm:cxn modelId="{0E3461D6-28E3-44A9-94BC-9AA72925E089}" type="presOf" srcId="{986070B8-C241-493B-A62F-35C52E13914F}" destId="{0FFB17F8-6B3E-4C68-8072-4FE375CB7B69}" srcOrd="0" destOrd="0" presId="urn:microsoft.com/office/officeart/2018/5/layout/IconLeafLabelList"/>
    <dgm:cxn modelId="{28267CD7-8702-4E40-BF83-AA0015F0EE84}" type="presOf" srcId="{F5A27639-47C7-4768-8583-F9388F232B6E}" destId="{B28FA636-F48B-493C-871A-F1400E777B69}" srcOrd="0" destOrd="0" presId="urn:microsoft.com/office/officeart/2018/5/layout/IconLeafLabelList"/>
    <dgm:cxn modelId="{C258CBE5-E699-4017-95C7-D3DB7FE6E2DD}" srcId="{F5A27639-47C7-4768-8583-F9388F232B6E}" destId="{79E4F273-61B0-44E2-9C04-DC785979924B}" srcOrd="0" destOrd="0" parTransId="{D2E1CD05-ED3E-48A5-8FAE-319FA4373F04}" sibTransId="{F66AB45C-7587-4305-8B6E-35F1525380D3}"/>
    <dgm:cxn modelId="{E2B860FA-A9B4-4378-BC47-90C8234CC920}" type="presOf" srcId="{493DCA5A-E676-4AAF-9464-29780CD47847}" destId="{B418F4B4-DCC7-46FA-8D4C-84511507E733}" srcOrd="0" destOrd="0" presId="urn:microsoft.com/office/officeart/2018/5/layout/IconLeafLabelList"/>
    <dgm:cxn modelId="{04BC655D-633F-45DE-A337-589E894EF9C1}" type="presParOf" srcId="{B28FA636-F48B-493C-871A-F1400E777B69}" destId="{F641F791-1812-49E3-B04C-2107591A442C}" srcOrd="0" destOrd="0" presId="urn:microsoft.com/office/officeart/2018/5/layout/IconLeafLabelList"/>
    <dgm:cxn modelId="{331727A3-357D-4CCD-9860-8DF024DE363C}" type="presParOf" srcId="{F641F791-1812-49E3-B04C-2107591A442C}" destId="{B04DF68A-4B55-4327-8982-EF799BC75884}" srcOrd="0" destOrd="0" presId="urn:microsoft.com/office/officeart/2018/5/layout/IconLeafLabelList"/>
    <dgm:cxn modelId="{2A3235F2-F605-4641-B4B4-83AECE601AA6}" type="presParOf" srcId="{F641F791-1812-49E3-B04C-2107591A442C}" destId="{0242FDB0-A842-4F1F-A590-5766AF1F9216}" srcOrd="1" destOrd="0" presId="urn:microsoft.com/office/officeart/2018/5/layout/IconLeafLabelList"/>
    <dgm:cxn modelId="{678E74DF-282C-40F2-B8F9-266D2A02ED60}" type="presParOf" srcId="{F641F791-1812-49E3-B04C-2107591A442C}" destId="{B755AC2A-887D-4782-965A-229E59C263CB}" srcOrd="2" destOrd="0" presId="urn:microsoft.com/office/officeart/2018/5/layout/IconLeafLabelList"/>
    <dgm:cxn modelId="{9C582A62-0919-46B2-9116-0E9AB42883ED}" type="presParOf" srcId="{F641F791-1812-49E3-B04C-2107591A442C}" destId="{ABC91B88-47A3-43C6-9178-9BF6283416F6}" srcOrd="3" destOrd="0" presId="urn:microsoft.com/office/officeart/2018/5/layout/IconLeafLabelList"/>
    <dgm:cxn modelId="{1B306E2C-D032-4908-B2F2-0BE85953AF5F}" type="presParOf" srcId="{B28FA636-F48B-493C-871A-F1400E777B69}" destId="{B2E80134-3948-49A6-9C3C-0B81AF14445A}" srcOrd="1" destOrd="0" presId="urn:microsoft.com/office/officeart/2018/5/layout/IconLeafLabelList"/>
    <dgm:cxn modelId="{ACA01D0C-4766-434C-8230-2A5728A60D56}" type="presParOf" srcId="{B28FA636-F48B-493C-871A-F1400E777B69}" destId="{BC57136E-9C93-45AD-BAFE-11874B41F022}" srcOrd="2" destOrd="0" presId="urn:microsoft.com/office/officeart/2018/5/layout/IconLeafLabelList"/>
    <dgm:cxn modelId="{3DDF9FD4-6B9D-48FF-B826-F6284984B14D}" type="presParOf" srcId="{BC57136E-9C93-45AD-BAFE-11874B41F022}" destId="{9B788125-9DE0-4A70-B944-71B4719CDD28}" srcOrd="0" destOrd="0" presId="urn:microsoft.com/office/officeart/2018/5/layout/IconLeafLabelList"/>
    <dgm:cxn modelId="{C17A4A8B-6FEA-46B1-9756-676B54ED7568}" type="presParOf" srcId="{BC57136E-9C93-45AD-BAFE-11874B41F022}" destId="{3F4085B7-A769-4AEE-96C3-7E3199B384A8}" srcOrd="1" destOrd="0" presId="urn:microsoft.com/office/officeart/2018/5/layout/IconLeafLabelList"/>
    <dgm:cxn modelId="{EA15B186-7406-4871-9571-A33CBE2A9286}" type="presParOf" srcId="{BC57136E-9C93-45AD-BAFE-11874B41F022}" destId="{5560D37D-7B8D-4F1D-9C6D-0554D65E2677}" srcOrd="2" destOrd="0" presId="urn:microsoft.com/office/officeart/2018/5/layout/IconLeafLabelList"/>
    <dgm:cxn modelId="{CA22577C-7040-4D70-9576-7861194BE5B9}" type="presParOf" srcId="{BC57136E-9C93-45AD-BAFE-11874B41F022}" destId="{0FFB17F8-6B3E-4C68-8072-4FE375CB7B69}" srcOrd="3" destOrd="0" presId="urn:microsoft.com/office/officeart/2018/5/layout/IconLeafLabelList"/>
    <dgm:cxn modelId="{47FB686F-70AD-49AA-879F-46E26BD8B3CD}" type="presParOf" srcId="{B28FA636-F48B-493C-871A-F1400E777B69}" destId="{A404683A-D711-4B87-8C08-DC601F8000CA}" srcOrd="3" destOrd="0" presId="urn:microsoft.com/office/officeart/2018/5/layout/IconLeafLabelList"/>
    <dgm:cxn modelId="{96F4A636-7FE5-40BB-B083-F7D8B65E9EB1}" type="presParOf" srcId="{B28FA636-F48B-493C-871A-F1400E777B69}" destId="{339C3D60-6B0F-4AE7-82F2-E5311B468240}" srcOrd="4" destOrd="0" presId="urn:microsoft.com/office/officeart/2018/5/layout/IconLeafLabelList"/>
    <dgm:cxn modelId="{04F0260E-C34A-448E-8955-0CAE3204C3BA}" type="presParOf" srcId="{339C3D60-6B0F-4AE7-82F2-E5311B468240}" destId="{BAD5A7BC-370F-46C3-9029-A60C5D017F08}" srcOrd="0" destOrd="0" presId="urn:microsoft.com/office/officeart/2018/5/layout/IconLeafLabelList"/>
    <dgm:cxn modelId="{F90B7E45-6D52-4283-9FD8-BEB42CCD9F95}" type="presParOf" srcId="{339C3D60-6B0F-4AE7-82F2-E5311B468240}" destId="{E97597AC-7B46-4D65-8F3C-912541F1A136}" srcOrd="1" destOrd="0" presId="urn:microsoft.com/office/officeart/2018/5/layout/IconLeafLabelList"/>
    <dgm:cxn modelId="{77AC8CBB-A3FB-49B8-BD37-A39C87F14729}" type="presParOf" srcId="{339C3D60-6B0F-4AE7-82F2-E5311B468240}" destId="{A21F7CE0-E5CF-48B0-9350-C5FBD7610671}" srcOrd="2" destOrd="0" presId="urn:microsoft.com/office/officeart/2018/5/layout/IconLeafLabelList"/>
    <dgm:cxn modelId="{EAF280BD-26E2-4996-9FE0-CBF63B44E43F}" type="presParOf" srcId="{339C3D60-6B0F-4AE7-82F2-E5311B468240}" destId="{B418F4B4-DCC7-46FA-8D4C-84511507E73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5CA9CC-4CEE-4962-93D6-A630E6F01C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15B3ED-806F-444F-867E-E3AA0FC99605}">
      <dgm:prSet/>
      <dgm:spPr/>
      <dgm:t>
        <a:bodyPr/>
        <a:lstStyle/>
        <a:p>
          <a:pPr>
            <a:defRPr cap="all"/>
          </a:pPr>
          <a:r>
            <a:rPr lang="en-US" b="0" i="0"/>
            <a:t>Risk-return tradeoff based on allocation</a:t>
          </a:r>
          <a:endParaRPr lang="en-US"/>
        </a:p>
      </dgm:t>
    </dgm:pt>
    <dgm:pt modelId="{630A1DDD-28A8-40A1-8A6F-EBE3157F82E1}" type="parTrans" cxnId="{67B3E159-FA96-4B33-9818-F83AA1FC12EF}">
      <dgm:prSet/>
      <dgm:spPr/>
      <dgm:t>
        <a:bodyPr/>
        <a:lstStyle/>
        <a:p>
          <a:endParaRPr lang="en-US"/>
        </a:p>
      </dgm:t>
    </dgm:pt>
    <dgm:pt modelId="{B4836D96-1D37-4900-ACCB-40CB6329335B}" type="sibTrans" cxnId="{67B3E159-FA96-4B33-9818-F83AA1FC12EF}">
      <dgm:prSet/>
      <dgm:spPr/>
      <dgm:t>
        <a:bodyPr/>
        <a:lstStyle/>
        <a:p>
          <a:endParaRPr lang="en-US"/>
        </a:p>
      </dgm:t>
    </dgm:pt>
    <dgm:pt modelId="{DF32188C-F43C-46BB-B417-6F60A9BEBBBE}">
      <dgm:prSet/>
      <dgm:spPr/>
      <dgm:t>
        <a:bodyPr/>
        <a:lstStyle/>
        <a:p>
          <a:pPr>
            <a:defRPr cap="all"/>
          </a:pPr>
          <a:r>
            <a:rPr lang="en-US" b="0" i="0"/>
            <a:t>Importance of diversification</a:t>
          </a:r>
          <a:endParaRPr lang="en-US"/>
        </a:p>
      </dgm:t>
    </dgm:pt>
    <dgm:pt modelId="{CAAD2B9A-A65E-4600-AB6A-C5C8D05EB0F9}" type="parTrans" cxnId="{FDFCA80B-6771-48C3-B70E-20A19B6B529E}">
      <dgm:prSet/>
      <dgm:spPr/>
      <dgm:t>
        <a:bodyPr/>
        <a:lstStyle/>
        <a:p>
          <a:endParaRPr lang="en-US"/>
        </a:p>
      </dgm:t>
    </dgm:pt>
    <dgm:pt modelId="{F62491EB-EABF-40C9-A980-68651A5915A8}" type="sibTrans" cxnId="{FDFCA80B-6771-48C3-B70E-20A19B6B529E}">
      <dgm:prSet/>
      <dgm:spPr/>
      <dgm:t>
        <a:bodyPr/>
        <a:lstStyle/>
        <a:p>
          <a:endParaRPr lang="en-US"/>
        </a:p>
      </dgm:t>
    </dgm:pt>
    <dgm:pt modelId="{F699C033-D036-4294-A55F-2964A13E13B6}">
      <dgm:prSet/>
      <dgm:spPr/>
      <dgm:t>
        <a:bodyPr/>
        <a:lstStyle/>
        <a:p>
          <a:pPr>
            <a:defRPr cap="all"/>
          </a:pPr>
          <a:r>
            <a:rPr lang="en-US" b="0" i="0"/>
            <a:t>Optimizing for Sharpe ratio enhances performance</a:t>
          </a:r>
          <a:endParaRPr lang="en-US"/>
        </a:p>
      </dgm:t>
    </dgm:pt>
    <dgm:pt modelId="{F6B65BFA-57EF-4282-9270-82EEE34846F7}" type="parTrans" cxnId="{77B6A7B2-EF7B-4BC3-B66A-087618331E4A}">
      <dgm:prSet/>
      <dgm:spPr/>
      <dgm:t>
        <a:bodyPr/>
        <a:lstStyle/>
        <a:p>
          <a:endParaRPr lang="en-US"/>
        </a:p>
      </dgm:t>
    </dgm:pt>
    <dgm:pt modelId="{693D8EEB-A7D6-49EC-917F-C1607DD174FD}" type="sibTrans" cxnId="{77B6A7B2-EF7B-4BC3-B66A-087618331E4A}">
      <dgm:prSet/>
      <dgm:spPr/>
      <dgm:t>
        <a:bodyPr/>
        <a:lstStyle/>
        <a:p>
          <a:endParaRPr lang="en-US"/>
        </a:p>
      </dgm:t>
    </dgm:pt>
    <dgm:pt modelId="{FFFD02C4-3552-4DCB-A5F4-286DF2C56F52}" type="pres">
      <dgm:prSet presAssocID="{985CA9CC-4CEE-4962-93D6-A630E6F01C1D}" presName="root" presStyleCnt="0">
        <dgm:presLayoutVars>
          <dgm:dir/>
          <dgm:resizeHandles val="exact"/>
        </dgm:presLayoutVars>
      </dgm:prSet>
      <dgm:spPr/>
    </dgm:pt>
    <dgm:pt modelId="{7F818EB1-E113-41D2-AEB0-D1195A313B61}" type="pres">
      <dgm:prSet presAssocID="{EC15B3ED-806F-444F-867E-E3AA0FC99605}" presName="compNode" presStyleCnt="0"/>
      <dgm:spPr/>
    </dgm:pt>
    <dgm:pt modelId="{9D33C9A9-F479-4B3B-85C6-8D6CBE167AFE}" type="pres">
      <dgm:prSet presAssocID="{EC15B3ED-806F-444F-867E-E3AA0FC99605}" presName="iconBgRect" presStyleLbl="bgShp" presStyleIdx="0" presStyleCnt="3"/>
      <dgm:spPr/>
    </dgm:pt>
    <dgm:pt modelId="{A754DC26-0C63-4FDC-8202-8558B58307F7}" type="pres">
      <dgm:prSet presAssocID="{EC15B3ED-806F-444F-867E-E3AA0FC996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C9F1D88-427E-4CA0-B446-47C23109F224}" type="pres">
      <dgm:prSet presAssocID="{EC15B3ED-806F-444F-867E-E3AA0FC99605}" presName="spaceRect" presStyleCnt="0"/>
      <dgm:spPr/>
    </dgm:pt>
    <dgm:pt modelId="{CABE6E0F-E30D-4701-B6A6-5D4ACDE45C10}" type="pres">
      <dgm:prSet presAssocID="{EC15B3ED-806F-444F-867E-E3AA0FC99605}" presName="textRect" presStyleLbl="revTx" presStyleIdx="0" presStyleCnt="3">
        <dgm:presLayoutVars>
          <dgm:chMax val="1"/>
          <dgm:chPref val="1"/>
        </dgm:presLayoutVars>
      </dgm:prSet>
      <dgm:spPr/>
    </dgm:pt>
    <dgm:pt modelId="{92A397C2-84D9-4275-BF2A-1563AAA20526}" type="pres">
      <dgm:prSet presAssocID="{B4836D96-1D37-4900-ACCB-40CB6329335B}" presName="sibTrans" presStyleCnt="0"/>
      <dgm:spPr/>
    </dgm:pt>
    <dgm:pt modelId="{AD05C8DF-A6A9-404A-BE4C-ABDD23D85379}" type="pres">
      <dgm:prSet presAssocID="{DF32188C-F43C-46BB-B417-6F60A9BEBBBE}" presName="compNode" presStyleCnt="0"/>
      <dgm:spPr/>
    </dgm:pt>
    <dgm:pt modelId="{9ECD82DC-2601-41CD-BEDE-56E2299B58E8}" type="pres">
      <dgm:prSet presAssocID="{DF32188C-F43C-46BB-B417-6F60A9BEBBBE}" presName="iconBgRect" presStyleLbl="bgShp" presStyleIdx="1" presStyleCnt="3"/>
      <dgm:spPr/>
    </dgm:pt>
    <dgm:pt modelId="{DF2E7922-60FC-4E1E-A3D8-883B7AB318B2}" type="pres">
      <dgm:prSet presAssocID="{DF32188C-F43C-46BB-B417-6F60A9BEBB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B0B49AE-24AC-45F7-9B92-E460EA1FF6AA}" type="pres">
      <dgm:prSet presAssocID="{DF32188C-F43C-46BB-B417-6F60A9BEBBBE}" presName="spaceRect" presStyleCnt="0"/>
      <dgm:spPr/>
    </dgm:pt>
    <dgm:pt modelId="{421FC84D-847E-4410-8747-47C322171EC0}" type="pres">
      <dgm:prSet presAssocID="{DF32188C-F43C-46BB-B417-6F60A9BEBBBE}" presName="textRect" presStyleLbl="revTx" presStyleIdx="1" presStyleCnt="3">
        <dgm:presLayoutVars>
          <dgm:chMax val="1"/>
          <dgm:chPref val="1"/>
        </dgm:presLayoutVars>
      </dgm:prSet>
      <dgm:spPr/>
    </dgm:pt>
    <dgm:pt modelId="{78970199-C9C8-4EBF-B090-C923CAE1BAD1}" type="pres">
      <dgm:prSet presAssocID="{F62491EB-EABF-40C9-A980-68651A5915A8}" presName="sibTrans" presStyleCnt="0"/>
      <dgm:spPr/>
    </dgm:pt>
    <dgm:pt modelId="{B9643A13-D4F5-40D7-9875-A93C8AD12CE6}" type="pres">
      <dgm:prSet presAssocID="{F699C033-D036-4294-A55F-2964A13E13B6}" presName="compNode" presStyleCnt="0"/>
      <dgm:spPr/>
    </dgm:pt>
    <dgm:pt modelId="{55C6E9FD-9835-4550-9503-758ACFB3946B}" type="pres">
      <dgm:prSet presAssocID="{F699C033-D036-4294-A55F-2964A13E13B6}" presName="iconBgRect" presStyleLbl="bgShp" presStyleIdx="2" presStyleCnt="3"/>
      <dgm:spPr/>
    </dgm:pt>
    <dgm:pt modelId="{BE03FCD4-C2A8-46DE-B579-E7A00C7BEEF3}" type="pres">
      <dgm:prSet presAssocID="{F699C033-D036-4294-A55F-2964A13E13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531FD4-681A-42F0-A4A9-918DA18C1596}" type="pres">
      <dgm:prSet presAssocID="{F699C033-D036-4294-A55F-2964A13E13B6}" presName="spaceRect" presStyleCnt="0"/>
      <dgm:spPr/>
    </dgm:pt>
    <dgm:pt modelId="{9813D0E8-12FB-4E93-9A4C-635B7B0BD1AB}" type="pres">
      <dgm:prSet presAssocID="{F699C033-D036-4294-A55F-2964A13E13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FCA80B-6771-48C3-B70E-20A19B6B529E}" srcId="{985CA9CC-4CEE-4962-93D6-A630E6F01C1D}" destId="{DF32188C-F43C-46BB-B417-6F60A9BEBBBE}" srcOrd="1" destOrd="0" parTransId="{CAAD2B9A-A65E-4600-AB6A-C5C8D05EB0F9}" sibTransId="{F62491EB-EABF-40C9-A980-68651A5915A8}"/>
    <dgm:cxn modelId="{96922356-35CD-48D5-AC18-9ED563FE6AB9}" type="presOf" srcId="{EC15B3ED-806F-444F-867E-E3AA0FC99605}" destId="{CABE6E0F-E30D-4701-B6A6-5D4ACDE45C10}" srcOrd="0" destOrd="0" presId="urn:microsoft.com/office/officeart/2018/5/layout/IconCircleLabelList"/>
    <dgm:cxn modelId="{67B3E159-FA96-4B33-9818-F83AA1FC12EF}" srcId="{985CA9CC-4CEE-4962-93D6-A630E6F01C1D}" destId="{EC15B3ED-806F-444F-867E-E3AA0FC99605}" srcOrd="0" destOrd="0" parTransId="{630A1DDD-28A8-40A1-8A6F-EBE3157F82E1}" sibTransId="{B4836D96-1D37-4900-ACCB-40CB6329335B}"/>
    <dgm:cxn modelId="{01BE8A7A-6EB8-4C12-A4DC-A774352EBA43}" type="presOf" srcId="{F699C033-D036-4294-A55F-2964A13E13B6}" destId="{9813D0E8-12FB-4E93-9A4C-635B7B0BD1AB}" srcOrd="0" destOrd="0" presId="urn:microsoft.com/office/officeart/2018/5/layout/IconCircleLabelList"/>
    <dgm:cxn modelId="{B2047B8C-BB77-46CC-88A0-E7B790BAD61B}" type="presOf" srcId="{DF32188C-F43C-46BB-B417-6F60A9BEBBBE}" destId="{421FC84D-847E-4410-8747-47C322171EC0}" srcOrd="0" destOrd="0" presId="urn:microsoft.com/office/officeart/2018/5/layout/IconCircleLabelList"/>
    <dgm:cxn modelId="{373EB09C-248D-4085-88C1-0E92452CC192}" type="presOf" srcId="{985CA9CC-4CEE-4962-93D6-A630E6F01C1D}" destId="{FFFD02C4-3552-4DCB-A5F4-286DF2C56F52}" srcOrd="0" destOrd="0" presId="urn:microsoft.com/office/officeart/2018/5/layout/IconCircleLabelList"/>
    <dgm:cxn modelId="{77B6A7B2-EF7B-4BC3-B66A-087618331E4A}" srcId="{985CA9CC-4CEE-4962-93D6-A630E6F01C1D}" destId="{F699C033-D036-4294-A55F-2964A13E13B6}" srcOrd="2" destOrd="0" parTransId="{F6B65BFA-57EF-4282-9270-82EEE34846F7}" sibTransId="{693D8EEB-A7D6-49EC-917F-C1607DD174FD}"/>
    <dgm:cxn modelId="{AE01DE1E-4D49-41AE-A1FB-8DC407D8BB06}" type="presParOf" srcId="{FFFD02C4-3552-4DCB-A5F4-286DF2C56F52}" destId="{7F818EB1-E113-41D2-AEB0-D1195A313B61}" srcOrd="0" destOrd="0" presId="urn:microsoft.com/office/officeart/2018/5/layout/IconCircleLabelList"/>
    <dgm:cxn modelId="{96C00B9E-F1E3-4453-B392-EADDB0892560}" type="presParOf" srcId="{7F818EB1-E113-41D2-AEB0-D1195A313B61}" destId="{9D33C9A9-F479-4B3B-85C6-8D6CBE167AFE}" srcOrd="0" destOrd="0" presId="urn:microsoft.com/office/officeart/2018/5/layout/IconCircleLabelList"/>
    <dgm:cxn modelId="{A4D54F06-A326-4737-92D5-0A0FB8E8B56B}" type="presParOf" srcId="{7F818EB1-E113-41D2-AEB0-D1195A313B61}" destId="{A754DC26-0C63-4FDC-8202-8558B58307F7}" srcOrd="1" destOrd="0" presId="urn:microsoft.com/office/officeart/2018/5/layout/IconCircleLabelList"/>
    <dgm:cxn modelId="{BC2F3D92-0271-4B74-8986-CD01DD7C1565}" type="presParOf" srcId="{7F818EB1-E113-41D2-AEB0-D1195A313B61}" destId="{7C9F1D88-427E-4CA0-B446-47C23109F224}" srcOrd="2" destOrd="0" presId="urn:microsoft.com/office/officeart/2018/5/layout/IconCircleLabelList"/>
    <dgm:cxn modelId="{5AF6B114-8F8B-458A-AE5B-16EFB3E338F7}" type="presParOf" srcId="{7F818EB1-E113-41D2-AEB0-D1195A313B61}" destId="{CABE6E0F-E30D-4701-B6A6-5D4ACDE45C10}" srcOrd="3" destOrd="0" presId="urn:microsoft.com/office/officeart/2018/5/layout/IconCircleLabelList"/>
    <dgm:cxn modelId="{5942FF80-233E-4E69-983D-107671B383A5}" type="presParOf" srcId="{FFFD02C4-3552-4DCB-A5F4-286DF2C56F52}" destId="{92A397C2-84D9-4275-BF2A-1563AAA20526}" srcOrd="1" destOrd="0" presId="urn:microsoft.com/office/officeart/2018/5/layout/IconCircleLabelList"/>
    <dgm:cxn modelId="{CC971482-8CF4-4F90-AA81-6D9965551A17}" type="presParOf" srcId="{FFFD02C4-3552-4DCB-A5F4-286DF2C56F52}" destId="{AD05C8DF-A6A9-404A-BE4C-ABDD23D85379}" srcOrd="2" destOrd="0" presId="urn:microsoft.com/office/officeart/2018/5/layout/IconCircleLabelList"/>
    <dgm:cxn modelId="{34AF4972-FD3F-4D1D-B871-033C70F42ABF}" type="presParOf" srcId="{AD05C8DF-A6A9-404A-BE4C-ABDD23D85379}" destId="{9ECD82DC-2601-41CD-BEDE-56E2299B58E8}" srcOrd="0" destOrd="0" presId="urn:microsoft.com/office/officeart/2018/5/layout/IconCircleLabelList"/>
    <dgm:cxn modelId="{CE10B20D-192C-4049-81A5-771DD97C94E6}" type="presParOf" srcId="{AD05C8DF-A6A9-404A-BE4C-ABDD23D85379}" destId="{DF2E7922-60FC-4E1E-A3D8-883B7AB318B2}" srcOrd="1" destOrd="0" presId="urn:microsoft.com/office/officeart/2018/5/layout/IconCircleLabelList"/>
    <dgm:cxn modelId="{222B1389-D8D9-4CAB-AF0D-E515B509475A}" type="presParOf" srcId="{AD05C8DF-A6A9-404A-BE4C-ABDD23D85379}" destId="{0B0B49AE-24AC-45F7-9B92-E460EA1FF6AA}" srcOrd="2" destOrd="0" presId="urn:microsoft.com/office/officeart/2018/5/layout/IconCircleLabelList"/>
    <dgm:cxn modelId="{4AC4AB79-E6CF-493F-9214-1F6F5F1DA392}" type="presParOf" srcId="{AD05C8DF-A6A9-404A-BE4C-ABDD23D85379}" destId="{421FC84D-847E-4410-8747-47C322171EC0}" srcOrd="3" destOrd="0" presId="urn:microsoft.com/office/officeart/2018/5/layout/IconCircleLabelList"/>
    <dgm:cxn modelId="{0137AA0A-D557-40F4-8CCB-602192BAD3F1}" type="presParOf" srcId="{FFFD02C4-3552-4DCB-A5F4-286DF2C56F52}" destId="{78970199-C9C8-4EBF-B090-C923CAE1BAD1}" srcOrd="3" destOrd="0" presId="urn:microsoft.com/office/officeart/2018/5/layout/IconCircleLabelList"/>
    <dgm:cxn modelId="{2B77D2B0-9BEE-4617-A474-70DD9942F453}" type="presParOf" srcId="{FFFD02C4-3552-4DCB-A5F4-286DF2C56F52}" destId="{B9643A13-D4F5-40D7-9875-A93C8AD12CE6}" srcOrd="4" destOrd="0" presId="urn:microsoft.com/office/officeart/2018/5/layout/IconCircleLabelList"/>
    <dgm:cxn modelId="{67D06942-5404-468E-8FC3-0ED95556425C}" type="presParOf" srcId="{B9643A13-D4F5-40D7-9875-A93C8AD12CE6}" destId="{55C6E9FD-9835-4550-9503-758ACFB3946B}" srcOrd="0" destOrd="0" presId="urn:microsoft.com/office/officeart/2018/5/layout/IconCircleLabelList"/>
    <dgm:cxn modelId="{E589E219-F387-4795-BFEB-8E7C3E4D8011}" type="presParOf" srcId="{B9643A13-D4F5-40D7-9875-A93C8AD12CE6}" destId="{BE03FCD4-C2A8-46DE-B579-E7A00C7BEEF3}" srcOrd="1" destOrd="0" presId="urn:microsoft.com/office/officeart/2018/5/layout/IconCircleLabelList"/>
    <dgm:cxn modelId="{08FE5BA3-82D0-4F10-90A6-80B9A81216D7}" type="presParOf" srcId="{B9643A13-D4F5-40D7-9875-A93C8AD12CE6}" destId="{5C531FD4-681A-42F0-A4A9-918DA18C1596}" srcOrd="2" destOrd="0" presId="urn:microsoft.com/office/officeart/2018/5/layout/IconCircleLabelList"/>
    <dgm:cxn modelId="{5690297F-4726-4457-B2D1-BA406C7A6101}" type="presParOf" srcId="{B9643A13-D4F5-40D7-9875-A93C8AD12CE6}" destId="{9813D0E8-12FB-4E93-9A4C-635B7B0BD1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549B2-287B-4046-81B4-961AF0D17D34}">
      <dsp:nvSpPr>
        <dsp:cNvPr id="0" name=""/>
        <dsp:cNvSpPr/>
      </dsp:nvSpPr>
      <dsp:spPr>
        <a:xfrm>
          <a:off x="506014" y="374638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81F1C-018D-49EA-8387-028511FF5B8A}">
      <dsp:nvSpPr>
        <dsp:cNvPr id="0" name=""/>
        <dsp:cNvSpPr/>
      </dsp:nvSpPr>
      <dsp:spPr>
        <a:xfrm>
          <a:off x="820451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00053-A894-4F11-910A-C58286F0F49B}">
      <dsp:nvSpPr>
        <dsp:cNvPr id="0" name=""/>
        <dsp:cNvSpPr/>
      </dsp:nvSpPr>
      <dsp:spPr>
        <a:xfrm>
          <a:off x="34357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What is Portfolio Risk Analysis?</a:t>
          </a:r>
          <a:endParaRPr lang="en-US" sz="1700" kern="1200"/>
        </a:p>
      </dsp:txBody>
      <dsp:txXfrm>
        <a:off x="34357" y="2309638"/>
        <a:ext cx="2418750" cy="720000"/>
      </dsp:txXfrm>
    </dsp:sp>
    <dsp:sp modelId="{A507C160-140D-4909-8BC1-2E192B2530ED}">
      <dsp:nvSpPr>
        <dsp:cNvPr id="0" name=""/>
        <dsp:cNvSpPr/>
      </dsp:nvSpPr>
      <dsp:spPr>
        <a:xfrm>
          <a:off x="3348045" y="374638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3D263-B243-4665-B91D-8963699166B1}">
      <dsp:nvSpPr>
        <dsp:cNvPr id="0" name=""/>
        <dsp:cNvSpPr/>
      </dsp:nvSpPr>
      <dsp:spPr>
        <a:xfrm>
          <a:off x="3662482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D48C7-4717-4075-80DA-4BEB160AAB9D}">
      <dsp:nvSpPr>
        <dsp:cNvPr id="0" name=""/>
        <dsp:cNvSpPr/>
      </dsp:nvSpPr>
      <dsp:spPr>
        <a:xfrm>
          <a:off x="2876389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Importance in investment decision-making</a:t>
          </a:r>
          <a:endParaRPr lang="en-US" sz="1700" kern="1200"/>
        </a:p>
      </dsp:txBody>
      <dsp:txXfrm>
        <a:off x="2876389" y="2309638"/>
        <a:ext cx="2418750" cy="720000"/>
      </dsp:txXfrm>
    </dsp:sp>
    <dsp:sp modelId="{89DC7115-3F99-485A-B547-5AAE8C5BE04D}">
      <dsp:nvSpPr>
        <dsp:cNvPr id="0" name=""/>
        <dsp:cNvSpPr/>
      </dsp:nvSpPr>
      <dsp:spPr>
        <a:xfrm>
          <a:off x="6190076" y="374638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B5CBA-E016-4B35-8C9E-7D9A4102B29F}">
      <dsp:nvSpPr>
        <dsp:cNvPr id="0" name=""/>
        <dsp:cNvSpPr/>
      </dsp:nvSpPr>
      <dsp:spPr>
        <a:xfrm>
          <a:off x="6504514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82FFF-7E4A-4B8B-AA03-A92FE3BB45DA}">
      <dsp:nvSpPr>
        <dsp:cNvPr id="0" name=""/>
        <dsp:cNvSpPr/>
      </dsp:nvSpPr>
      <dsp:spPr>
        <a:xfrm>
          <a:off x="5718420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Key objectives of this project</a:t>
          </a:r>
          <a:endParaRPr lang="en-US" sz="1700" kern="1200"/>
        </a:p>
      </dsp:txBody>
      <dsp:txXfrm>
        <a:off x="5718420" y="2309638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7A02F-3911-4059-B72E-5899AFB66F0E}">
      <dsp:nvSpPr>
        <dsp:cNvPr id="0" name=""/>
        <dsp:cNvSpPr/>
      </dsp:nvSpPr>
      <dsp:spPr>
        <a:xfrm>
          <a:off x="2394" y="372669"/>
          <a:ext cx="1899241" cy="26589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72" tIns="330200" rIns="148072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Construct a multi-asset portfolio</a:t>
          </a:r>
          <a:endParaRPr lang="en-US" sz="1300" kern="1200" dirty="0"/>
        </a:p>
      </dsp:txBody>
      <dsp:txXfrm>
        <a:off x="2394" y="1383065"/>
        <a:ext cx="1899241" cy="1595363"/>
      </dsp:txXfrm>
    </dsp:sp>
    <dsp:sp modelId="{25F4047C-C6B3-466F-AB46-F7E9DEB5F217}">
      <dsp:nvSpPr>
        <dsp:cNvPr id="0" name=""/>
        <dsp:cNvSpPr/>
      </dsp:nvSpPr>
      <dsp:spPr>
        <a:xfrm>
          <a:off x="553174" y="638563"/>
          <a:ext cx="797681" cy="7976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90" tIns="12700" rIns="6219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69992" y="755381"/>
        <a:ext cx="564045" cy="564045"/>
      </dsp:txXfrm>
    </dsp:sp>
    <dsp:sp modelId="{92B39665-1B2C-491C-BBA0-C0D7F682054A}">
      <dsp:nvSpPr>
        <dsp:cNvPr id="0" name=""/>
        <dsp:cNvSpPr/>
      </dsp:nvSpPr>
      <dsp:spPr>
        <a:xfrm>
          <a:off x="2394" y="3031535"/>
          <a:ext cx="1899241" cy="72"/>
        </a:xfrm>
        <a:prstGeom prst="rect">
          <a:avLst/>
        </a:prstGeom>
        <a:solidFill>
          <a:schemeClr val="accent2">
            <a:hueOff val="193545"/>
            <a:satOff val="-947"/>
            <a:lumOff val="532"/>
            <a:alphaOff val="0"/>
          </a:schemeClr>
        </a:solidFill>
        <a:ln w="19050" cap="rnd" cmpd="sng" algn="ctr">
          <a:solidFill>
            <a:schemeClr val="accent2">
              <a:hueOff val="193545"/>
              <a:satOff val="-947"/>
              <a:lumOff val="5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8598B-64F5-41E0-9998-E0B88702EDF3}">
      <dsp:nvSpPr>
        <dsp:cNvPr id="0" name=""/>
        <dsp:cNvSpPr/>
      </dsp:nvSpPr>
      <dsp:spPr>
        <a:xfrm>
          <a:off x="2091560" y="372669"/>
          <a:ext cx="1899241" cy="2658938"/>
        </a:xfrm>
        <a:prstGeom prst="rect">
          <a:avLst/>
        </a:prstGeom>
        <a:solidFill>
          <a:schemeClr val="accent2">
            <a:tint val="40000"/>
            <a:alpha val="90000"/>
            <a:hueOff val="543256"/>
            <a:satOff val="-1571"/>
            <a:lumOff val="-3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43256"/>
              <a:satOff val="-1571"/>
              <a:lumOff val="-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72" tIns="330200" rIns="148072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Analyze risk metrics (volatility, beta, </a:t>
          </a:r>
          <a:r>
            <a:rPr lang="en-US" sz="1300" b="0" i="0" kern="1200" dirty="0" err="1"/>
            <a:t>VaR</a:t>
          </a:r>
          <a:r>
            <a:rPr lang="en-US" sz="1300" b="0" i="0" kern="1200" dirty="0"/>
            <a:t>)</a:t>
          </a:r>
          <a:endParaRPr lang="en-US" sz="1300" kern="1200" dirty="0"/>
        </a:p>
      </dsp:txBody>
      <dsp:txXfrm>
        <a:off x="2091560" y="1383065"/>
        <a:ext cx="1899241" cy="1595363"/>
      </dsp:txXfrm>
    </dsp:sp>
    <dsp:sp modelId="{EA3781C7-863F-40A0-85E8-0B268DBBC46F}">
      <dsp:nvSpPr>
        <dsp:cNvPr id="0" name=""/>
        <dsp:cNvSpPr/>
      </dsp:nvSpPr>
      <dsp:spPr>
        <a:xfrm>
          <a:off x="2642340" y="638563"/>
          <a:ext cx="797681" cy="797681"/>
        </a:xfrm>
        <a:prstGeom prst="ellipse">
          <a:avLst/>
        </a:prstGeom>
        <a:solidFill>
          <a:schemeClr val="accent2">
            <a:hueOff val="387090"/>
            <a:satOff val="-1895"/>
            <a:lumOff val="1064"/>
            <a:alphaOff val="0"/>
          </a:schemeClr>
        </a:solidFill>
        <a:ln w="19050" cap="rnd" cmpd="sng" algn="ctr">
          <a:solidFill>
            <a:schemeClr val="accent2">
              <a:hueOff val="387090"/>
              <a:satOff val="-1895"/>
              <a:lumOff val="1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90" tIns="12700" rIns="6219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9158" y="755381"/>
        <a:ext cx="564045" cy="564045"/>
      </dsp:txXfrm>
    </dsp:sp>
    <dsp:sp modelId="{8A6E5DE9-A996-4231-A51D-9E247255CD88}">
      <dsp:nvSpPr>
        <dsp:cNvPr id="0" name=""/>
        <dsp:cNvSpPr/>
      </dsp:nvSpPr>
      <dsp:spPr>
        <a:xfrm>
          <a:off x="2091560" y="3031535"/>
          <a:ext cx="1899241" cy="72"/>
        </a:xfrm>
        <a:prstGeom prst="rect">
          <a:avLst/>
        </a:prstGeom>
        <a:solidFill>
          <a:schemeClr val="accent2">
            <a:hueOff val="580635"/>
            <a:satOff val="-2842"/>
            <a:lumOff val="1596"/>
            <a:alphaOff val="0"/>
          </a:schemeClr>
        </a:solidFill>
        <a:ln w="19050" cap="rnd" cmpd="sng" algn="ctr">
          <a:solidFill>
            <a:schemeClr val="accent2">
              <a:hueOff val="580635"/>
              <a:satOff val="-2842"/>
              <a:lumOff val="15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C4D2E-4F4E-483F-8B9A-759351AC2720}">
      <dsp:nvSpPr>
        <dsp:cNvPr id="0" name=""/>
        <dsp:cNvSpPr/>
      </dsp:nvSpPr>
      <dsp:spPr>
        <a:xfrm>
          <a:off x="4180726" y="372669"/>
          <a:ext cx="1899241" cy="2658938"/>
        </a:xfrm>
        <a:prstGeom prst="rect">
          <a:avLst/>
        </a:prstGeom>
        <a:solidFill>
          <a:schemeClr val="accent2">
            <a:tint val="40000"/>
            <a:alpha val="90000"/>
            <a:hueOff val="1086513"/>
            <a:satOff val="-3142"/>
            <a:lumOff val="-6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86513"/>
              <a:satOff val="-3142"/>
              <a:lumOff val="-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72" tIns="330200" rIns="148072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Evaluate risk-adjusted performance (Sharpe, Sortino, Treynor)</a:t>
          </a:r>
          <a:endParaRPr lang="en-US" sz="1300" kern="1200" dirty="0"/>
        </a:p>
      </dsp:txBody>
      <dsp:txXfrm>
        <a:off x="4180726" y="1383065"/>
        <a:ext cx="1899241" cy="1595363"/>
      </dsp:txXfrm>
    </dsp:sp>
    <dsp:sp modelId="{8430D8EB-EBE5-4E06-B28D-DDCA9B9622A9}">
      <dsp:nvSpPr>
        <dsp:cNvPr id="0" name=""/>
        <dsp:cNvSpPr/>
      </dsp:nvSpPr>
      <dsp:spPr>
        <a:xfrm>
          <a:off x="4731506" y="638563"/>
          <a:ext cx="797681" cy="797681"/>
        </a:xfrm>
        <a:prstGeom prst="ellipse">
          <a:avLst/>
        </a:prstGeom>
        <a:solidFill>
          <a:schemeClr val="accent2">
            <a:hueOff val="774179"/>
            <a:satOff val="-3790"/>
            <a:lumOff val="2129"/>
            <a:alphaOff val="0"/>
          </a:schemeClr>
        </a:solidFill>
        <a:ln w="19050" cap="rnd" cmpd="sng" algn="ctr">
          <a:solidFill>
            <a:schemeClr val="accent2">
              <a:hueOff val="774179"/>
              <a:satOff val="-3790"/>
              <a:lumOff val="21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90" tIns="12700" rIns="6219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48324" y="755381"/>
        <a:ext cx="564045" cy="564045"/>
      </dsp:txXfrm>
    </dsp:sp>
    <dsp:sp modelId="{9017E650-5FD0-4617-9640-F49EA5738157}">
      <dsp:nvSpPr>
        <dsp:cNvPr id="0" name=""/>
        <dsp:cNvSpPr/>
      </dsp:nvSpPr>
      <dsp:spPr>
        <a:xfrm>
          <a:off x="4180726" y="3031535"/>
          <a:ext cx="1899241" cy="72"/>
        </a:xfrm>
        <a:prstGeom prst="rect">
          <a:avLst/>
        </a:prstGeom>
        <a:solidFill>
          <a:schemeClr val="accent2">
            <a:hueOff val="967724"/>
            <a:satOff val="-4737"/>
            <a:lumOff val="2661"/>
            <a:alphaOff val="0"/>
          </a:schemeClr>
        </a:solidFill>
        <a:ln w="19050" cap="rnd" cmpd="sng" algn="ctr">
          <a:solidFill>
            <a:schemeClr val="accent2">
              <a:hueOff val="967724"/>
              <a:satOff val="-4737"/>
              <a:lumOff val="2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526AE-DC7A-41FA-AD38-00203917E140}">
      <dsp:nvSpPr>
        <dsp:cNvPr id="0" name=""/>
        <dsp:cNvSpPr/>
      </dsp:nvSpPr>
      <dsp:spPr>
        <a:xfrm>
          <a:off x="6269892" y="372669"/>
          <a:ext cx="1899241" cy="2658938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72" tIns="330200" rIns="148072" bIns="33020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Develop an interactive analysis tool</a:t>
          </a:r>
          <a:endParaRPr lang="en-US" sz="1300" kern="1200" dirty="0"/>
        </a:p>
      </dsp:txBody>
      <dsp:txXfrm>
        <a:off x="6269892" y="1383065"/>
        <a:ext cx="1899241" cy="1595363"/>
      </dsp:txXfrm>
    </dsp:sp>
    <dsp:sp modelId="{60AB60DE-C0D8-4432-8BB2-75DB95328F0C}">
      <dsp:nvSpPr>
        <dsp:cNvPr id="0" name=""/>
        <dsp:cNvSpPr/>
      </dsp:nvSpPr>
      <dsp:spPr>
        <a:xfrm>
          <a:off x="6820672" y="638563"/>
          <a:ext cx="797681" cy="797681"/>
        </a:xfrm>
        <a:prstGeom prst="ellipse">
          <a:avLst/>
        </a:prstGeom>
        <a:solidFill>
          <a:schemeClr val="accent2">
            <a:hueOff val="1161269"/>
            <a:satOff val="-5685"/>
            <a:lumOff val="3193"/>
            <a:alphaOff val="0"/>
          </a:schemeClr>
        </a:solidFill>
        <a:ln w="19050" cap="rnd" cmpd="sng" algn="ctr">
          <a:solidFill>
            <a:schemeClr val="accent2">
              <a:hueOff val="1161269"/>
              <a:satOff val="-5685"/>
              <a:lumOff val="31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90" tIns="12700" rIns="6219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37490" y="755381"/>
        <a:ext cx="564045" cy="564045"/>
      </dsp:txXfrm>
    </dsp:sp>
    <dsp:sp modelId="{0CD0AEA3-A3CB-4E4F-9269-A4A8FE041C16}">
      <dsp:nvSpPr>
        <dsp:cNvPr id="0" name=""/>
        <dsp:cNvSpPr/>
      </dsp:nvSpPr>
      <dsp:spPr>
        <a:xfrm>
          <a:off x="6269892" y="3031535"/>
          <a:ext cx="1899241" cy="72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4DF68A-4B55-4327-8982-EF799BC75884}">
      <dsp:nvSpPr>
        <dsp:cNvPr id="0" name=""/>
        <dsp:cNvSpPr/>
      </dsp:nvSpPr>
      <dsp:spPr>
        <a:xfrm>
          <a:off x="506014" y="340888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2FDB0-A842-4F1F-A590-5766AF1F9216}">
      <dsp:nvSpPr>
        <dsp:cNvPr id="0" name=""/>
        <dsp:cNvSpPr/>
      </dsp:nvSpPr>
      <dsp:spPr>
        <a:xfrm>
          <a:off x="820451" y="65532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91B88-47A3-43C6-9178-9BF6283416F6}">
      <dsp:nvSpPr>
        <dsp:cNvPr id="0" name=""/>
        <dsp:cNvSpPr/>
      </dsp:nvSpPr>
      <dsp:spPr>
        <a:xfrm>
          <a:off x="34357" y="2275888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Data Source: Yahoo Finance (via </a:t>
          </a:r>
          <a:r>
            <a:rPr lang="en-US" sz="1400" b="0" i="0" kern="1200" dirty="0" err="1"/>
            <a:t>quantmod</a:t>
          </a:r>
          <a:r>
            <a:rPr lang="en-US" sz="1400" b="0" i="0" kern="1200" dirty="0"/>
            <a:t> in R)</a:t>
          </a:r>
          <a:endParaRPr lang="en-US" sz="1400" kern="1200" dirty="0"/>
        </a:p>
      </dsp:txBody>
      <dsp:txXfrm>
        <a:off x="34357" y="2275888"/>
        <a:ext cx="2418750" cy="787500"/>
      </dsp:txXfrm>
    </dsp:sp>
    <dsp:sp modelId="{9B788125-9DE0-4A70-B944-71B4719CDD28}">
      <dsp:nvSpPr>
        <dsp:cNvPr id="0" name=""/>
        <dsp:cNvSpPr/>
      </dsp:nvSpPr>
      <dsp:spPr>
        <a:xfrm>
          <a:off x="3348045" y="340888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085B7-A769-4AEE-96C3-7E3199B384A8}">
      <dsp:nvSpPr>
        <dsp:cNvPr id="0" name=""/>
        <dsp:cNvSpPr/>
      </dsp:nvSpPr>
      <dsp:spPr>
        <a:xfrm>
          <a:off x="3662482" y="65532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B17F8-6B3E-4C68-8072-4FE375CB7B69}">
      <dsp:nvSpPr>
        <dsp:cNvPr id="0" name=""/>
        <dsp:cNvSpPr/>
      </dsp:nvSpPr>
      <dsp:spPr>
        <a:xfrm>
          <a:off x="2876389" y="2275888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Assets Considered: SPY (Equities), AGG (Bonds), GLD (Gold)</a:t>
          </a:r>
          <a:endParaRPr lang="en-US" sz="1400" kern="1200" dirty="0"/>
        </a:p>
      </dsp:txBody>
      <dsp:txXfrm>
        <a:off x="2876389" y="2275888"/>
        <a:ext cx="2418750" cy="787500"/>
      </dsp:txXfrm>
    </dsp:sp>
    <dsp:sp modelId="{BAD5A7BC-370F-46C3-9029-A60C5D017F08}">
      <dsp:nvSpPr>
        <dsp:cNvPr id="0" name=""/>
        <dsp:cNvSpPr/>
      </dsp:nvSpPr>
      <dsp:spPr>
        <a:xfrm>
          <a:off x="6190076" y="340888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597AC-7B46-4D65-8F3C-912541F1A136}">
      <dsp:nvSpPr>
        <dsp:cNvPr id="0" name=""/>
        <dsp:cNvSpPr/>
      </dsp:nvSpPr>
      <dsp:spPr>
        <a:xfrm>
          <a:off x="6504514" y="65532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8F4B4-DCC7-46FA-8D4C-84511507E733}">
      <dsp:nvSpPr>
        <dsp:cNvPr id="0" name=""/>
        <dsp:cNvSpPr/>
      </dsp:nvSpPr>
      <dsp:spPr>
        <a:xfrm>
          <a:off x="5718420" y="2275888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dirty="0"/>
            <a:t>Analysis Techniques: Portfolio optimization, risk decomposition, scenario analysis</a:t>
          </a:r>
          <a:endParaRPr lang="en-US" sz="1400" kern="1200" dirty="0"/>
        </a:p>
      </dsp:txBody>
      <dsp:txXfrm>
        <a:off x="5718420" y="2275888"/>
        <a:ext cx="2418750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3C9A9-F479-4B3B-85C6-8D6CBE167AFE}">
      <dsp:nvSpPr>
        <dsp:cNvPr id="0" name=""/>
        <dsp:cNvSpPr/>
      </dsp:nvSpPr>
      <dsp:spPr>
        <a:xfrm>
          <a:off x="506014" y="374638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4DC26-0C63-4FDC-8202-8558B58307F7}">
      <dsp:nvSpPr>
        <dsp:cNvPr id="0" name=""/>
        <dsp:cNvSpPr/>
      </dsp:nvSpPr>
      <dsp:spPr>
        <a:xfrm>
          <a:off x="820451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E6E0F-E30D-4701-B6A6-5D4ACDE45C10}">
      <dsp:nvSpPr>
        <dsp:cNvPr id="0" name=""/>
        <dsp:cNvSpPr/>
      </dsp:nvSpPr>
      <dsp:spPr>
        <a:xfrm>
          <a:off x="34357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Risk-return tradeoff based on allocation</a:t>
          </a:r>
          <a:endParaRPr lang="en-US" sz="1600" kern="1200"/>
        </a:p>
      </dsp:txBody>
      <dsp:txXfrm>
        <a:off x="34357" y="2309638"/>
        <a:ext cx="2418750" cy="720000"/>
      </dsp:txXfrm>
    </dsp:sp>
    <dsp:sp modelId="{9ECD82DC-2601-41CD-BEDE-56E2299B58E8}">
      <dsp:nvSpPr>
        <dsp:cNvPr id="0" name=""/>
        <dsp:cNvSpPr/>
      </dsp:nvSpPr>
      <dsp:spPr>
        <a:xfrm>
          <a:off x="3348045" y="374638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E7922-60FC-4E1E-A3D8-883B7AB318B2}">
      <dsp:nvSpPr>
        <dsp:cNvPr id="0" name=""/>
        <dsp:cNvSpPr/>
      </dsp:nvSpPr>
      <dsp:spPr>
        <a:xfrm>
          <a:off x="3662482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FC84D-847E-4410-8747-47C322171EC0}">
      <dsp:nvSpPr>
        <dsp:cNvPr id="0" name=""/>
        <dsp:cNvSpPr/>
      </dsp:nvSpPr>
      <dsp:spPr>
        <a:xfrm>
          <a:off x="2876389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Importance of diversification</a:t>
          </a:r>
          <a:endParaRPr lang="en-US" sz="1600" kern="1200"/>
        </a:p>
      </dsp:txBody>
      <dsp:txXfrm>
        <a:off x="2876389" y="2309638"/>
        <a:ext cx="2418750" cy="720000"/>
      </dsp:txXfrm>
    </dsp:sp>
    <dsp:sp modelId="{55C6E9FD-9835-4550-9503-758ACFB3946B}">
      <dsp:nvSpPr>
        <dsp:cNvPr id="0" name=""/>
        <dsp:cNvSpPr/>
      </dsp:nvSpPr>
      <dsp:spPr>
        <a:xfrm>
          <a:off x="6190076" y="374638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3FCD4-C2A8-46DE-B579-E7A00C7BEEF3}">
      <dsp:nvSpPr>
        <dsp:cNvPr id="0" name=""/>
        <dsp:cNvSpPr/>
      </dsp:nvSpPr>
      <dsp:spPr>
        <a:xfrm>
          <a:off x="6504514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3D0E8-12FB-4E93-9A4C-635B7B0BD1AB}">
      <dsp:nvSpPr>
        <dsp:cNvPr id="0" name=""/>
        <dsp:cNvSpPr/>
      </dsp:nvSpPr>
      <dsp:spPr>
        <a:xfrm>
          <a:off x="5718420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Optimizing for Sharpe ratio enhances performance</a:t>
          </a:r>
          <a:endParaRPr lang="en-US" sz="1600" kern="1200"/>
        </a:p>
      </dsp:txBody>
      <dsp:txXfrm>
        <a:off x="5718420" y="2309638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200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15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4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0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6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61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FC6461A-4693-0F90-5CE7-183403CC6A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Risk and Performance Analysis of a Multi-Asset Portfolio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r>
              <a:rPr dirty="0"/>
              <a:t>Portfolio Risk Management &amp; Optimization using 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629266"/>
            <a:ext cx="357560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Practical Applications &amp; Industry Use Cases</a:t>
            </a:r>
          </a:p>
        </p:txBody>
      </p:sp>
      <p:pic>
        <p:nvPicPr>
          <p:cNvPr id="5" name="Picture 4" descr="Buildings and reflections">
            <a:extLst>
              <a:ext uri="{FF2B5EF4-FFF2-40B4-BE49-F238E27FC236}">
                <a16:creationId xmlns:a16="http://schemas.microsoft.com/office/drawing/2014/main" id="{1CA76E32-C652-EA95-335D-AADDE4AA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13" r="31154" b="-1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784" y="2438400"/>
            <a:ext cx="4526895" cy="3809999"/>
          </a:xfrm>
        </p:spPr>
        <p:txBody>
          <a:bodyPr>
            <a:normAutofit/>
          </a:bodyPr>
          <a:lstStyle/>
          <a:p>
            <a:r>
              <a:rPr sz="2400" dirty="0"/>
              <a:t>Hedge funds: Managing risk-adjusted returns</a:t>
            </a:r>
          </a:p>
          <a:p>
            <a:r>
              <a:rPr sz="2400" dirty="0"/>
              <a:t>Institutional investors: Asset allocation strategies</a:t>
            </a:r>
          </a:p>
          <a:p>
            <a:r>
              <a:rPr sz="2400" dirty="0"/>
              <a:t>Retail investors: Building diversified portfolios with data-driven 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EBEBEB"/>
                </a:solidFill>
              </a:rPr>
              <a:t>Key Insights &amp; Takeaways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46494-6273-464E-28A5-4AD4D87B4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77239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EBEBEB"/>
                </a:solidFill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Expand asset classes (crypto, commodities)</a:t>
            </a:r>
          </a:p>
          <a:p>
            <a:r>
              <a:rPr lang="en-US" sz="2800">
                <a:solidFill>
                  <a:srgbClr val="FFFFFF"/>
                </a:solidFill>
              </a:rPr>
              <a:t>Implement AI-driven portfolio optimization</a:t>
            </a:r>
          </a:p>
          <a:p>
            <a:r>
              <a:rPr lang="en-US" sz="2800">
                <a:solidFill>
                  <a:srgbClr val="FFFFFF"/>
                </a:solidFill>
              </a:rPr>
              <a:t>Add real-time market data feeds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E3A0584B-3853-259A-156A-42BEEE52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41" r="16749" b="-1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 algn="ctr"/>
            <a:r>
              <a:rPr lang="en-ZA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933331-DE52-D697-3D28-E99827CB9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38356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 algn="ctr"/>
            <a:r>
              <a:rPr lang="en-ZA" dirty="0">
                <a:solidFill>
                  <a:srgbClr val="EBEBEB"/>
                </a:solidFill>
              </a:rPr>
              <a:t>Project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5223C-38BB-DB3F-A4E2-4DD017D77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69481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 algn="ctr"/>
            <a:r>
              <a:rPr lang="en-ZA" dirty="0">
                <a:solidFill>
                  <a:srgbClr val="EBEBEB"/>
                </a:solidFill>
              </a:rPr>
              <a:t>Data &amp; 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89F6D-0C72-5F7B-57A1-3D2207C3B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67140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ZA" sz="2900"/>
              <a:t>Portfolio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rPr dirty="0"/>
              <a:t> Portfolio allocation: 60% SPY, 30% AGG, 10% GLD</a:t>
            </a:r>
          </a:p>
          <a:p>
            <a:r>
              <a:rPr dirty="0"/>
              <a:t>Calculation of daily portfolio </a:t>
            </a:r>
            <a:r>
              <a:rPr sz="2400" dirty="0"/>
              <a:t>returns</a:t>
            </a:r>
            <a:endParaRPr dirty="0"/>
          </a:p>
          <a:p>
            <a:r>
              <a:rPr dirty="0"/>
              <a:t>Visualization of portfolio performance over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dirty="0"/>
              <a:t>Risk Analysis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rPr sz="2400" dirty="0"/>
              <a:t> Volatility: Standard deviation of portfolio returns</a:t>
            </a:r>
          </a:p>
          <a:p>
            <a:r>
              <a:rPr sz="2400" dirty="0"/>
              <a:t>Beta: Portfolio sensitivity to market movements</a:t>
            </a:r>
          </a:p>
          <a:p>
            <a:r>
              <a:rPr sz="2400" dirty="0"/>
              <a:t>Value at Risk (</a:t>
            </a:r>
            <a:r>
              <a:rPr sz="2400" dirty="0" err="1"/>
              <a:t>VaR</a:t>
            </a:r>
            <a:r>
              <a:rPr sz="2400" dirty="0"/>
              <a:t>): 95% confidence loss estimate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629266"/>
            <a:ext cx="3575604" cy="1641986"/>
          </a:xfrm>
        </p:spPr>
        <p:txBody>
          <a:bodyPr>
            <a:normAutofit/>
          </a:bodyPr>
          <a:lstStyle/>
          <a:p>
            <a:r>
              <a:rPr lang="en-ZA"/>
              <a:t>Performance Metrics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FC0E5BE-E645-9334-7E2F-7FEDD1DB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95" r="41572" b="-1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784" y="2438400"/>
            <a:ext cx="4846935" cy="3809999"/>
          </a:xfrm>
        </p:spPr>
        <p:txBody>
          <a:bodyPr>
            <a:normAutofit/>
          </a:bodyPr>
          <a:lstStyle/>
          <a:p>
            <a:r>
              <a:rPr sz="2400" dirty="0"/>
              <a:t> Sharpe Ratio: Risk-adjusted return</a:t>
            </a:r>
          </a:p>
          <a:p>
            <a:r>
              <a:rPr sz="2400" dirty="0"/>
              <a:t> Sortino Ratio: Focus on downside risk</a:t>
            </a:r>
          </a:p>
          <a:p>
            <a:r>
              <a:rPr sz="2400" dirty="0"/>
              <a:t> Treynor Ratio: Return per unit of systematic risk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629266"/>
            <a:ext cx="357560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3600"/>
              <a:t>Market Correlation Analysis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03788DF-3138-7314-2B4D-178D72D4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23" r="39644" b="-1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785" y="2438400"/>
            <a:ext cx="3575604" cy="3809999"/>
          </a:xfrm>
        </p:spPr>
        <p:txBody>
          <a:bodyPr>
            <a:normAutofit fontScale="92500"/>
          </a:bodyPr>
          <a:lstStyle/>
          <a:p>
            <a:r>
              <a:rPr sz="2400" dirty="0"/>
              <a:t>Analyze asset correlations to identify diversification benefits</a:t>
            </a:r>
          </a:p>
          <a:p>
            <a:r>
              <a:rPr sz="2400" dirty="0"/>
              <a:t>Correlation heatmap to visualize relationships between assets</a:t>
            </a:r>
          </a:p>
          <a:p>
            <a:r>
              <a:rPr sz="2400" dirty="0"/>
              <a:t>Impact of correlations on portfolio risk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ZA" sz="3900"/>
              <a:t>Stress Testing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rPr sz="2400" dirty="0"/>
              <a:t>Simulated financial crises impact on portfolio (e.g., 2008 crash)</a:t>
            </a:r>
          </a:p>
          <a:p>
            <a:r>
              <a:rPr sz="2400" dirty="0"/>
              <a:t>Sector-specific shocks and their effects on asset performance</a:t>
            </a:r>
          </a:p>
          <a:p>
            <a:r>
              <a:rPr sz="2400" dirty="0"/>
              <a:t>Portfolio adjustments based on stress test outcomes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309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Risk and Performance Analysis of a Multi-Asset Portfolio in R</vt:lpstr>
      <vt:lpstr>Introduction</vt:lpstr>
      <vt:lpstr>Project Goals</vt:lpstr>
      <vt:lpstr>Data &amp; Methodology</vt:lpstr>
      <vt:lpstr>Portfolio Construction</vt:lpstr>
      <vt:lpstr>Risk Analysis</vt:lpstr>
      <vt:lpstr>Performance Metrics</vt:lpstr>
      <vt:lpstr>Market Correlation Analysis</vt:lpstr>
      <vt:lpstr>Stress Testing Scenarios</vt:lpstr>
      <vt:lpstr>Practical Applications &amp; Industry Use Cases</vt:lpstr>
      <vt:lpstr>Key Insights &amp; Takeaways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jonathan mulamba</cp:lastModifiedBy>
  <cp:revision>3</cp:revision>
  <dcterms:created xsi:type="dcterms:W3CDTF">2013-01-27T09:14:16Z</dcterms:created>
  <dcterms:modified xsi:type="dcterms:W3CDTF">2025-04-04T18:02:01Z</dcterms:modified>
  <cp:category/>
</cp:coreProperties>
</file>