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4" r:id="rId6"/>
    <p:sldId id="321" r:id="rId7"/>
    <p:sldId id="310" r:id="rId8"/>
    <p:sldId id="320" r:id="rId9"/>
    <p:sldId id="323" r:id="rId10"/>
    <p:sldId id="324" r:id="rId11"/>
    <p:sldId id="326" r:id="rId12"/>
    <p:sldId id="316" r:id="rId13"/>
    <p:sldId id="317" r:id="rId14"/>
    <p:sldId id="318" r:id="rId15"/>
    <p:sldId id="325" r:id="rId16"/>
    <p:sldId id="327" r:id="rId17"/>
    <p:sldId id="315" r:id="rId18"/>
    <p:sldId id="319" r:id="rId19"/>
  </p:sldIdLst>
  <p:sldSz cx="12188825" cy="6858000"/>
  <p:notesSz cx="6858000" cy="9144000"/>
  <p:custDataLst>
    <p:tags r:id="rId22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>
        <p:scale>
          <a:sx n="73" d="100"/>
          <a:sy n="73" d="100"/>
        </p:scale>
        <p:origin x="540" y="-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08/05/2018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08/05/2018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08/05/2018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08/05/2018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rearBD.php" TargetMode="External"/><Relationship Id="rId2" Type="http://schemas.openxmlformats.org/officeDocument/2006/relationships/hyperlink" Target="https://www.appserv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wnloads/connector/net/8.0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061964" y="-1447800"/>
            <a:ext cx="8917630" cy="2895600"/>
          </a:xfrm>
        </p:spPr>
        <p:txBody>
          <a:bodyPr rtlCol="0"/>
          <a:lstStyle/>
          <a:p>
            <a:pPr rtl="0"/>
            <a:r>
              <a:rPr lang="es-ES" dirty="0"/>
              <a:t>Trabajo de Visual Basic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909836" y="2209800"/>
            <a:ext cx="8229600" cy="1219200"/>
          </a:xfrm>
        </p:spPr>
        <p:txBody>
          <a:bodyPr rtlCol="0"/>
          <a:lstStyle/>
          <a:p>
            <a:pPr rtl="0"/>
            <a:r>
              <a:rPr lang="es-ES" dirty="0"/>
              <a:t>Realizado por: Jonathan Andrés rincón Ruiz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C96572-27EE-47B4-A36B-F892691B4FF8}"/>
              </a:ext>
            </a:extLst>
          </p:cNvPr>
          <p:cNvSpPr txBox="1"/>
          <p:nvPr/>
        </p:nvSpPr>
        <p:spPr>
          <a:xfrm>
            <a:off x="909836" y="4209094"/>
            <a:ext cx="56126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Temas que se abordaran: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Manejo de bases de datos desde MySQL y Visual Basic</a:t>
            </a:r>
          </a:p>
          <a:p>
            <a:r>
              <a:rPr lang="es-CO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6B144C2-DBB8-4AEC-BB64-8EC624BDE951}"/>
              </a:ext>
            </a:extLst>
          </p:cNvPr>
          <p:cNvSpPr/>
          <p:nvPr/>
        </p:nvSpPr>
        <p:spPr>
          <a:xfrm>
            <a:off x="1341884" y="260648"/>
            <a:ext cx="10369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En el formulario de modificar se realizo un </a:t>
            </a:r>
            <a:r>
              <a:rPr lang="es-CO" dirty="0" err="1"/>
              <a:t>group</a:t>
            </a:r>
            <a:r>
              <a:rPr lang="es-CO" dirty="0"/>
              <a:t> box donde va a realizar una consulta a los datos que se encuentran en la tabla de usuarios, la consulta es el usuario y la contraseña, si el usuario y la consulta es igual a la que se encuentra en la base de datos, actica otro </a:t>
            </a:r>
            <a:r>
              <a:rPr lang="es-CO" dirty="0" err="1"/>
              <a:t>group</a:t>
            </a:r>
            <a:r>
              <a:rPr lang="es-CO" dirty="0"/>
              <a:t> box, donde se cargara todos los datos que se encuentran en la columna del usuario que se realizo la consulta, y se procede a modificar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9803F6-B67E-42A8-8ED7-A5D54574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556791"/>
            <a:ext cx="11053167" cy="47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E188EE-43A7-4797-B255-1B41DF7E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58" y="710021"/>
            <a:ext cx="8136904" cy="19017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3A015F-FDF4-4C5C-BE88-8DCA58ED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09" y="1756811"/>
            <a:ext cx="9144001" cy="1371600"/>
          </a:xfrm>
        </p:spPr>
        <p:txBody>
          <a:bodyPr/>
          <a:lstStyle/>
          <a:p>
            <a:pPr algn="ctr"/>
            <a:r>
              <a:rPr lang="es-CO" sz="3200" dirty="0"/>
              <a:t>Formulario de modificar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499FCA-69E9-45DD-80FA-D0C7A558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3369984"/>
            <a:ext cx="7848872" cy="3192528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3FCCCC1-9790-46CA-AE00-1A56114422C2}"/>
              </a:ext>
            </a:extLst>
          </p:cNvPr>
          <p:cNvCxnSpPr/>
          <p:nvPr/>
        </p:nvCxnSpPr>
        <p:spPr>
          <a:xfrm>
            <a:off x="6830376" y="6237312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6136CC-C7E0-4105-BB09-FA490E99F99E}"/>
              </a:ext>
            </a:extLst>
          </p:cNvPr>
          <p:cNvSpPr txBox="1"/>
          <p:nvPr/>
        </p:nvSpPr>
        <p:spPr>
          <a:xfrm>
            <a:off x="9134632" y="5085184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Cuando se da clic a este </a:t>
            </a:r>
          </a:p>
          <a:p>
            <a:r>
              <a:rPr lang="es-CO" dirty="0"/>
              <a:t>Botón para modificar los </a:t>
            </a:r>
          </a:p>
          <a:p>
            <a:r>
              <a:rPr lang="es-CO" dirty="0"/>
              <a:t>Datos con lo se encuentran </a:t>
            </a:r>
          </a:p>
          <a:p>
            <a:r>
              <a:rPr lang="es-CO" dirty="0"/>
              <a:t>En las cajas de texto, se llama</a:t>
            </a:r>
          </a:p>
          <a:p>
            <a:r>
              <a:rPr lang="es-CO" dirty="0"/>
              <a:t>Al método actualizar datos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2360" y="40178"/>
            <a:ext cx="9144001" cy="1371600"/>
          </a:xfrm>
        </p:spPr>
        <p:txBody>
          <a:bodyPr rtlCol="0"/>
          <a:lstStyle/>
          <a:p>
            <a:pPr algn="ctr" rtl="0"/>
            <a:r>
              <a:rPr lang="es-ES" dirty="0"/>
              <a:t>Método que elimina los datos de la tabla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4021FD-21B2-4210-BE3A-6E9A6D60D419}"/>
              </a:ext>
            </a:extLst>
          </p:cNvPr>
          <p:cNvSpPr txBox="1"/>
          <p:nvPr/>
        </p:nvSpPr>
        <p:spPr>
          <a:xfrm>
            <a:off x="10029121" y="1871246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Sintaxis para eliminar </a:t>
            </a:r>
          </a:p>
          <a:p>
            <a:r>
              <a:rPr lang="es-CO" sz="1400" dirty="0"/>
              <a:t>Datos en la tabla usuarios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4E5F64-0BF5-4946-B9CC-3784C9062506}"/>
              </a:ext>
            </a:extLst>
          </p:cNvPr>
          <p:cNvSpPr txBox="1"/>
          <p:nvPr/>
        </p:nvSpPr>
        <p:spPr>
          <a:xfrm>
            <a:off x="10029121" y="2988240"/>
            <a:ext cx="22300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Si la contraseña es igual, </a:t>
            </a:r>
          </a:p>
          <a:p>
            <a:r>
              <a:rPr lang="es-CO" sz="1400" dirty="0"/>
              <a:t>La que se encuentra en la </a:t>
            </a:r>
          </a:p>
          <a:p>
            <a:r>
              <a:rPr lang="es-CO" sz="1400" dirty="0"/>
              <a:t>Propiedad, es igual, la que </a:t>
            </a:r>
          </a:p>
          <a:p>
            <a:r>
              <a:rPr lang="es-CO" sz="1400" dirty="0"/>
              <a:t>Encuentra en  la fila</a:t>
            </a:r>
          </a:p>
          <a:p>
            <a:r>
              <a:rPr lang="es-CO" sz="1400" dirty="0"/>
              <a:t>@contraseña, la caja de </a:t>
            </a:r>
          </a:p>
          <a:p>
            <a:r>
              <a:rPr lang="es-CO" sz="1400" dirty="0"/>
              <a:t>texto  contraseña, que se </a:t>
            </a:r>
          </a:p>
          <a:p>
            <a:r>
              <a:rPr lang="es-CO" sz="1400" dirty="0"/>
              <a:t>Encuentra en el formulario </a:t>
            </a:r>
          </a:p>
          <a:p>
            <a:r>
              <a:rPr lang="es-CO" sz="1400" dirty="0"/>
              <a:t>Contraseña. Explicado de </a:t>
            </a:r>
          </a:p>
          <a:p>
            <a:r>
              <a:rPr lang="es-CO" sz="1400" dirty="0"/>
              <a:t>Este modo, cuando </a:t>
            </a:r>
          </a:p>
          <a:p>
            <a:r>
              <a:rPr lang="es-CO" sz="1400" dirty="0"/>
              <a:t>Ingresamos la contraseña</a:t>
            </a:r>
          </a:p>
          <a:p>
            <a:r>
              <a:rPr lang="es-CO" sz="1400" dirty="0"/>
              <a:t>En la caja de texto, hay la </a:t>
            </a:r>
          </a:p>
          <a:p>
            <a:r>
              <a:rPr lang="es-CO" sz="1400" dirty="0"/>
              <a:t>Busca en la propiedad,</a:t>
            </a:r>
          </a:p>
          <a:p>
            <a:r>
              <a:rPr lang="es-CO" sz="1400" dirty="0"/>
              <a:t>Contraseña, hay se procede</a:t>
            </a:r>
          </a:p>
          <a:p>
            <a:r>
              <a:rPr lang="es-CO" sz="1400" dirty="0"/>
              <a:t>A eliminar toda la columna,</a:t>
            </a:r>
          </a:p>
          <a:p>
            <a:r>
              <a:rPr lang="es-CO" sz="1400" dirty="0"/>
              <a:t>Que tenga una relación con</a:t>
            </a:r>
          </a:p>
          <a:p>
            <a:r>
              <a:rPr lang="es-CO" sz="1400" dirty="0"/>
              <a:t>La contraseña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3823D9-05E9-4868-9D21-73C81363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1" y="2394465"/>
            <a:ext cx="8616909" cy="3266769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CF326CB-B80D-4DA8-A0BF-33E7656DC98B}"/>
              </a:ext>
            </a:extLst>
          </p:cNvPr>
          <p:cNvCxnSpPr>
            <a:cxnSpLocks/>
          </p:cNvCxnSpPr>
          <p:nvPr/>
        </p:nvCxnSpPr>
        <p:spPr>
          <a:xfrm flipV="1">
            <a:off x="5230316" y="2204864"/>
            <a:ext cx="4667654" cy="1008112"/>
          </a:xfrm>
          <a:prstGeom prst="bentConnector3">
            <a:avLst>
              <a:gd name="adj1" fmla="val -9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F617EFE-5835-4694-A227-EB06A434B88A}"/>
              </a:ext>
            </a:extLst>
          </p:cNvPr>
          <p:cNvCxnSpPr>
            <a:cxnSpLocks/>
          </p:cNvCxnSpPr>
          <p:nvPr/>
        </p:nvCxnSpPr>
        <p:spPr>
          <a:xfrm>
            <a:off x="8981165" y="3212976"/>
            <a:ext cx="851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C8366-9A49-4A9D-9CCA-BF2D845A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00" y="0"/>
            <a:ext cx="9144001" cy="1371600"/>
          </a:xfrm>
        </p:spPr>
        <p:txBody>
          <a:bodyPr/>
          <a:lstStyle/>
          <a:p>
            <a:r>
              <a:rPr lang="es-CO" dirty="0"/>
              <a:t>Formulario de eliminar datos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0373AE-B9D3-417D-AF15-99A0AFFB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3334147"/>
            <a:ext cx="4080502" cy="33744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19F719-58BF-4E49-89C5-1BF2EB564799}"/>
              </a:ext>
            </a:extLst>
          </p:cNvPr>
          <p:cNvSpPr txBox="1"/>
          <p:nvPr/>
        </p:nvSpPr>
        <p:spPr>
          <a:xfrm>
            <a:off x="5950396" y="3515139"/>
            <a:ext cx="6276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/>
              <a:t>Se preguntaran el porque de la condición </a:t>
            </a:r>
            <a:r>
              <a:rPr lang="es-CO" sz="2000" b="1" dirty="0" err="1"/>
              <a:t>if</a:t>
            </a:r>
            <a:r>
              <a:rPr lang="es-CO" sz="2000" b="1" dirty="0"/>
              <a:t>, </a:t>
            </a:r>
            <a:r>
              <a:rPr lang="es-CO" sz="2000" dirty="0"/>
              <a:t>les explico </a:t>
            </a:r>
          </a:p>
          <a:p>
            <a:r>
              <a:rPr lang="es-CO" sz="2000" dirty="0"/>
              <a:t>en el método eliminar fue colocado en una función </a:t>
            </a:r>
          </a:p>
          <a:p>
            <a:r>
              <a:rPr lang="es-CO" sz="2000" dirty="0" err="1"/>
              <a:t>boleana</a:t>
            </a:r>
            <a:r>
              <a:rPr lang="es-CO" sz="2000" dirty="0"/>
              <a:t>, y dentro el método eliminar datos</a:t>
            </a:r>
          </a:p>
          <a:p>
            <a:r>
              <a:rPr lang="es-CO" sz="2000" dirty="0"/>
              <a:t>Colocamos una variable </a:t>
            </a:r>
            <a:r>
              <a:rPr lang="es-CO" sz="2000" dirty="0" err="1"/>
              <a:t>boleana</a:t>
            </a:r>
            <a:r>
              <a:rPr lang="es-CO" sz="2000" dirty="0"/>
              <a:t>, entonces si el método </a:t>
            </a:r>
          </a:p>
          <a:p>
            <a:r>
              <a:rPr lang="es-CO" sz="2000" dirty="0"/>
              <a:t>Realiza la función de eliminar es true y sino es false, </a:t>
            </a:r>
          </a:p>
          <a:p>
            <a:r>
              <a:rPr lang="es-CO" sz="2000" dirty="0"/>
              <a:t>Por esta razón se procede a eliminar el datos, </a:t>
            </a:r>
          </a:p>
          <a:p>
            <a:r>
              <a:rPr lang="es-CO" sz="2000" dirty="0"/>
              <a:t>El método </a:t>
            </a:r>
            <a:r>
              <a:rPr lang="es-CO" sz="2000" dirty="0" err="1"/>
              <a:t>consulta_datos</a:t>
            </a:r>
            <a:r>
              <a:rPr lang="es-CO" sz="2000" dirty="0"/>
              <a:t> es el método que me recarga </a:t>
            </a:r>
          </a:p>
          <a:p>
            <a:r>
              <a:rPr lang="es-CO" sz="2000" dirty="0"/>
              <a:t>El data </a:t>
            </a:r>
            <a:r>
              <a:rPr lang="es-CO" sz="2000" dirty="0" err="1"/>
              <a:t>grid</a:t>
            </a:r>
            <a:r>
              <a:rPr lang="es-CO" sz="2000" dirty="0"/>
              <a:t> </a:t>
            </a:r>
            <a:r>
              <a:rPr lang="es-CO" sz="2000" dirty="0" err="1"/>
              <a:t>view</a:t>
            </a:r>
            <a:r>
              <a:rPr lang="es-CO" sz="2000" dirty="0"/>
              <a:t> con los datos que se encuentran en la </a:t>
            </a:r>
          </a:p>
          <a:p>
            <a:r>
              <a:rPr lang="es-CO" sz="2000" dirty="0"/>
              <a:t>Bases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FB8277-5ED5-436F-969E-C8F65980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533082"/>
            <a:ext cx="7105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Método que me carga un data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con los datos que se encuentran en la base de datos MySQL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ECE776-87D9-4D46-99BF-CCDC2995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907170"/>
            <a:ext cx="8120887" cy="36122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F6F386-584D-4A2D-AA07-0DDFEEEA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4077073"/>
            <a:ext cx="745968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7AAAA9E-E05C-4256-8729-6CA3D2296D7C}"/>
              </a:ext>
            </a:extLst>
          </p:cNvPr>
          <p:cNvSpPr/>
          <p:nvPr/>
        </p:nvSpPr>
        <p:spPr>
          <a:xfrm>
            <a:off x="3358732" y="2967335"/>
            <a:ext cx="547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Muchas gracias …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>
            <a:extLst>
              <a:ext uri="{FF2B5EF4-FFF2-40B4-BE49-F238E27FC236}">
                <a16:creationId xmlns:a16="http://schemas.microsoft.com/office/drawing/2014/main" id="{EF748F38-7254-4A6B-904E-9FC8EE9F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Creación de de Bases de datos y tabla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3208CC-E0DD-4FB1-8B10-C832F62F05DA}"/>
              </a:ext>
            </a:extLst>
          </p:cNvPr>
          <p:cNvSpPr/>
          <p:nvPr/>
        </p:nvSpPr>
        <p:spPr>
          <a:xfrm>
            <a:off x="981844" y="1445587"/>
            <a:ext cx="1071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Para la creación de la bases de datos y de la tabla yo realice un Script en PHP, a continuación mostrare el Script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0FE4BB-ACC9-48CB-969F-11C7EEE7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817938"/>
            <a:ext cx="5528219" cy="45901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933C50-1E5C-4FE4-A51F-CCAD022A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91" y="1804959"/>
            <a:ext cx="5721426" cy="4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>
            <a:extLst>
              <a:ext uri="{FF2B5EF4-FFF2-40B4-BE49-F238E27FC236}">
                <a16:creationId xmlns:a16="http://schemas.microsoft.com/office/drawing/2014/main" id="{EF748F38-7254-4A6B-904E-9FC8EE9F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9" y="381000"/>
            <a:ext cx="11630176" cy="81575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Creación de de Bases de datos y tabla y descarga del conector .NET y MySQL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F3208CC-E0DD-4FB1-8B10-C832F62F05DA}"/>
              </a:ext>
            </a:extLst>
          </p:cNvPr>
          <p:cNvSpPr/>
          <p:nvPr/>
        </p:nvSpPr>
        <p:spPr>
          <a:xfrm>
            <a:off x="764555" y="1397675"/>
            <a:ext cx="111579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/>
              <a:t>Por segundo instalar en el computador, un servidor local, yo utilice Server </a:t>
            </a:r>
            <a:r>
              <a:rPr lang="es-CO" dirty="0" err="1"/>
              <a:t>appserv</a:t>
            </a:r>
            <a:r>
              <a:rPr lang="es-CO" dirty="0"/>
              <a:t>, dejo el link para descargarlo</a:t>
            </a:r>
          </a:p>
          <a:p>
            <a:r>
              <a:rPr lang="es-CO" u="sng" dirty="0">
                <a:hlinkClick r:id="rId2"/>
              </a:rPr>
              <a:t>https://www.appserv.org/download/</a:t>
            </a:r>
            <a:endParaRPr lang="es-CO" u="sng" dirty="0"/>
          </a:p>
          <a:p>
            <a:r>
              <a:rPr lang="es-CO" dirty="0"/>
              <a:t>2.    Después que se hallan instalado el servidor local, se Coloca el Script, en la carpeta que se visualiza en el servidor</a:t>
            </a:r>
          </a:p>
          <a:p>
            <a:r>
              <a:rPr lang="es-CO" dirty="0"/>
              <a:t>         en el caso de </a:t>
            </a:r>
            <a:r>
              <a:rPr lang="es-CO" dirty="0" err="1"/>
              <a:t>appserv</a:t>
            </a:r>
            <a:r>
              <a:rPr lang="es-CO" dirty="0"/>
              <a:t>, la siguiente ruta es C:\AppServ\www\</a:t>
            </a:r>
          </a:p>
          <a:p>
            <a:pPr marL="342900" indent="-342900">
              <a:buAutoNum type="arabicPeriod" startAt="3"/>
            </a:pPr>
            <a:r>
              <a:rPr lang="es-CO" dirty="0"/>
              <a:t>Se ubica en la barra del navegador de su preferencia y escribe las siguientes líneas </a:t>
            </a:r>
            <a:r>
              <a:rPr lang="es-CO" b="1" dirty="0">
                <a:solidFill>
                  <a:srgbClr val="FFFF00"/>
                </a:solidFill>
                <a:hlinkClick r:id="rId3"/>
              </a:rPr>
              <a:t>http://localhost/crearBD.php</a:t>
            </a:r>
            <a:endParaRPr lang="es-CO" b="1" dirty="0">
              <a:solidFill>
                <a:srgbClr val="FFFF00"/>
              </a:solidFill>
            </a:endParaRPr>
          </a:p>
          <a:p>
            <a:r>
              <a:rPr lang="es-CO" b="1" dirty="0">
                <a:solidFill>
                  <a:srgbClr val="FFFF00"/>
                </a:solidFill>
              </a:rPr>
              <a:t>        </a:t>
            </a:r>
            <a:r>
              <a:rPr lang="es-CO" dirty="0"/>
              <a:t>le va a salir esta opción</a:t>
            </a:r>
            <a:endParaRPr lang="es-CO" b="1" dirty="0">
              <a:solidFill>
                <a:srgbClr val="FFFF00"/>
              </a:solidFill>
            </a:endParaRP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2A55D5-AA0D-4386-A860-8256C03E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6" y="3405309"/>
            <a:ext cx="8054494" cy="14067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65719AE-0D2A-47DF-97E4-E74AAF0FF5A6}"/>
              </a:ext>
            </a:extLst>
          </p:cNvPr>
          <p:cNvSpPr txBox="1"/>
          <p:nvPr/>
        </p:nvSpPr>
        <p:spPr>
          <a:xfrm>
            <a:off x="918688" y="5276671"/>
            <a:ext cx="11270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4. Descargar un conector de bases de datos MySQL con .NET.  A continuación le dejo el link de descarga del conector </a:t>
            </a:r>
          </a:p>
          <a:p>
            <a:r>
              <a:rPr lang="es-CO" dirty="0"/>
              <a:t>    </a:t>
            </a:r>
            <a:r>
              <a:rPr lang="es-CO" dirty="0">
                <a:hlinkClick r:id="rId5"/>
              </a:rPr>
              <a:t>https://dev.mysql.com/downloads/connector/net/8.0.html</a:t>
            </a:r>
            <a:endParaRPr lang="es-CO" dirty="0"/>
          </a:p>
          <a:p>
            <a:r>
              <a:rPr lang="es-CO" dirty="0"/>
              <a:t>5. Realizar la instalación del conector. Como cualquier otro programa siguiente y siguiente y acepte los términos y </a:t>
            </a:r>
          </a:p>
          <a:p>
            <a:r>
              <a:rPr lang="es-CO" dirty="0"/>
              <a:t>     condiciones</a:t>
            </a:r>
          </a:p>
        </p:txBody>
      </p:sp>
    </p:spTree>
    <p:extLst>
      <p:ext uri="{BB962C8B-B14F-4D97-AF65-F5344CB8AC3E}">
        <p14:creationId xmlns:p14="http://schemas.microsoft.com/office/powerpoint/2010/main" val="36692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44115" y="352688"/>
            <a:ext cx="9900594" cy="81575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Manejo de Bases de datos con MySQL y Visual Basic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1BB057-A0C8-44ED-B941-D8D5C72B0D47}"/>
              </a:ext>
            </a:extLst>
          </p:cNvPr>
          <p:cNvSpPr txBox="1"/>
          <p:nvPr/>
        </p:nvSpPr>
        <p:spPr>
          <a:xfrm>
            <a:off x="197605" y="1484784"/>
            <a:ext cx="1144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Después que se halla instalado el conector .NET, uno se dirige a referencias, se encuentra en el explorador de soluciones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EED3E3-B0AF-487C-8BD5-8148933C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3" y="2600037"/>
            <a:ext cx="8142141" cy="39052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A5CDC4F-5F48-4D00-96DF-1F59AE93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6" y="1957099"/>
            <a:ext cx="2886075" cy="12858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CB2D2D0-A602-4234-A66F-AD80720B2C45}"/>
              </a:ext>
            </a:extLst>
          </p:cNvPr>
          <p:cNvSpPr/>
          <p:nvPr/>
        </p:nvSpPr>
        <p:spPr>
          <a:xfrm>
            <a:off x="3502124" y="1953706"/>
            <a:ext cx="8095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Se da la opción agregar referencia… y después buscamos la referencia </a:t>
            </a:r>
            <a:r>
              <a:rPr lang="es-CO" dirty="0" err="1"/>
              <a:t>MySQL.Data</a:t>
            </a:r>
            <a:endParaRPr lang="es-CO" dirty="0"/>
          </a:p>
          <a:p>
            <a:r>
              <a:rPr lang="es-CO" dirty="0"/>
              <a:t>La seleccionamos y le damos aceptar</a:t>
            </a:r>
          </a:p>
        </p:txBody>
      </p:sp>
    </p:spTree>
    <p:extLst>
      <p:ext uri="{BB962C8B-B14F-4D97-AF65-F5344CB8AC3E}">
        <p14:creationId xmlns:p14="http://schemas.microsoft.com/office/powerpoint/2010/main" val="19375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Conexión de Bases de datos con MySQL y Visual Basic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1BB057-A0C8-44ED-B941-D8D5C72B0D47}"/>
              </a:ext>
            </a:extLst>
          </p:cNvPr>
          <p:cNvSpPr txBox="1"/>
          <p:nvPr/>
        </p:nvSpPr>
        <p:spPr>
          <a:xfrm>
            <a:off x="191237" y="1268760"/>
            <a:ext cx="82974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Para la conexión a la bases de datos, agregamos un modulo. Los pasos siguientes son </a:t>
            </a:r>
          </a:p>
          <a:p>
            <a:pPr marL="342900" indent="-342900">
              <a:buAutoNum type="arabicPeriod"/>
            </a:pPr>
            <a:r>
              <a:rPr lang="es-CO" dirty="0"/>
              <a:t>Ir al explorador de soluciones </a:t>
            </a:r>
          </a:p>
          <a:p>
            <a:pPr marL="342900" indent="-342900">
              <a:buAutoNum type="arabicPeriod"/>
            </a:pPr>
            <a:r>
              <a:rPr lang="es-CO" dirty="0"/>
              <a:t>Ubicar el cursor, en el nombre del programa</a:t>
            </a:r>
          </a:p>
          <a:p>
            <a:pPr marL="342900" indent="-342900">
              <a:buAutoNum type="arabicPeriod"/>
            </a:pPr>
            <a:r>
              <a:rPr lang="es-CO" dirty="0"/>
              <a:t>Dar clic derecho </a:t>
            </a:r>
          </a:p>
          <a:p>
            <a:pPr marL="342900" indent="-342900">
              <a:buAutoNum type="arabicPeriod"/>
            </a:pPr>
            <a:r>
              <a:rPr lang="es-CO" dirty="0"/>
              <a:t>Agregar </a:t>
            </a:r>
          </a:p>
          <a:p>
            <a:pPr marL="342900" indent="-342900">
              <a:buAutoNum type="arabicPeriod"/>
            </a:pPr>
            <a:r>
              <a:rPr lang="es-CO" dirty="0"/>
              <a:t>Nuevo elemento </a:t>
            </a:r>
          </a:p>
          <a:p>
            <a:pPr marL="342900" indent="-342900">
              <a:buAutoNum type="arabicPeriod"/>
            </a:pPr>
            <a:r>
              <a:rPr lang="es-CO" dirty="0"/>
              <a:t>Escogemos un modelo</a:t>
            </a:r>
          </a:p>
          <a:p>
            <a:pPr marL="342900" indent="-342900">
              <a:buAutoNum type="arabicPeriod"/>
            </a:pPr>
            <a:r>
              <a:rPr lang="es-CO" dirty="0"/>
              <a:t>Le asignamos el nombre al modelo</a:t>
            </a:r>
          </a:p>
          <a:p>
            <a:pPr marL="342900" indent="-342900">
              <a:buAutoNum type="arabicPeriod"/>
            </a:pPr>
            <a:r>
              <a:rPr lang="es-CO" dirty="0"/>
              <a:t>aceptar</a:t>
            </a:r>
          </a:p>
          <a:p>
            <a:pPr marL="342900" indent="-342900">
              <a:buAutoNum type="arabicPeriod"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2F3EC3-2535-47EE-811A-688F4D4DD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49" t="11121" r="6283" b="9020"/>
          <a:stretch/>
        </p:blipFill>
        <p:spPr>
          <a:xfrm>
            <a:off x="5590356" y="1955330"/>
            <a:ext cx="6264696" cy="47140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119687-8F70-4072-8221-8B91CE65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4095626"/>
            <a:ext cx="5256584" cy="25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Conexión de Bases de datos con MySQL y Visual Basic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1BB057-A0C8-44ED-B941-D8D5C72B0D47}"/>
              </a:ext>
            </a:extLst>
          </p:cNvPr>
          <p:cNvSpPr txBox="1"/>
          <p:nvPr/>
        </p:nvSpPr>
        <p:spPr>
          <a:xfrm>
            <a:off x="208923" y="1111920"/>
            <a:ext cx="95702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el modulo se va realizar o solicitar la conexión, con el servidor y la base de datos  importamos las </a:t>
            </a:r>
          </a:p>
          <a:p>
            <a:r>
              <a:rPr lang="es-CO" dirty="0"/>
              <a:t>siguientes referencias </a:t>
            </a:r>
          </a:p>
          <a:p>
            <a:r>
              <a:rPr lang="es-CO" dirty="0" err="1"/>
              <a:t>Imports</a:t>
            </a:r>
            <a:r>
              <a:rPr lang="es-CO" dirty="0"/>
              <a:t> </a:t>
            </a:r>
            <a:r>
              <a:rPr lang="es-CO" dirty="0" err="1"/>
              <a:t>MySql.Data</a:t>
            </a:r>
            <a:endParaRPr lang="es-CO" dirty="0"/>
          </a:p>
          <a:p>
            <a:r>
              <a:rPr lang="es-CO" dirty="0" err="1"/>
              <a:t>Imports</a:t>
            </a:r>
            <a:r>
              <a:rPr lang="es-CO" dirty="0"/>
              <a:t> </a:t>
            </a:r>
            <a:r>
              <a:rPr lang="es-CO" dirty="0" err="1"/>
              <a:t>MySql.Data.Types</a:t>
            </a:r>
            <a:endParaRPr lang="es-CO" dirty="0"/>
          </a:p>
          <a:p>
            <a:r>
              <a:rPr lang="es-CO" dirty="0" err="1"/>
              <a:t>Imports</a:t>
            </a:r>
            <a:r>
              <a:rPr lang="es-CO" dirty="0"/>
              <a:t> </a:t>
            </a:r>
            <a:r>
              <a:rPr lang="es-CO" dirty="0" err="1"/>
              <a:t>MySql.Data.MySqlClient</a:t>
            </a:r>
            <a:endParaRPr lang="es-CO" dirty="0"/>
          </a:p>
          <a:p>
            <a:endParaRPr lang="es-CO" dirty="0"/>
          </a:p>
          <a:p>
            <a:r>
              <a:rPr lang="es-CO" dirty="0"/>
              <a:t>Se realiza una función para conexión y un </a:t>
            </a:r>
          </a:p>
          <a:p>
            <a:r>
              <a:rPr lang="es-CO" dirty="0"/>
              <a:t>procedimiento para cerrar la conexión </a:t>
            </a:r>
          </a:p>
          <a:p>
            <a:endParaRPr lang="es-CO" dirty="0"/>
          </a:p>
          <a:p>
            <a:r>
              <a:rPr lang="es-CO" dirty="0"/>
              <a:t>Para verificar que la conexión con el servidor </a:t>
            </a:r>
          </a:p>
          <a:p>
            <a:r>
              <a:rPr lang="es-CO" dirty="0"/>
              <a:t>Y la base de datos esta funcionando, en el</a:t>
            </a:r>
          </a:p>
          <a:p>
            <a:r>
              <a:rPr lang="es-CO" dirty="0"/>
              <a:t>Formulario principal, y con el evento Load del </a:t>
            </a:r>
          </a:p>
          <a:p>
            <a:r>
              <a:rPr lang="es-CO" dirty="0"/>
              <a:t>Formulario, se coloca el método de la función, </a:t>
            </a:r>
          </a:p>
          <a:p>
            <a:r>
              <a:rPr lang="es-CO" dirty="0" err="1"/>
              <a:t>Asi</a:t>
            </a:r>
            <a:endParaRPr lang="es-CO" dirty="0"/>
          </a:p>
          <a:p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If</a:t>
            </a:r>
            <a:r>
              <a:rPr lang="es-CO" dirty="0"/>
              <a:t> </a:t>
            </a:r>
            <a:r>
              <a:rPr lang="es-CO" dirty="0" err="1"/>
              <a:t>Conexion_Global</a:t>
            </a:r>
            <a:r>
              <a:rPr lang="es-CO" dirty="0"/>
              <a:t>() </a:t>
            </a:r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Then</a:t>
            </a:r>
            <a:endParaRPr lang="es-CO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CO" dirty="0"/>
              <a:t>            </a:t>
            </a:r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MessageBox</a:t>
            </a:r>
            <a:r>
              <a:rPr lang="es-CO" dirty="0" err="1"/>
              <a:t>.Show</a:t>
            </a:r>
            <a:r>
              <a:rPr lang="es-CO" dirty="0"/>
              <a:t>(</a:t>
            </a:r>
            <a:r>
              <a:rPr lang="es-CO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"conectado"</a:t>
            </a:r>
            <a:r>
              <a:rPr lang="es-CO" dirty="0"/>
              <a:t>)</a:t>
            </a:r>
          </a:p>
          <a:p>
            <a:r>
              <a:rPr lang="es-CO" dirty="0"/>
              <a:t>       </a:t>
            </a:r>
            <a:r>
              <a:rPr lang="es-CO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Else</a:t>
            </a:r>
            <a:endParaRPr lang="es-CO" dirty="0"/>
          </a:p>
          <a:p>
            <a:r>
              <a:rPr lang="es-CO" dirty="0"/>
              <a:t>           </a:t>
            </a:r>
            <a:r>
              <a:rPr lang="es-CO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MessageBox</a:t>
            </a:r>
            <a:r>
              <a:rPr lang="es-CO" dirty="0" err="1"/>
              <a:t>.Show</a:t>
            </a:r>
            <a:r>
              <a:rPr lang="es-CO" dirty="0"/>
              <a:t>(</a:t>
            </a:r>
            <a:r>
              <a:rPr lang="es-CO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"no conectado"</a:t>
            </a:r>
            <a:r>
              <a:rPr lang="es-CO" dirty="0"/>
              <a:t>)</a:t>
            </a:r>
          </a:p>
          <a:p>
            <a:r>
              <a:rPr lang="es-CO" dirty="0"/>
              <a:t>        </a:t>
            </a:r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End</a:t>
            </a:r>
            <a:r>
              <a:rPr lang="es-CO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CO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If</a:t>
            </a:r>
            <a:endParaRPr lang="es-CO" dirty="0"/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BD326A-4EE2-473C-9AFF-01A137A3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853014"/>
            <a:ext cx="710258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845B7-751C-4FCE-99B6-DBCFC169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24" y="-531440"/>
            <a:ext cx="9144001" cy="1371600"/>
          </a:xfrm>
        </p:spPr>
        <p:txBody>
          <a:bodyPr/>
          <a:lstStyle/>
          <a:p>
            <a:pPr algn="ctr"/>
            <a:r>
              <a:rPr lang="es-CO" dirty="0"/>
              <a:t>Método insertar datos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E06702-946E-4188-9C76-D2DFDC72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7" y="1124744"/>
            <a:ext cx="9054405" cy="561662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0531870-78B2-4648-A5E6-C459A8B47E72}"/>
              </a:ext>
            </a:extLst>
          </p:cNvPr>
          <p:cNvCxnSpPr/>
          <p:nvPr/>
        </p:nvCxnSpPr>
        <p:spPr>
          <a:xfrm>
            <a:off x="8758708" y="278092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442DEC7-E5F5-4D87-A952-240932757004}"/>
              </a:ext>
            </a:extLst>
          </p:cNvPr>
          <p:cNvCxnSpPr/>
          <p:nvPr/>
        </p:nvCxnSpPr>
        <p:spPr>
          <a:xfrm>
            <a:off x="8758708" y="314096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D9C3C1-E18C-45DD-B0B9-95403AD02189}"/>
              </a:ext>
            </a:extLst>
          </p:cNvPr>
          <p:cNvCxnSpPr/>
          <p:nvPr/>
        </p:nvCxnSpPr>
        <p:spPr>
          <a:xfrm>
            <a:off x="8758708" y="357301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FAF125-E566-4CD7-88BA-381699EB2C08}"/>
              </a:ext>
            </a:extLst>
          </p:cNvPr>
          <p:cNvSpPr txBox="1"/>
          <p:nvPr/>
        </p:nvSpPr>
        <p:spPr>
          <a:xfrm>
            <a:off x="9838828" y="2447311"/>
            <a:ext cx="250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Propiedades donde se amaceno los datos</a:t>
            </a:r>
            <a:endParaRPr lang="es-E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E8E991-9749-4C21-8F7C-154AFED1C762}"/>
              </a:ext>
            </a:extLst>
          </p:cNvPr>
          <p:cNvSpPr txBox="1"/>
          <p:nvPr/>
        </p:nvSpPr>
        <p:spPr>
          <a:xfrm>
            <a:off x="9821561" y="2923612"/>
            <a:ext cx="250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Campos que se encuentra en </a:t>
            </a:r>
          </a:p>
          <a:p>
            <a:r>
              <a:rPr lang="es-E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tabla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692D8D-64B4-4910-8B37-233EDF77888C}"/>
              </a:ext>
            </a:extLst>
          </p:cNvPr>
          <p:cNvSpPr txBox="1"/>
          <p:nvPr/>
        </p:nvSpPr>
        <p:spPr>
          <a:xfrm>
            <a:off x="9838827" y="3414776"/>
            <a:ext cx="2501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 datos. Primero nombra </a:t>
            </a:r>
            <a:r>
              <a:rPr lang="es-ES" sz="1400" dirty="0"/>
              <a:t>los capos de la tabla, con el </a:t>
            </a:r>
          </a:p>
          <a:p>
            <a:r>
              <a:rPr lang="es-ES" sz="1400" dirty="0"/>
              <a:t>tipo y longitud, evalúan y insertan datos que se encuentra en las </a:t>
            </a:r>
          </a:p>
          <a:p>
            <a:r>
              <a:rPr lang="es-ES" sz="1400" dirty="0"/>
              <a:t>Propiedades. </a:t>
            </a:r>
            <a:endParaRPr lang="es-E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ACEA589-0BA1-4805-A620-B3713AE4D97F}"/>
              </a:ext>
            </a:extLst>
          </p:cNvPr>
          <p:cNvCxnSpPr>
            <a:cxnSpLocks/>
          </p:cNvCxnSpPr>
          <p:nvPr/>
        </p:nvCxnSpPr>
        <p:spPr>
          <a:xfrm>
            <a:off x="3718148" y="5733256"/>
            <a:ext cx="612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24F7E8B-64F2-45B5-A63B-8D5F84D485AF}"/>
              </a:ext>
            </a:extLst>
          </p:cNvPr>
          <p:cNvSpPr/>
          <p:nvPr/>
        </p:nvSpPr>
        <p:spPr>
          <a:xfrm>
            <a:off x="9848974" y="5073578"/>
            <a:ext cx="22829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Si ocurre algún error en el </a:t>
            </a:r>
          </a:p>
          <a:p>
            <a:r>
              <a:rPr lang="es-ES" sz="1400" dirty="0"/>
              <a:t>insertar los datos  en la tabla</a:t>
            </a:r>
          </a:p>
          <a:p>
            <a:r>
              <a:rPr lang="es-ES" sz="1400" dirty="0"/>
              <a:t> usuario, sale El mensaje </a:t>
            </a:r>
          </a:p>
          <a:p>
            <a:r>
              <a:rPr lang="es-ES" sz="1400" dirty="0"/>
              <a:t>con el error</a:t>
            </a:r>
            <a:endParaRPr lang="es-CO" sz="14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2F25D05-3107-498E-9353-D1091ED7A73C}"/>
              </a:ext>
            </a:extLst>
          </p:cNvPr>
          <p:cNvCxnSpPr>
            <a:cxnSpLocks/>
          </p:cNvCxnSpPr>
          <p:nvPr/>
        </p:nvCxnSpPr>
        <p:spPr>
          <a:xfrm>
            <a:off x="2566020" y="6309320"/>
            <a:ext cx="728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6B25FCB-582D-4F6E-9C82-E9BE93694313}"/>
              </a:ext>
            </a:extLst>
          </p:cNvPr>
          <p:cNvSpPr/>
          <p:nvPr/>
        </p:nvSpPr>
        <p:spPr>
          <a:xfrm>
            <a:off x="9848974" y="6124654"/>
            <a:ext cx="1946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Llama el método cerrar </a:t>
            </a:r>
          </a:p>
          <a:p>
            <a:r>
              <a:rPr lang="es-ES" sz="1400" dirty="0"/>
              <a:t>conexión</a:t>
            </a:r>
            <a:endParaRPr lang="es-CO" sz="1400" dirty="0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9451954-0B24-4D93-AF94-AEB1661D4E3B}"/>
              </a:ext>
            </a:extLst>
          </p:cNvPr>
          <p:cNvCxnSpPr>
            <a:cxnSpLocks/>
          </p:cNvCxnSpPr>
          <p:nvPr/>
        </p:nvCxnSpPr>
        <p:spPr>
          <a:xfrm flipV="1">
            <a:off x="4870276" y="2132858"/>
            <a:ext cx="5184576" cy="432047"/>
          </a:xfrm>
          <a:prstGeom prst="bentConnector3">
            <a:avLst>
              <a:gd name="adj1" fmla="val 1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D717B15-A90C-42C7-9365-05C66C20ADF3}"/>
              </a:ext>
            </a:extLst>
          </p:cNvPr>
          <p:cNvSpPr txBox="1"/>
          <p:nvPr/>
        </p:nvSpPr>
        <p:spPr>
          <a:xfrm>
            <a:off x="10004271" y="1822764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Inserta columna en la tabla</a:t>
            </a:r>
          </a:p>
          <a:p>
            <a:r>
              <a:rPr lang="es-CO" sz="1400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410629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03C1E-D6D5-408E-AD42-790F95E8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-206484"/>
            <a:ext cx="9144001" cy="1371600"/>
          </a:xfrm>
        </p:spPr>
        <p:txBody>
          <a:bodyPr/>
          <a:lstStyle/>
          <a:p>
            <a:pPr algn="ctr"/>
            <a:r>
              <a:rPr lang="es-CO" dirty="0"/>
              <a:t>Formulario de registro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7BF24-0987-4C76-851D-B764F011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36E2D1-89D0-414D-A743-C2C93CB0F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0A175D-10A4-4876-A13C-4ADBF607C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2CB1D5-5E69-40FB-BF00-A0466D7606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399EEE-AF24-4A65-A76C-60C774E6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1411744"/>
            <a:ext cx="9252521" cy="47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964" y="-329459"/>
            <a:ext cx="9144001" cy="1371600"/>
          </a:xfrm>
        </p:spPr>
        <p:txBody>
          <a:bodyPr rtlCol="0"/>
          <a:lstStyle/>
          <a:p>
            <a:pPr algn="ctr" rtl="0"/>
            <a:r>
              <a:rPr lang="es-ES" dirty="0"/>
              <a:t>Método que actualiza los datos de la tabla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989C84-6107-4EAA-A448-2D7A7C13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857044"/>
            <a:ext cx="8640960" cy="4410075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5E802B9A-07DD-4912-882D-555C676B75FE}"/>
              </a:ext>
            </a:extLst>
          </p:cNvPr>
          <p:cNvCxnSpPr>
            <a:cxnSpLocks/>
          </p:cNvCxnSpPr>
          <p:nvPr/>
        </p:nvCxnSpPr>
        <p:spPr>
          <a:xfrm flipV="1">
            <a:off x="4841948" y="2132856"/>
            <a:ext cx="5187173" cy="383566"/>
          </a:xfrm>
          <a:prstGeom prst="bentConnector3">
            <a:avLst>
              <a:gd name="adj1" fmla="val -61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74021FD-21B2-4210-BE3A-6E9A6D60D419}"/>
              </a:ext>
            </a:extLst>
          </p:cNvPr>
          <p:cNvSpPr txBox="1"/>
          <p:nvPr/>
        </p:nvSpPr>
        <p:spPr>
          <a:xfrm>
            <a:off x="10029121" y="1871246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Actualiza el contenido de </a:t>
            </a:r>
          </a:p>
          <a:p>
            <a:r>
              <a:rPr lang="es-CO" sz="1400" dirty="0"/>
              <a:t>la tabla de usuarios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63118D4-4F85-4CBD-A8ED-1438D30D764F}"/>
              </a:ext>
            </a:extLst>
          </p:cNvPr>
          <p:cNvCxnSpPr/>
          <p:nvPr/>
        </p:nvCxnSpPr>
        <p:spPr>
          <a:xfrm>
            <a:off x="9059605" y="3573016"/>
            <a:ext cx="8383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4E5F64-0BF5-4946-B9CC-3784C9062506}"/>
              </a:ext>
            </a:extLst>
          </p:cNvPr>
          <p:cNvSpPr txBox="1"/>
          <p:nvPr/>
        </p:nvSpPr>
        <p:spPr>
          <a:xfrm>
            <a:off x="10029121" y="2988240"/>
            <a:ext cx="21114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Se actualiza los datos, </a:t>
            </a:r>
          </a:p>
          <a:p>
            <a:r>
              <a:rPr lang="es-CO" sz="1400" dirty="0"/>
              <a:t>Con los datos que se </a:t>
            </a:r>
          </a:p>
          <a:p>
            <a:r>
              <a:rPr lang="es-CO" sz="1400" dirty="0"/>
              <a:t>Ingresan en la cajas de </a:t>
            </a:r>
          </a:p>
          <a:p>
            <a:r>
              <a:rPr lang="es-CO" sz="1400" dirty="0"/>
              <a:t>Texto que se encuentran, </a:t>
            </a:r>
          </a:p>
          <a:p>
            <a:r>
              <a:rPr lang="es-CO" sz="1400" dirty="0"/>
              <a:t>En el formulario modificar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A85DAA4-CB6A-496F-BB19-DB6F769F1FDC}"/>
              </a:ext>
            </a:extLst>
          </p:cNvPr>
          <p:cNvCxnSpPr>
            <a:cxnSpLocks/>
          </p:cNvCxnSpPr>
          <p:nvPr/>
        </p:nvCxnSpPr>
        <p:spPr>
          <a:xfrm>
            <a:off x="3214092" y="4653136"/>
            <a:ext cx="6552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849962-3E85-4AD1-AF16-DFBA57E51CE9}"/>
              </a:ext>
            </a:extLst>
          </p:cNvPr>
          <p:cNvSpPr txBox="1"/>
          <p:nvPr/>
        </p:nvSpPr>
        <p:spPr>
          <a:xfrm>
            <a:off x="9822472" y="4309937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Se abre la conexión, a la tabla</a:t>
            </a:r>
          </a:p>
          <a:p>
            <a:r>
              <a:rPr lang="es-CO" sz="1400" dirty="0"/>
              <a:t>usuario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AE9B552-EAB9-4A32-B900-ADFA7BDBD21D}"/>
              </a:ext>
            </a:extLst>
          </p:cNvPr>
          <p:cNvCxnSpPr>
            <a:cxnSpLocks/>
          </p:cNvCxnSpPr>
          <p:nvPr/>
        </p:nvCxnSpPr>
        <p:spPr>
          <a:xfrm>
            <a:off x="4726260" y="5013176"/>
            <a:ext cx="5096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BB2F4EC-3FF4-472F-B7C2-595B2A877A06}"/>
              </a:ext>
            </a:extLst>
          </p:cNvPr>
          <p:cNvSpPr txBox="1"/>
          <p:nvPr/>
        </p:nvSpPr>
        <p:spPr>
          <a:xfrm>
            <a:off x="9897970" y="4859287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Carga datos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935</Words>
  <Application>Microsoft Office PowerPoint</Application>
  <PresentationFormat>Personalizado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Túnel azul digital 16 × 9</vt:lpstr>
      <vt:lpstr>Trabajo de Visual Basic</vt:lpstr>
      <vt:lpstr>Creación de de Bases de datos y tabla</vt:lpstr>
      <vt:lpstr>Creación de de Bases de datos y tabla y descarga del conector .NET y MySQL</vt:lpstr>
      <vt:lpstr>Manejo de Bases de datos con MySQL y Visual Basic</vt:lpstr>
      <vt:lpstr>Conexión de Bases de datos con MySQL y Visual Basic</vt:lpstr>
      <vt:lpstr>Conexión de Bases de datos con MySQL y Visual Basic</vt:lpstr>
      <vt:lpstr>Método insertar datos </vt:lpstr>
      <vt:lpstr>Formulario de registro </vt:lpstr>
      <vt:lpstr>Método que actualiza los datos de la tabla</vt:lpstr>
      <vt:lpstr>Presentación de PowerPoint</vt:lpstr>
      <vt:lpstr>Formulario de modificar </vt:lpstr>
      <vt:lpstr>Método que elimina los datos de la tabla</vt:lpstr>
      <vt:lpstr>Formulario de eliminar datos </vt:lpstr>
      <vt:lpstr>Método que me carga un data grid view con los datos que se encuentran en la base de datos MySQL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2018-04-29T17:11:58Z</dcterms:created>
  <dcterms:modified xsi:type="dcterms:W3CDTF">2018-05-09T14:05:25Z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