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91" r:id="rId2"/>
    <p:sldId id="269" r:id="rId3"/>
    <p:sldId id="265" r:id="rId4"/>
    <p:sldId id="266" r:id="rId5"/>
    <p:sldId id="275" r:id="rId6"/>
    <p:sldId id="267" r:id="rId7"/>
    <p:sldId id="276" r:id="rId8"/>
    <p:sldId id="270" r:id="rId9"/>
    <p:sldId id="290" r:id="rId10"/>
    <p:sldId id="289" r:id="rId11"/>
    <p:sldId id="284" r:id="rId12"/>
    <p:sldId id="281" r:id="rId13"/>
    <p:sldId id="271" r:id="rId14"/>
    <p:sldId id="272" r:id="rId15"/>
    <p:sldId id="273" r:id="rId16"/>
    <p:sldId id="274" r:id="rId17"/>
    <p:sldId id="277" r:id="rId18"/>
    <p:sldId id="258" r:id="rId19"/>
    <p:sldId id="292" r:id="rId20"/>
    <p:sldId id="283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25DBF7-5198-4785-80D5-A96556D6A4F2}">
          <p14:sldIdLst>
            <p14:sldId id="291"/>
          </p14:sldIdLst>
        </p14:section>
        <p14:section name="Prerequisits" id="{CA8B5483-6A87-42B3-AB9C-328DB808EE99}">
          <p14:sldIdLst>
            <p14:sldId id="269"/>
            <p14:sldId id="265"/>
            <p14:sldId id="266"/>
            <p14:sldId id="275"/>
          </p14:sldIdLst>
        </p14:section>
        <p14:section name="IoTWorkbenchProjects" id="{289C0151-0234-49D0-B74C-248A41DB8F75}">
          <p14:sldIdLst>
            <p14:sldId id="267"/>
            <p14:sldId id="276"/>
            <p14:sldId id="270"/>
            <p14:sldId id="290"/>
            <p14:sldId id="289"/>
            <p14:sldId id="284"/>
            <p14:sldId id="281"/>
            <p14:sldId id="271"/>
            <p14:sldId id="272"/>
            <p14:sldId id="273"/>
            <p14:sldId id="274"/>
            <p14:sldId id="277"/>
          </p14:sldIdLst>
        </p14:section>
        <p14:section name="FAQ" id="{BBAE6338-75FC-4181-98BF-E998F592D376}">
          <p14:sldIdLst>
            <p14:sldId id="258"/>
          </p14:sldIdLst>
        </p14:section>
        <p14:section name="Advanced Labs" id="{748AD319-E0CE-4538-B846-3522D21CF926}">
          <p14:sldIdLst>
            <p14:sldId id="292"/>
            <p14:sldId id="28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00" autoAdjust="0"/>
    <p:restoredTop sz="94580" autoAdjust="0"/>
  </p:normalViewPr>
  <p:slideViewPr>
    <p:cSldViewPr snapToGrid="0">
      <p:cViewPr varScale="1">
        <p:scale>
          <a:sx n="67" d="100"/>
          <a:sy n="67" d="100"/>
        </p:scale>
        <p:origin x="7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code-iot-workbench/blob/master/docs/iot-devkit/devkit-get-started.md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tmp"/><Relationship Id="rId3" Type="http://schemas.openxmlformats.org/officeDocument/2006/relationships/slide" Target="slide10.xml"/><Relationship Id="rId7" Type="http://schemas.openxmlformats.org/officeDocument/2006/relationships/image" Target="../media/image4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hyperlink" Target="https://github.com/Microsoft/vscode-iot-workbench/blob/master/docs/iot-devkit/devkit-shakeshake.m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10.xml"/><Relationship Id="rId7" Type="http://schemas.openxmlformats.org/officeDocument/2006/relationships/image" Target="../media/image44.tmp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hyperlink" Target="https://github.com/IoTDevEnvExamples/DevKitKeywordSpotter/blob/master/README.md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oTDevEnvExamples/DevKitKeywordSpotter/blob/master/README.md" TargetMode="External"/><Relationship Id="rId3" Type="http://schemas.openxmlformats.org/officeDocument/2006/relationships/slide" Target="slide10.xml"/><Relationship Id="rId7" Type="http://schemas.openxmlformats.org/officeDocument/2006/relationships/image" Target="../media/image5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hyperlink" Target="https://github.com/Microsoft/vscode-iot-workbench/blob/master/docs/iot-devkit/devkit-translator.md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image" Target="../media/image5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vscode-iot-workbench/blob/master/docs/iot-devkit/devkit-state.md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iot-hub/iot-hub-weather-forecast-machine-learning" TargetMode="External"/><Relationship Id="rId13" Type="http://schemas.openxmlformats.org/officeDocument/2006/relationships/hyperlink" Target="https://channel9.msdn.com/Shows/Internet-of-Things-Show/Whats-new-in-the-IoT-Toolkit-extension-for-VS-Code" TargetMode="External"/><Relationship Id="rId3" Type="http://schemas.openxmlformats.org/officeDocument/2006/relationships/hyperlink" Target="https://microsoft.github.io/azure-iot-developer-kit/docs/get-started/#prepare-the-development-environment" TargetMode="External"/><Relationship Id="rId7" Type="http://schemas.openxmlformats.org/officeDocument/2006/relationships/hyperlink" Target="https://docs.microsoft.com/en-us/azure/iot-hub/iot-hub-arduino-iot-devkit-az3166-mqtt-helloworld" TargetMode="External"/><Relationship Id="rId12" Type="http://schemas.openxmlformats.org/officeDocument/2006/relationships/hyperlink" Target="https://channel9.msdn.com/Shows/Internet-of-Things-Show/IoT-Workbench-extension-for-VS-Code" TargetMode="External"/><Relationship Id="rId2" Type="http://schemas.openxmlformats.org/officeDocument/2006/relationships/hyperlink" Target="https://buildazure.com/2017/08/08/azure-iot-developer-kit-sensor-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iot-hub/iot-hub-arduino-iot-devkit-az3166-translator" TargetMode="External"/><Relationship Id="rId11" Type="http://schemas.openxmlformats.org/officeDocument/2006/relationships/hyperlink" Target="https://docs.microsoft.com/en-us/azure/iot-accelerators/iot-accelerators-arduino-iot-devkit-az3166-devkit-remote-monitoringv2" TargetMode="External"/><Relationship Id="rId5" Type="http://schemas.openxmlformats.org/officeDocument/2006/relationships/hyperlink" Target="https://docs.microsoft.com/en-us/azure/iot-central/howto-connect-devkit" TargetMode="External"/><Relationship Id="rId10" Type="http://schemas.openxmlformats.org/officeDocument/2006/relationships/hyperlink" Target="https://docs.microsoft.com/en-us/azure/iot-accelerators/quickstart-remote-monitoring-deploy" TargetMode="External"/><Relationship Id="rId4" Type="http://schemas.openxmlformats.org/officeDocument/2006/relationships/hyperlink" Target="https://azure.microsoft.com/en-us/resources/samples/iot-hub-c-thingdev-getstartedkit/" TargetMode="External"/><Relationship Id="rId9" Type="http://schemas.openxmlformats.org/officeDocument/2006/relationships/hyperlink" Target="https://docs.microsoft.com/en-us/azure/iot-hub/iot-hub-arduino-iot-devkit-az3166-door-monitor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vscode-iot-workbench/blob/master/docs/iot-devkit/devkit_remote_monitoringv2.md" TargetMode="External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61.emf"/><Relationship Id="rId4" Type="http://schemas.openxmlformats.org/officeDocument/2006/relationships/hyperlink" Target="https://github.com/Azure/CloudIoTHack/blob/master/README.md" TargetMode="External"/><Relationship Id="rId9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vsciot-vscode.vscode-iot-workbench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vsciot-vscode.azure-iot-toolkit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marketplace.visualstudio.com/items?itemName=vsciot-vscode.azure-iot-tools" TargetMode="External"/><Relationship Id="rId4" Type="http://schemas.openxmlformats.org/officeDocument/2006/relationships/hyperlink" Target="https://www.st.com/en/development-tools/stsw-link009.html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hyperlink" Target="https://github.com/Azure/azure-iot-remote-monitoring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hyperlink" Target="https://github.com/Microsoft/vscode-iot-workbench/blob/master/docs/iot-devkit/devkit_remote_monitoringv2.m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3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4.tmp"/><Relationship Id="rId4" Type="http://schemas.openxmlformats.org/officeDocument/2006/relationships/image" Target="../media/image6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CloudIoTHack/blob/master/HOL%203/HOL%203%20-%20Stream%20Analytics.md" TargetMode="External"/><Relationship Id="rId2" Type="http://schemas.openxmlformats.org/officeDocument/2006/relationships/hyperlink" Target="https://github.com/Azure/CloudIoTHack/blob/master/HOL%202/HOL%202%20-%20Functions%20and%20Event%20Hubs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CloudIoTHack/blob/master/README.md" TargetMode="External"/><Relationship Id="rId4" Type="http://schemas.openxmlformats.org/officeDocument/2006/relationships/hyperlink" Target="https://github.com/Azure/CloudIoTHack/blob/master/HOL%204/HOL%204%20-%20Putting%20It%20All%20Together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-samples.github.io/iot-devkit-web-simulator/" TargetMode="External"/><Relationship Id="rId2" Type="http://schemas.openxmlformats.org/officeDocument/2006/relationships/hyperlink" Target="https://azure.microsoft.com/en-us/resources/samples/iot-devkit-web-simula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Azure-Samples/iot-devkit-web-simulat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hyperlink" Target="https://docs.microsoft.com/en-us/azure/iot-hub/iot-hub-arduino-iot-devkit-az3166-get-started" TargetMode="External"/><Relationship Id="rId18" Type="http://schemas.openxmlformats.org/officeDocument/2006/relationships/image" Target="../media/image23.emf"/><Relationship Id="rId3" Type="http://schemas.openxmlformats.org/officeDocument/2006/relationships/image" Target="../media/image15.png"/><Relationship Id="rId21" Type="http://schemas.openxmlformats.org/officeDocument/2006/relationships/hyperlink" Target="https://github.com/Microsoft/vscode-iot-workbench/blob/master/docs/iot-devkit/devkit-translator.md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s://github.com/IoTDevEnvExamples/DevKitKeywordSpotter/blob/master/README.md" TargetMode="External"/><Relationship Id="rId17" Type="http://schemas.openxmlformats.org/officeDocument/2006/relationships/image" Target="../media/image22.emf"/><Relationship Id="rId2" Type="http://schemas.openxmlformats.org/officeDocument/2006/relationships/slide" Target="slide16.xml"/><Relationship Id="rId16" Type="http://schemas.openxmlformats.org/officeDocument/2006/relationships/image" Target="../media/image21.em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hyperlink" Target="https://github.com/Microsoft/vscode-iot-workbench/blob/master/docs/iot-devkit/devkit-shakeshake.md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emf"/><Relationship Id="rId10" Type="http://schemas.openxmlformats.org/officeDocument/2006/relationships/hyperlink" Target="https://github.com/Microsoft/vscode-iot-workbench/blob/master/docs/iot-devkit/devkit-state.md" TargetMode="External"/><Relationship Id="rId19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image" Target="../media/image18.png"/><Relationship Id="rId14" Type="http://schemas.openxmlformats.org/officeDocument/2006/relationships/image" Target="../media/image19.png"/><Relationship Id="rId22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F338-2129-4AE7-892D-ACEEA302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731" y="3789475"/>
            <a:ext cx="7327467" cy="90549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IoT Dev Kit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A5C7E-4ECC-46F9-8383-F945FFAE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31" y="4601930"/>
            <a:ext cx="6400800" cy="548841"/>
          </a:xfr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spcBef>
                <a:spcPct val="0"/>
              </a:spcBef>
            </a:pPr>
            <a:r>
              <a:rPr lang="en-US" sz="4800" cap="all" dirty="0">
                <a:ln w="3175" cmpd="sng"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 hack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5D2A7-F69B-456B-A412-4578B6C10E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31" y="5236824"/>
            <a:ext cx="1399531" cy="1049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E446A-C3A3-498B-AF6E-A9B76B9E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734" y="5328987"/>
            <a:ext cx="2783372" cy="79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9294B-D186-48BB-8C76-E56816CD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20" y="503115"/>
            <a:ext cx="4560730" cy="25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316334"/>
            <a:ext cx="8916530" cy="640400"/>
          </a:xfrm>
        </p:spPr>
        <p:txBody>
          <a:bodyPr>
            <a:normAutofit/>
          </a:bodyPr>
          <a:lstStyle/>
          <a:p>
            <a:r>
              <a:rPr lang="en-US" sz="2800" dirty="0"/>
              <a:t>VS </a:t>
            </a:r>
            <a:r>
              <a:rPr lang="en-US" sz="2800" dirty="0" err="1"/>
              <a:t>CODe</a:t>
            </a:r>
            <a:r>
              <a:rPr lang="en-US" sz="2800" dirty="0"/>
              <a:t> – Com Ports and serial MONITOR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092871-65DD-492F-9188-D4795D2D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546" y="1671853"/>
            <a:ext cx="6021388" cy="251609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The message to the right will be displayed if the com port has not been specified in VS Code. Choose ‘Yes’ and select the com port specified as STMicroelectronics.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 start the serial monitor, select the ‘plug’ socket icon on the bottom right hand side of the VS Code 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B86AC-84BD-4E9B-AA78-8CA54A3C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0" y="4860983"/>
            <a:ext cx="3725281" cy="78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DFE4B-0FC7-47F9-ACA6-B0AA43CB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42" y="1119408"/>
            <a:ext cx="3727361" cy="1413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46A6F-6821-4736-BD48-5730A62A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41" y="2621018"/>
            <a:ext cx="3725281" cy="617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5EE8AA-7A8B-4178-81DA-5457432D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140" y="3357402"/>
            <a:ext cx="3725280" cy="13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GETTING STARTED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77D186-5FA8-418E-99C9-7EEBCFBE0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24240"/>
              </p:ext>
            </p:extLst>
          </p:nvPr>
        </p:nvGraphicFramePr>
        <p:xfrm>
          <a:off x="602212" y="1262155"/>
          <a:ext cx="6795998" cy="1047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95998">
                  <a:extLst>
                    <a:ext uri="{9D8B030D-6E8A-4147-A177-3AD203B41FA5}">
                      <a16:colId xmlns:a16="http://schemas.microsoft.com/office/drawing/2014/main" val="1640510141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 Getting Started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21867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183884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Configure Device Settings (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00333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484178"/>
                  </a:ext>
                </a:extLst>
              </a:tr>
            </a:tbl>
          </a:graphicData>
        </a:graphic>
      </p:graphicFrame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E1147DEF-17EF-4046-990E-2D6B7D0DD4C0}"/>
              </a:ext>
            </a:extLst>
          </p:cNvPr>
          <p:cNvSpPr txBox="1"/>
          <p:nvPr/>
        </p:nvSpPr>
        <p:spPr>
          <a:xfrm>
            <a:off x="602212" y="2609919"/>
            <a:ext cx="1679669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F1460-9848-486B-965D-7606ECEF4BC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74" y="700954"/>
            <a:ext cx="3149019" cy="2247519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D2D339BA-862C-4716-A758-B3084BEE0C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946" y="3429000"/>
            <a:ext cx="1557902" cy="2363714"/>
          </a:xfrm>
          <a:prstGeom prst="rect">
            <a:avLst/>
          </a:prstGeom>
        </p:spPr>
      </p:pic>
      <p:pic>
        <p:nvPicPr>
          <p:cNvPr id="17" name="Picture 16" descr="A circuit board&#10;&#10;Description automatically generated">
            <a:extLst>
              <a:ext uri="{FF2B5EF4-FFF2-40B4-BE49-F238E27FC236}">
                <a16:creationId xmlns:a16="http://schemas.microsoft.com/office/drawing/2014/main" id="{C365662E-048C-4B86-828A-FBC7B794CB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101087" y="3787210"/>
            <a:ext cx="2363716" cy="16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SHAKESHAKE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77D186-5FA8-418E-99C9-7EEBCFBE0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54124"/>
              </p:ext>
            </p:extLst>
          </p:nvPr>
        </p:nvGraphicFramePr>
        <p:xfrm>
          <a:off x="602211" y="1023807"/>
          <a:ext cx="7408506" cy="16586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08506">
                  <a:extLst>
                    <a:ext uri="{9D8B030D-6E8A-4147-A177-3AD203B41FA5}">
                      <a16:colId xmlns:a16="http://schemas.microsoft.com/office/drawing/2014/main" val="1640510141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ShakeShake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21867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183884"/>
                  </a:ext>
                </a:extLst>
              </a:tr>
              <a:tr h="349374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Update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shakeshake.cs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corresponding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deviceId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"shakedev1";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577073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Deploy to Azure – (Deploy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shakeshake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function with updated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6760910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00333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4841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9C95315-9D31-4494-93BB-C896595595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9053" y="4617242"/>
            <a:ext cx="1122331" cy="1643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EB299-5A40-4473-958D-BD59E22650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654843" y="4954515"/>
            <a:ext cx="1633884" cy="97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32DC9-442B-4B2E-A37D-5173A231158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261" y="4625604"/>
            <a:ext cx="1122331" cy="1633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59C72-6CB2-4C4D-BBB0-6397D87865B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714" y="1882775"/>
            <a:ext cx="3293880" cy="1616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2E9D4D-1ED1-4DCB-B4FD-7F2E8998B8E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714" y="993476"/>
            <a:ext cx="3293880" cy="792567"/>
          </a:xfrm>
          <a:prstGeom prst="rect">
            <a:avLst/>
          </a:prstGeom>
        </p:spPr>
      </p:pic>
      <p:sp>
        <p:nvSpPr>
          <p:cNvPr id="12" name="TextBox 11">
            <a:hlinkClick r:id="rId9"/>
            <a:extLst>
              <a:ext uri="{FF2B5EF4-FFF2-40B4-BE49-F238E27FC236}">
                <a16:creationId xmlns:a16="http://schemas.microsoft.com/office/drawing/2014/main" id="{E1147DEF-17EF-4046-990E-2D6B7D0DD4C0}"/>
              </a:ext>
            </a:extLst>
          </p:cNvPr>
          <p:cNvSpPr txBox="1"/>
          <p:nvPr/>
        </p:nvSpPr>
        <p:spPr>
          <a:xfrm>
            <a:off x="602211" y="3090446"/>
            <a:ext cx="1679669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</p:spTree>
    <p:extLst>
      <p:ext uri="{BB962C8B-B14F-4D97-AF65-F5344CB8AC3E}">
        <p14:creationId xmlns:p14="http://schemas.microsoft.com/office/powerpoint/2010/main" val="219672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</a:t>
            </a:r>
            <a:r>
              <a:rPr lang="en-US" dirty="0" err="1"/>
              <a:t>doormon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B5F1D-0CFB-4BE2-A7BF-B61DBF5C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07662"/>
              </p:ext>
            </p:extLst>
          </p:nvPr>
        </p:nvGraphicFramePr>
        <p:xfrm>
          <a:off x="602212" y="970608"/>
          <a:ext cx="6983576" cy="166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83576">
                  <a:extLst>
                    <a:ext uri="{9D8B030D-6E8A-4147-A177-3AD203B41FA5}">
                      <a16:colId xmlns:a16="http://schemas.microsoft.com/office/drawing/2014/main" val="1786655443"/>
                    </a:ext>
                  </a:extLst>
                </a:gridCol>
              </a:tblGrid>
              <a:tr h="21710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 Door Monitor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657410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808255"/>
                  </a:ext>
                </a:extLst>
              </a:tr>
              <a:tr h="40435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Update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door_monitor.cs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corresponding function endpoint (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 response = await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client.PostAsync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("https://doormonfun.azurewebsites.net/",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httpContent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2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415775"/>
                  </a:ext>
                </a:extLst>
              </a:tr>
              <a:tr h="2364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Deploy to Azure (Deploy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doormon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function with updated endpoint)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065836"/>
                  </a:ext>
                </a:extLst>
              </a:tr>
              <a:tr h="273906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9868658"/>
                  </a:ext>
                </a:extLst>
              </a:tr>
              <a:tr h="273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8024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ED37EC-E452-495B-AFA9-A4366226FF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7183" y="4356679"/>
            <a:ext cx="1380479" cy="1954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B79CA-8660-4A54-925A-E9DF646FA6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9489" y="4356679"/>
            <a:ext cx="1252546" cy="1954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3108A7-7B10-4AB9-8FE5-B46298147D1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490" y="1582298"/>
            <a:ext cx="3108173" cy="1718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520A1-7BF5-4822-A0BE-84DF4059BE4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490" y="813451"/>
            <a:ext cx="3108174" cy="74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B3F82-92A9-4308-B1BE-24B0C631F6F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489" y="3321949"/>
            <a:ext cx="3108173" cy="903539"/>
          </a:xfrm>
          <a:prstGeom prst="rect">
            <a:avLst/>
          </a:prstGeom>
        </p:spPr>
      </p:pic>
      <p:sp>
        <p:nvSpPr>
          <p:cNvPr id="12" name="TextBox 11">
            <a:hlinkClick r:id="rId9"/>
            <a:extLst>
              <a:ext uri="{FF2B5EF4-FFF2-40B4-BE49-F238E27FC236}">
                <a16:creationId xmlns:a16="http://schemas.microsoft.com/office/drawing/2014/main" id="{122A1673-D409-4D5D-9343-E44FD0F09D8F}"/>
              </a:ext>
            </a:extLst>
          </p:cNvPr>
          <p:cNvSpPr txBox="1"/>
          <p:nvPr/>
        </p:nvSpPr>
        <p:spPr>
          <a:xfrm>
            <a:off x="602212" y="3012542"/>
            <a:ext cx="1417073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</p:spTree>
    <p:extLst>
      <p:ext uri="{BB962C8B-B14F-4D97-AF65-F5344CB8AC3E}">
        <p14:creationId xmlns:p14="http://schemas.microsoft.com/office/powerpoint/2010/main" val="235102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KEYWORD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9B30BE-B310-4ADC-B3D4-DABC4B8A1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1982"/>
              </p:ext>
            </p:extLst>
          </p:nvPr>
        </p:nvGraphicFramePr>
        <p:xfrm>
          <a:off x="696191" y="1126837"/>
          <a:ext cx="7335944" cy="14355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35944">
                  <a:extLst>
                    <a:ext uri="{9D8B030D-6E8A-4147-A177-3AD203B41FA5}">
                      <a16:colId xmlns:a16="http://schemas.microsoft.com/office/drawing/2014/main" val="2105852581"/>
                    </a:ext>
                  </a:extLst>
                </a:gridCol>
              </a:tblGrid>
              <a:tr h="23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Deployment Step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8796818"/>
                  </a:ext>
                </a:extLst>
              </a:tr>
              <a:tr h="203543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Examples: Keyword Spotting on IoT DevKit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083148"/>
                  </a:ext>
                </a:extLst>
              </a:tr>
              <a:tr h="2386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267479"/>
                  </a:ext>
                </a:extLst>
              </a:tr>
              <a:tr h="23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 (Config Device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7297483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699631"/>
                  </a:ext>
                </a:extLst>
              </a:tr>
              <a:tr h="23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Follow instructions located on the device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88799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BAF775B-2BE8-48CA-9D7F-215546637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72830" y="4486557"/>
            <a:ext cx="1647568" cy="1175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1429-4E58-4A56-85F3-28ED7CD0D8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135124" y="4540291"/>
            <a:ext cx="1647568" cy="1067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20FA2-B2DC-4177-80E3-44CD3B6471F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958" y="407204"/>
            <a:ext cx="2866767" cy="287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8F9D3-08A2-4101-8D66-4589A794CC9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957" y="3349565"/>
            <a:ext cx="2866768" cy="833363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id="{61787CCB-79E8-459B-B526-04E3494D8B84}"/>
              </a:ext>
            </a:extLst>
          </p:cNvPr>
          <p:cNvSpPr txBox="1"/>
          <p:nvPr/>
        </p:nvSpPr>
        <p:spPr>
          <a:xfrm>
            <a:off x="696191" y="2745773"/>
            <a:ext cx="1514912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</p:spTree>
    <p:extLst>
      <p:ext uri="{BB962C8B-B14F-4D97-AF65-F5344CB8AC3E}">
        <p14:creationId xmlns:p14="http://schemas.microsoft.com/office/powerpoint/2010/main" val="158645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Translator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597CA8-7668-4280-9E5B-9CC8A9FDD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53675"/>
              </p:ext>
            </p:extLst>
          </p:nvPr>
        </p:nvGraphicFramePr>
        <p:xfrm>
          <a:off x="681212" y="882792"/>
          <a:ext cx="6123241" cy="38982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23241">
                  <a:extLst>
                    <a:ext uri="{9D8B030D-6E8A-4147-A177-3AD203B41FA5}">
                      <a16:colId xmlns:a16="http://schemas.microsoft.com/office/drawing/2014/main" val="1662934539"/>
                    </a:ext>
                  </a:extLst>
                </a:gridCol>
              </a:tblGrid>
              <a:tr h="13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Manually Provision Cognitive Services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Note Primary Key and region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3105853755"/>
                  </a:ext>
                </a:extLst>
              </a:tr>
              <a:tr h="13793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Examples: DevKit Translator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3941888200"/>
                  </a:ext>
                </a:extLst>
              </a:tr>
              <a:tr h="200424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/>
                </a:tc>
                <a:extLst>
                  <a:ext uri="{0D108BD9-81ED-4DB2-BD59-A6C34878D82A}">
                    <a16:rowId xmlns:a16="http://schemas.microsoft.com/office/drawing/2014/main" val="3270490371"/>
                  </a:ext>
                </a:extLst>
              </a:tr>
              <a:tr h="124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Update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DevkitTranslatorFunction.cs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Cognitive Services Primary Key, corresponding region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devicename</a:t>
                      </a:r>
                      <a:endParaRPr lang="en-US" sz="12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// Subscription Key of Speech Service</a:t>
                      </a: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const string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speechSubscriptionKey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"fbc47705ad974966a717ccec5ce7b94c";</a:t>
                      </a: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// Region of the speech service, see https://docs.microsoft.com/en-us/azure/cognitive-services/speech-service/regions for more details.</a:t>
                      </a: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const string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speechServiceRegion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"eastus2";</a:t>
                      </a: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// Device ID</a:t>
                      </a:r>
                      <a:b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const string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deviceName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"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transdevice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";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/>
                </a:tc>
                <a:extLst>
                  <a:ext uri="{0D108BD9-81ED-4DB2-BD59-A6C34878D82A}">
                    <a16:rowId xmlns:a16="http://schemas.microsoft.com/office/drawing/2014/main" val="2988575777"/>
                  </a:ext>
                </a:extLst>
              </a:tr>
              <a:tr h="13793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Deploy to Azure  (Deploy translator function with updated device name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313579217"/>
                  </a:ext>
                </a:extLst>
              </a:tr>
              <a:tr h="13793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756656444"/>
                  </a:ext>
                </a:extLst>
              </a:tr>
              <a:tr h="13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1683850478"/>
                  </a:ext>
                </a:extLst>
              </a:tr>
              <a:tr h="137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Follow instructions located on the device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47" marR="5747" marT="5747" marB="0" anchor="b"/>
                </a:tc>
                <a:extLst>
                  <a:ext uri="{0D108BD9-81ED-4DB2-BD59-A6C34878D82A}">
                    <a16:rowId xmlns:a16="http://schemas.microsoft.com/office/drawing/2014/main" val="11859333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BB3BC0-7092-4AD7-BA64-855EF590DD9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92729" y="4296457"/>
            <a:ext cx="1902491" cy="1373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16E99-65A3-461F-9459-FEBA9BBF78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564" y="778735"/>
            <a:ext cx="3347978" cy="1984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36738-0329-4496-BD7C-B83A29E507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0328" y="2859978"/>
            <a:ext cx="3370214" cy="979714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A3C7D5D5-6781-49CB-879C-04EB2D891956}"/>
              </a:ext>
            </a:extLst>
          </p:cNvPr>
          <p:cNvSpPr txBox="1"/>
          <p:nvPr/>
        </p:nvSpPr>
        <p:spPr>
          <a:xfrm>
            <a:off x="681212" y="4983023"/>
            <a:ext cx="1452388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</p:spTree>
    <p:extLst>
      <p:ext uri="{BB962C8B-B14F-4D97-AF65-F5344CB8AC3E}">
        <p14:creationId xmlns:p14="http://schemas.microsoft.com/office/powerpoint/2010/main" val="394974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</a:t>
            </a:r>
            <a:r>
              <a:rPr lang="en-US" dirty="0" err="1"/>
              <a:t>DEvKIT</a:t>
            </a:r>
            <a:r>
              <a:rPr lang="en-US" dirty="0"/>
              <a:t> State - TWINS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2EF17-2509-435D-A023-AE532BF8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53059"/>
              </p:ext>
            </p:extLst>
          </p:nvPr>
        </p:nvGraphicFramePr>
        <p:xfrm>
          <a:off x="602211" y="1126837"/>
          <a:ext cx="6920807" cy="22190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20807">
                  <a:extLst>
                    <a:ext uri="{9D8B030D-6E8A-4147-A177-3AD203B41FA5}">
                      <a16:colId xmlns:a16="http://schemas.microsoft.com/office/drawing/2014/main" val="3301857275"/>
                    </a:ext>
                  </a:extLst>
                </a:gridCol>
              </a:tblGrid>
              <a:tr h="21038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Examples: DevKit State</a:t>
                      </a: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1344208599"/>
                  </a:ext>
                </a:extLst>
              </a:tr>
              <a:tr h="294491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2509285021"/>
                  </a:ext>
                </a:extLst>
              </a:tr>
              <a:tr h="329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Update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State.cs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corresponding function device name (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static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readonly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string </a:t>
                      </a:r>
                      <a:r>
                        <a:rPr lang="en-US" sz="12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deviceName</a:t>
                      </a:r>
                      <a:r>
                        <a:rPr lang="en-US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"statedev1";)</a:t>
                      </a: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858925311"/>
                  </a:ext>
                </a:extLst>
              </a:tr>
              <a:tr h="30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Deploy to Azure (Deploy State function with updated device name)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4087559262"/>
                  </a:ext>
                </a:extLst>
              </a:tr>
              <a:tr h="20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 (Config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2650212063"/>
                  </a:ext>
                </a:extLst>
              </a:tr>
              <a:tr h="41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Browse the index.html file located in the project in a web browser.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449983834"/>
                  </a:ext>
                </a:extLst>
              </a:tr>
              <a:tr h="415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Enter the function name and select ‘connect’</a:t>
                      </a: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18132933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50F4AF-866A-46F1-A343-70D2798991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264" y="324890"/>
            <a:ext cx="3384835" cy="2024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ED026-7787-4F29-AB5C-B5EA0899B3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264" y="2529890"/>
            <a:ext cx="3378986" cy="982264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08727BFE-BCBB-4499-9AFC-1D749BE9A610}"/>
              </a:ext>
            </a:extLst>
          </p:cNvPr>
          <p:cNvSpPr txBox="1"/>
          <p:nvPr/>
        </p:nvSpPr>
        <p:spPr>
          <a:xfrm>
            <a:off x="602211" y="3512154"/>
            <a:ext cx="1589053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  <p:pic>
        <p:nvPicPr>
          <p:cNvPr id="7" name="Picture 6" descr="Devkit State Twin">
            <a:extLst>
              <a:ext uri="{FF2B5EF4-FFF2-40B4-BE49-F238E27FC236}">
                <a16:creationId xmlns:a16="http://schemas.microsoft.com/office/drawing/2014/main" id="{3B376188-B05E-4842-9711-DAD82C76B6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264" y="3692470"/>
            <a:ext cx="3378986" cy="2721696"/>
          </a:xfrm>
          <a:prstGeom prst="rect">
            <a:avLst/>
          </a:prstGeom>
        </p:spPr>
      </p:pic>
      <p:sp>
        <p:nvSpPr>
          <p:cNvPr id="9" name="TextBox 8">
            <a:hlinkClick r:id="rId8" action="ppaction://hlinksldjump"/>
            <a:extLst>
              <a:ext uri="{FF2B5EF4-FFF2-40B4-BE49-F238E27FC236}">
                <a16:creationId xmlns:a16="http://schemas.microsoft.com/office/drawing/2014/main" id="{275265E2-BD4B-4F08-9685-D88CBA09B7E2}"/>
              </a:ext>
            </a:extLst>
          </p:cNvPr>
          <p:cNvSpPr txBox="1"/>
          <p:nvPr/>
        </p:nvSpPr>
        <p:spPr>
          <a:xfrm>
            <a:off x="2305567" y="3512154"/>
            <a:ext cx="2238441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Related Resources</a:t>
            </a:r>
          </a:p>
        </p:txBody>
      </p:sp>
    </p:spTree>
    <p:extLst>
      <p:ext uri="{BB962C8B-B14F-4D97-AF65-F5344CB8AC3E}">
        <p14:creationId xmlns:p14="http://schemas.microsoft.com/office/powerpoint/2010/main" val="31089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55" y="0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</a:t>
            </a:r>
            <a:r>
              <a:rPr lang="en-US" dirty="0" err="1"/>
              <a:t>DEvKIT</a:t>
            </a:r>
            <a:r>
              <a:rPr lang="en-US" dirty="0"/>
              <a:t> State – TWINS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3BC56-3030-4784-9048-B434384CFA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77" y="1077736"/>
            <a:ext cx="3582662" cy="2433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2A4CF-2953-4295-ABD5-7A603D8F21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85" y="3819708"/>
            <a:ext cx="3704770" cy="2353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F02FFC-357E-4C0B-AB1D-7922FCD5BBC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400" y="1348383"/>
            <a:ext cx="1517252" cy="2080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5977F2-E8F7-480B-9F75-EBE80ADAA16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596" y="3822336"/>
            <a:ext cx="1489237" cy="21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F2909-4CE2-4C44-96B9-C2A405672038}"/>
              </a:ext>
            </a:extLst>
          </p:cNvPr>
          <p:cNvSpPr txBox="1"/>
          <p:nvPr/>
        </p:nvSpPr>
        <p:spPr>
          <a:xfrm>
            <a:off x="8059412" y="1286236"/>
            <a:ext cx="335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updating the device on the display, the physical device will also be updated. To the left are the LEDs being controlled through the devices local web UI.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F2BC8A-EBA5-4B45-8ED6-4989066D6E0D}"/>
              </a:ext>
            </a:extLst>
          </p:cNvPr>
          <p:cNvSpPr/>
          <p:nvPr/>
        </p:nvSpPr>
        <p:spPr>
          <a:xfrm>
            <a:off x="4674799" y="2047382"/>
            <a:ext cx="1073021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7C4F42-9823-4FFD-B245-C555BEF15E88}"/>
              </a:ext>
            </a:extLst>
          </p:cNvPr>
          <p:cNvSpPr/>
          <p:nvPr/>
        </p:nvSpPr>
        <p:spPr>
          <a:xfrm>
            <a:off x="4556532" y="4521335"/>
            <a:ext cx="1073021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E382-124E-4D50-A1AC-CA317B3E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06" y="1007706"/>
            <a:ext cx="6164457" cy="5302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General Resources for IoT DevKit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 Dev Kit Overview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 Dev Kit Prerequisites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 Dev Kit Getting Started - Samples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/>
                </a:solidFill>
              </a:rPr>
              <a:t>Getting Started with Iot Devkit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started, connect your device to Iot Central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Project related Documentation Resources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IoT DevKit AZ3166 with Azure Functions and Cognitive Services - Language Translator </a:t>
            </a:r>
            <a:endParaRPr lang="en-US" sz="1400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started, connect your device to Iot Central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 messages to an MQTT server using Eclipse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 forecast using Azure Machine Learning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 magnetic field and send email when door opens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Remote Monitoring Solution Accelerator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 Azure DevKit IoT Device to Monitoring Solution Accelerator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441226-C25B-4324-BE94-5245A5A3E20A}"/>
              </a:ext>
            </a:extLst>
          </p:cNvPr>
          <p:cNvSpPr txBox="1">
            <a:spLocks/>
          </p:cNvSpPr>
          <p:nvPr/>
        </p:nvSpPr>
        <p:spPr>
          <a:xfrm>
            <a:off x="6866236" y="892376"/>
            <a:ext cx="4136571" cy="1497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IoT Toolkit and Workbench Resources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 9 – Iot workbench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4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 9 – What’s new in the Iot Toolkit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F0DAF-E86E-468B-8C87-2DCB46DB1498}"/>
              </a:ext>
            </a:extLst>
          </p:cNvPr>
          <p:cNvSpPr txBox="1">
            <a:spLocks/>
          </p:cNvSpPr>
          <p:nvPr/>
        </p:nvSpPr>
        <p:spPr>
          <a:xfrm>
            <a:off x="979723" y="-15244"/>
            <a:ext cx="10504381" cy="11268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24645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AEDF-D9A0-4B26-806C-08395B8E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24" y="257547"/>
            <a:ext cx="8534400" cy="999753"/>
          </a:xfrm>
        </p:spPr>
        <p:txBody>
          <a:bodyPr/>
          <a:lstStyle/>
          <a:p>
            <a:r>
              <a:rPr lang="en-US" dirty="0"/>
              <a:t>Labs - advanced</a:t>
            </a:r>
          </a:p>
        </p:txBody>
      </p:sp>
      <p:pic>
        <p:nvPicPr>
          <p:cNvPr id="4" name="Picture 3" descr="A screen shot of a televisi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82BE2AB6-75EA-4F30-9470-711A366943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7" y="1898883"/>
            <a:ext cx="1583564" cy="177734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2C95169C-83FF-4718-AE54-4034A44AEB4D}"/>
              </a:ext>
            </a:extLst>
          </p:cNvPr>
          <p:cNvSpPr/>
          <p:nvPr/>
        </p:nvSpPr>
        <p:spPr>
          <a:xfrm>
            <a:off x="2440713" y="3443262"/>
            <a:ext cx="1139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A4E26-8970-4264-803F-7F7636EE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827" y="1882691"/>
            <a:ext cx="1231044" cy="1597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B915D-6E5E-4F1A-AE6A-E5E216F2A58E}"/>
              </a:ext>
            </a:extLst>
          </p:cNvPr>
          <p:cNvSpPr txBox="1"/>
          <p:nvPr/>
        </p:nvSpPr>
        <p:spPr>
          <a:xfrm>
            <a:off x="760685" y="3716904"/>
            <a:ext cx="1615787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Hard</a:t>
            </a:r>
          </a:p>
        </p:txBody>
      </p:sp>
      <p:pic>
        <p:nvPicPr>
          <p:cNvPr id="8" name="Picture 7">
            <a:hlinkClick r:id="rId6" action="ppaction://hlinksldjump"/>
            <a:extLst>
              <a:ext uri="{FF2B5EF4-FFF2-40B4-BE49-F238E27FC236}">
                <a16:creationId xmlns:a16="http://schemas.microsoft.com/office/drawing/2014/main" id="{AC4DCC2A-AB5D-4E4A-83AF-29CEBC6E5A2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1865" y="1866817"/>
            <a:ext cx="1671417" cy="1789300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950FBA38-3A7E-4DEF-A6C5-B49BDE09A096}"/>
              </a:ext>
            </a:extLst>
          </p:cNvPr>
          <p:cNvSpPr txBox="1"/>
          <p:nvPr/>
        </p:nvSpPr>
        <p:spPr>
          <a:xfrm>
            <a:off x="6532456" y="3368843"/>
            <a:ext cx="12036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Tutorial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1B4781-C4E5-406F-BAD9-C2E977677C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0479" y="1873198"/>
            <a:ext cx="1285788" cy="637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5A720F-8099-4FAF-A36C-40DDC2C164A5}"/>
              </a:ext>
            </a:extLst>
          </p:cNvPr>
          <p:cNvSpPr txBox="1"/>
          <p:nvPr/>
        </p:nvSpPr>
        <p:spPr>
          <a:xfrm>
            <a:off x="4881866" y="3720980"/>
            <a:ext cx="1698614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Hard</a:t>
            </a:r>
          </a:p>
        </p:txBody>
      </p:sp>
    </p:spTree>
    <p:extLst>
      <p:ext uri="{BB962C8B-B14F-4D97-AF65-F5344CB8AC3E}">
        <p14:creationId xmlns:p14="http://schemas.microsoft.com/office/powerpoint/2010/main" val="11329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5EA1-B0D4-4877-A859-0D00510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1" y="716692"/>
            <a:ext cx="4826903" cy="5395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Prerequisites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Arduino IDE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https://www.arduino.cc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Visual Studio Code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Visual Studio Code Extensions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Iot Hub Toolkit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Iot Device Workbench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IoT Tools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Functions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ST Link Drivers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https://www.st.com/en/development-tools/stsw-link009.html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9B8F7C-AA4A-4D64-B672-8B2F3FE4AC87}"/>
              </a:ext>
            </a:extLst>
          </p:cNvPr>
          <p:cNvSpPr txBox="1">
            <a:spLocks/>
          </p:cNvSpPr>
          <p:nvPr/>
        </p:nvSpPr>
        <p:spPr>
          <a:xfrm>
            <a:off x="813021" y="6169892"/>
            <a:ext cx="11029121" cy="2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3585AF2-D2EE-4812-8208-4C8D2ADB40D0}"/>
              </a:ext>
            </a:extLst>
          </p:cNvPr>
          <p:cNvSpPr txBox="1">
            <a:spLocks/>
          </p:cNvSpPr>
          <p:nvPr/>
        </p:nvSpPr>
        <p:spPr>
          <a:xfrm>
            <a:off x="6327581" y="406400"/>
            <a:ext cx="4826903" cy="62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 Extensions to install</a:t>
            </a:r>
          </a:p>
        </p:txBody>
      </p:sp>
      <p:pic>
        <p:nvPicPr>
          <p:cNvPr id="1026" name="Picture 2" descr="Install Arduino">
            <a:extLst>
              <a:ext uri="{FF2B5EF4-FFF2-40B4-BE49-F238E27FC236}">
                <a16:creationId xmlns:a16="http://schemas.microsoft.com/office/drawing/2014/main" id="{B1639277-677E-4CBD-80F4-7CE5093F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6767" y="1086885"/>
            <a:ext cx="3633531" cy="22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hlinkClick r:id="rId6"/>
            <a:extLst>
              <a:ext uri="{FF2B5EF4-FFF2-40B4-BE49-F238E27FC236}">
                <a16:creationId xmlns:a16="http://schemas.microsoft.com/office/drawing/2014/main" id="{79C8099D-A2C0-4F35-BFFE-9C84DA8080B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428" y="3516028"/>
            <a:ext cx="3637870" cy="622699"/>
          </a:xfrm>
          <a:prstGeom prst="rect">
            <a:avLst/>
          </a:prstGeom>
        </p:spPr>
      </p:pic>
      <p:pic>
        <p:nvPicPr>
          <p:cNvPr id="26" name="Picture 25">
            <a:hlinkClick r:id="rId8"/>
            <a:extLst>
              <a:ext uri="{FF2B5EF4-FFF2-40B4-BE49-F238E27FC236}">
                <a16:creationId xmlns:a16="http://schemas.microsoft.com/office/drawing/2014/main" id="{390AEEBB-D37A-4621-9381-A766F6E6BD8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428" y="4248582"/>
            <a:ext cx="3637870" cy="600810"/>
          </a:xfrm>
          <a:prstGeom prst="rect">
            <a:avLst/>
          </a:prstGeom>
        </p:spPr>
      </p:pic>
      <p:pic>
        <p:nvPicPr>
          <p:cNvPr id="27" name="Picture 26">
            <a:hlinkClick r:id="rId10"/>
            <a:extLst>
              <a:ext uri="{FF2B5EF4-FFF2-40B4-BE49-F238E27FC236}">
                <a16:creationId xmlns:a16="http://schemas.microsoft.com/office/drawing/2014/main" id="{DDF45393-C913-42D9-A6BC-670D23C24E2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2428" y="4976581"/>
            <a:ext cx="3637870" cy="7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dirty="0"/>
              <a:t>LAB - Remote Monitor v2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77D186-5FA8-418E-99C9-7EEBCFBE0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7709"/>
              </p:ext>
            </p:extLst>
          </p:nvPr>
        </p:nvGraphicFramePr>
        <p:xfrm>
          <a:off x="602213" y="1010229"/>
          <a:ext cx="6795998" cy="13092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95998">
                  <a:extLst>
                    <a:ext uri="{9D8B030D-6E8A-4147-A177-3AD203B41FA5}">
                      <a16:colId xmlns:a16="http://schemas.microsoft.com/office/drawing/2014/main" val="1640510141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Deploy Perquisites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840682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Azure Iot Workbench: Open Examples Remote Monitor 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21867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effectLst/>
                          <a:hlinkClick r:id="rId2" action="ppaction://hlinksldjump"/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183884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effectLst/>
                          <a:hlinkClick r:id="rId3" action="ppaction://hlinksldjump"/>
                        </a:rPr>
                        <a:t>Configure Device Settings </a:t>
                      </a:r>
                      <a:r>
                        <a:rPr lang="en-US" sz="1200" u="none" strike="noStrike" dirty="0">
                          <a:effectLst/>
                        </a:rPr>
                        <a:t>(Config Device </a:t>
                      </a:r>
                      <a:r>
                        <a:rPr lang="en-US" sz="1200" u="none" strike="noStrike" dirty="0" err="1"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00333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484178"/>
                  </a:ext>
                </a:extLst>
              </a:tr>
            </a:tbl>
          </a:graphicData>
        </a:graphic>
      </p:graphicFrame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E1147DEF-17EF-4046-990E-2D6B7D0DD4C0}"/>
              </a:ext>
            </a:extLst>
          </p:cNvPr>
          <p:cNvSpPr txBox="1"/>
          <p:nvPr/>
        </p:nvSpPr>
        <p:spPr>
          <a:xfrm>
            <a:off x="319059" y="3090446"/>
            <a:ext cx="1679669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B7AB0-BBC5-4D5C-B802-4D8E7506E15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3384" y="2194453"/>
            <a:ext cx="1719221" cy="246909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451E9-5622-4868-90C4-39F2DF2DA2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3786" y="574708"/>
            <a:ext cx="3058418" cy="1533933"/>
          </a:xfrm>
          <a:prstGeom prst="rect">
            <a:avLst/>
          </a:prstGeom>
        </p:spPr>
      </p:pic>
      <p:sp>
        <p:nvSpPr>
          <p:cNvPr id="8" name="Rectangle 7">
            <a:hlinkClick r:id="rId7"/>
            <a:extLst>
              <a:ext uri="{FF2B5EF4-FFF2-40B4-BE49-F238E27FC236}">
                <a16:creationId xmlns:a16="http://schemas.microsoft.com/office/drawing/2014/main" id="{49A5E1B7-54B8-44A3-AA7A-9915ADF2DB97}"/>
              </a:ext>
            </a:extLst>
          </p:cNvPr>
          <p:cNvSpPr/>
          <p:nvPr/>
        </p:nvSpPr>
        <p:spPr>
          <a:xfrm>
            <a:off x="2109283" y="3121223"/>
            <a:ext cx="4922980" cy="30777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Remote Monitoring Solutions Accelerator GitHub Repo</a:t>
            </a:r>
          </a:p>
        </p:txBody>
      </p:sp>
    </p:spTree>
    <p:extLst>
      <p:ext uri="{BB962C8B-B14F-4D97-AF65-F5344CB8AC3E}">
        <p14:creationId xmlns:p14="http://schemas.microsoft.com/office/powerpoint/2010/main" val="1075194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DD6C1-3A43-40F6-B0EA-46F4646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21843"/>
              </p:ext>
            </p:extLst>
          </p:nvPr>
        </p:nvGraphicFramePr>
        <p:xfrm>
          <a:off x="602211" y="1011584"/>
          <a:ext cx="6776462" cy="27524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6462">
                  <a:extLst>
                    <a:ext uri="{9D8B030D-6E8A-4147-A177-3AD203B41FA5}">
                      <a16:colId xmlns:a16="http://schemas.microsoft.com/office/drawing/2014/main" val="3367819439"/>
                    </a:ext>
                  </a:extLst>
                </a:gridCol>
              </a:tblGrid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Open Examples: Air Traffic Control Simulator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6713726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 to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0716"/>
                  </a:ext>
                </a:extLst>
              </a:tr>
              <a:tr h="369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Update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config.h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with Display Name for project                           </a:t>
                      </a:r>
                    </a:p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#define DISPLAY_NAME "Flight Controller"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031986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Deploy to Azure Deploy flight function with updated display 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561779"/>
                  </a:ext>
                </a:extLst>
              </a:tr>
              <a:tr h="618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Configure Device Settings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 (Config Device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ConnectionString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3200196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6702348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This completes HOL1, for additional advanced configuration see documentation links on next slide.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04632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56BFC5B-D608-411A-BDC3-6159D846B995}"/>
              </a:ext>
            </a:extLst>
          </p:cNvPr>
          <p:cNvSpPr txBox="1">
            <a:spLocks/>
          </p:cNvSpPr>
          <p:nvPr/>
        </p:nvSpPr>
        <p:spPr>
          <a:xfrm>
            <a:off x="429217" y="0"/>
            <a:ext cx="10504381" cy="11268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LAB - AIR TRAFFIC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235B2-CF6B-429D-8377-13BAB2E6A1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555" y="4526495"/>
            <a:ext cx="1219502" cy="175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5D99A-A1BB-4C98-A6E8-4835039CAB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43" y="1095425"/>
            <a:ext cx="3122749" cy="751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B9207B-EB0F-461C-9CBA-F0C5EB9A030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236" y="1984548"/>
            <a:ext cx="3122140" cy="136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9B568-1707-48D8-8877-F7DD308A80B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237" y="3429000"/>
            <a:ext cx="3122140" cy="9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DD6C1-3A43-40F6-B0EA-46F4646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94246"/>
              </p:ext>
            </p:extLst>
          </p:nvPr>
        </p:nvGraphicFramePr>
        <p:xfrm>
          <a:off x="602211" y="1011584"/>
          <a:ext cx="6776462" cy="1514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6462">
                  <a:extLst>
                    <a:ext uri="{9D8B030D-6E8A-4147-A177-3AD203B41FA5}">
                      <a16:colId xmlns:a16="http://schemas.microsoft.com/office/drawing/2014/main" val="3367819439"/>
                    </a:ext>
                  </a:extLst>
                </a:gridCol>
              </a:tblGrid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Deploy Event hub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046321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Complete configuration steps for HOL 2</a:t>
                      </a:r>
                      <a:endParaRPr lang="en-US" sz="12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166123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Deploy Stream Analytics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11281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Complete configuration steps for HOL 3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217489"/>
                  </a:ext>
                </a:extLst>
              </a:tr>
              <a:tr h="30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Complete configuration steps for HOL 4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25083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56BFC5B-D608-411A-BDC3-6159D846B995}"/>
              </a:ext>
            </a:extLst>
          </p:cNvPr>
          <p:cNvSpPr txBox="1">
            <a:spLocks/>
          </p:cNvSpPr>
          <p:nvPr/>
        </p:nvSpPr>
        <p:spPr>
          <a:xfrm>
            <a:off x="602212" y="1"/>
            <a:ext cx="10504381" cy="11268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AIR TRAFFIC Controller – HOL2, HOL3 and HOL4</a:t>
            </a:r>
          </a:p>
        </p:txBody>
      </p:sp>
      <p:sp>
        <p:nvSpPr>
          <p:cNvPr id="5" name="Rectangle 4">
            <a:hlinkClick r:id="rId5"/>
            <a:extLst>
              <a:ext uri="{FF2B5EF4-FFF2-40B4-BE49-F238E27FC236}">
                <a16:creationId xmlns:a16="http://schemas.microsoft.com/office/drawing/2014/main" id="{3724CF51-CFB5-4A58-BEA4-1E4FA17DCAD4}"/>
              </a:ext>
            </a:extLst>
          </p:cNvPr>
          <p:cNvSpPr/>
          <p:nvPr/>
        </p:nvSpPr>
        <p:spPr>
          <a:xfrm>
            <a:off x="602211" y="2889734"/>
            <a:ext cx="1572578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Full Tutorial</a:t>
            </a:r>
          </a:p>
        </p:txBody>
      </p:sp>
    </p:spTree>
    <p:extLst>
      <p:ext uri="{BB962C8B-B14F-4D97-AF65-F5344CB8AC3E}">
        <p14:creationId xmlns:p14="http://schemas.microsoft.com/office/powerpoint/2010/main" val="352816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5EA1-B0D4-4877-A859-0D00510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1" y="1029099"/>
            <a:ext cx="4826903" cy="2167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 Code Arduino Extension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Settings &gt; Extensions &gt; Arduino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the following settings to the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settings.json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Arduino Configuration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9B8F7C-AA4A-4D64-B672-8B2F3FE4AC87}"/>
              </a:ext>
            </a:extLst>
          </p:cNvPr>
          <p:cNvSpPr txBox="1">
            <a:spLocks/>
          </p:cNvSpPr>
          <p:nvPr/>
        </p:nvSpPr>
        <p:spPr>
          <a:xfrm>
            <a:off x="813021" y="6651560"/>
            <a:ext cx="11029121" cy="2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i="1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7F069-6C8E-412A-948E-F4B8F28E69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573" y="795079"/>
            <a:ext cx="3237248" cy="1507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DA59C-9CF9-458A-BF70-97053A1A797B}"/>
              </a:ext>
            </a:extLst>
          </p:cNvPr>
          <p:cNvSpPr/>
          <p:nvPr/>
        </p:nvSpPr>
        <p:spPr>
          <a:xfrm>
            <a:off x="813021" y="4737797"/>
            <a:ext cx="5142936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arduino.path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": "C:\\Program Files (x86)\\Arduino",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CB3E6-978B-4A5A-9F83-E3DB07D083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573" y="2464446"/>
            <a:ext cx="4045988" cy="28449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E5DCD5-F475-474B-8374-B0342875DCB6}"/>
              </a:ext>
            </a:extLst>
          </p:cNvPr>
          <p:cNvSpPr/>
          <p:nvPr/>
        </p:nvSpPr>
        <p:spPr>
          <a:xfrm>
            <a:off x="813021" y="5367236"/>
            <a:ext cx="9282800" cy="9233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arduino.additionalUrls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": "https://raw.githubusercontent.com/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VSChina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azureiotdevkit_tools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/master/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package_azureboard_index.json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8CA854-5DF1-4524-9462-7E741C91C4AB}"/>
              </a:ext>
            </a:extLst>
          </p:cNvPr>
          <p:cNvSpPr txBox="1">
            <a:spLocks/>
          </p:cNvSpPr>
          <p:nvPr/>
        </p:nvSpPr>
        <p:spPr>
          <a:xfrm>
            <a:off x="651179" y="156179"/>
            <a:ext cx="7327467" cy="648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cs typeface="Calibri" panose="020F0502020204030204" pitchFamily="34" charset="0"/>
              </a:rPr>
              <a:t>Software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776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5EA1-B0D4-4877-A859-0D00510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1" y="1029099"/>
            <a:ext cx="4826903" cy="315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Software Configuration - continued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Arduino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the command pallet (F1) and select the Arduino: Board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by ‘AZ’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the latest version of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MXChip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Azure IoT Developer Kit (1.5x) package 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9B8F7C-AA4A-4D64-B672-8B2F3FE4AC87}"/>
              </a:ext>
            </a:extLst>
          </p:cNvPr>
          <p:cNvSpPr txBox="1">
            <a:spLocks/>
          </p:cNvSpPr>
          <p:nvPr/>
        </p:nvSpPr>
        <p:spPr>
          <a:xfrm>
            <a:off x="813021" y="6169892"/>
            <a:ext cx="11029121" cy="2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3585AF2-D2EE-4812-8208-4C8D2ADB40D0}"/>
              </a:ext>
            </a:extLst>
          </p:cNvPr>
          <p:cNvSpPr txBox="1">
            <a:spLocks/>
          </p:cNvSpPr>
          <p:nvPr/>
        </p:nvSpPr>
        <p:spPr>
          <a:xfrm>
            <a:off x="6865977" y="1721620"/>
            <a:ext cx="4299230" cy="62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 Board Manager - configuration</a:t>
            </a:r>
          </a:p>
        </p:txBody>
      </p:sp>
      <p:pic>
        <p:nvPicPr>
          <p:cNvPr id="3074" name="Picture 2" descr="Install DevKit SDK">
            <a:extLst>
              <a:ext uri="{FF2B5EF4-FFF2-40B4-BE49-F238E27FC236}">
                <a16:creationId xmlns:a16="http://schemas.microsoft.com/office/drawing/2014/main" id="{3DCB8411-CD22-4D6E-9875-3C31423A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8312" y="2346378"/>
            <a:ext cx="4180257" cy="26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E60E66-9867-4F90-9E04-1CA29C4225A2}"/>
              </a:ext>
            </a:extLst>
          </p:cNvPr>
          <p:cNvSpPr txBox="1">
            <a:spLocks/>
          </p:cNvSpPr>
          <p:nvPr/>
        </p:nvSpPr>
        <p:spPr>
          <a:xfrm>
            <a:off x="678474" y="380618"/>
            <a:ext cx="7327467" cy="648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cs typeface="Calibri" panose="020F0502020204030204" pitchFamily="34" charset="0"/>
              </a:rPr>
              <a:t>Software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637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5EA1-B0D4-4877-A859-0D005100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9" y="130104"/>
            <a:ext cx="4939182" cy="698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DevKit Simulator Resources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729AA663-6E83-4E8A-AB24-7EFA48909B9F}"/>
              </a:ext>
            </a:extLst>
          </p:cNvPr>
          <p:cNvSpPr txBox="1"/>
          <p:nvPr/>
        </p:nvSpPr>
        <p:spPr>
          <a:xfrm>
            <a:off x="703969" y="479464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DevKit Simulator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4A37CFC9-69C9-4874-86A4-A7B7B0FF8AAF}"/>
              </a:ext>
            </a:extLst>
          </p:cNvPr>
          <p:cNvSpPr txBox="1"/>
          <p:nvPr/>
        </p:nvSpPr>
        <p:spPr>
          <a:xfrm>
            <a:off x="703969" y="543532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Devkit Simulator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ABB54-7F47-4053-92D8-CDE4ABB81ECF}"/>
              </a:ext>
            </a:extLst>
          </p:cNvPr>
          <p:cNvSpPr/>
          <p:nvPr/>
        </p:nvSpPr>
        <p:spPr>
          <a:xfrm>
            <a:off x="3985932" y="5427595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https://azure-samples.github.io/iot-devkit-web-simulator/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419CD-977D-41ED-8670-B815502A4EA8}"/>
              </a:ext>
            </a:extLst>
          </p:cNvPr>
          <p:cNvSpPr/>
          <p:nvPr/>
        </p:nvSpPr>
        <p:spPr>
          <a:xfrm>
            <a:off x="4081961" y="6075993"/>
            <a:ext cx="772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https://github.com/Azure-Samples/iot-devkit-web-simulator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11FC3-4F52-490E-B25A-57971FADE3DB}"/>
              </a:ext>
            </a:extLst>
          </p:cNvPr>
          <p:cNvSpPr txBox="1"/>
          <p:nvPr/>
        </p:nvSpPr>
        <p:spPr>
          <a:xfrm>
            <a:off x="703969" y="607599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DevKit Simulator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562A7-88F2-45FA-9C30-779AADF6FA3F}"/>
              </a:ext>
            </a:extLst>
          </p:cNvPr>
          <p:cNvSpPr/>
          <p:nvPr/>
        </p:nvSpPr>
        <p:spPr>
          <a:xfrm>
            <a:off x="2736012" y="4794479"/>
            <a:ext cx="894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https://azure.microsoft.com/en-us/resources/samples/iot-devkit-web-simulator/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922122-693F-4D0C-A363-07C7CAE0B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151" y="828261"/>
            <a:ext cx="6014437" cy="33286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6CD645-C2EA-41C4-99E6-E35CEE219F41}"/>
              </a:ext>
            </a:extLst>
          </p:cNvPr>
          <p:cNvSpPr txBox="1"/>
          <p:nvPr/>
        </p:nvSpPr>
        <p:spPr>
          <a:xfrm>
            <a:off x="679529" y="828261"/>
            <a:ext cx="4541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is an open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simulator </a:t>
            </a:r>
            <a:r>
              <a:rPr lang="en-US" sz="1600" dirty="0"/>
              <a:t>available for the  IoT DevKit that allows folks to try out some of the functionality the device offers. See resources below.</a:t>
            </a:r>
          </a:p>
        </p:txBody>
      </p:sp>
    </p:spTree>
    <p:extLst>
      <p:ext uri="{BB962C8B-B14F-4D97-AF65-F5344CB8AC3E}">
        <p14:creationId xmlns:p14="http://schemas.microsoft.com/office/powerpoint/2010/main" val="37881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2" y="1"/>
            <a:ext cx="10504381" cy="1126836"/>
          </a:xfrm>
        </p:spPr>
        <p:txBody>
          <a:bodyPr>
            <a:normAutofit/>
          </a:bodyPr>
          <a:lstStyle/>
          <a:p>
            <a:r>
              <a:rPr lang="en-US" sz="2400" dirty="0"/>
              <a:t>Leveraging </a:t>
            </a:r>
            <a:r>
              <a:rPr lang="en-US" sz="2400" dirty="0" err="1"/>
              <a:t>vscode</a:t>
            </a:r>
            <a:r>
              <a:rPr lang="en-US" sz="2400" dirty="0"/>
              <a:t> Iot device workbench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6D2DE2-2EB6-4EA5-A3AD-02B678B8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11135"/>
              </p:ext>
            </p:extLst>
          </p:nvPr>
        </p:nvGraphicFramePr>
        <p:xfrm>
          <a:off x="753472" y="1329799"/>
          <a:ext cx="5218545" cy="1175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8545">
                  <a:extLst>
                    <a:ext uri="{9D8B030D-6E8A-4147-A177-3AD203B41FA5}">
                      <a16:colId xmlns:a16="http://schemas.microsoft.com/office/drawing/2014/main" val="2273361277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&gt; Command Pallet &gt; Azure Iot Workbench: Open Examples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384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&gt; Command Pallet &gt; Azure Iot Workbench: Provision Azure Services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5058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&gt; Command Pallet &gt; Azure Iot Workbench: Deploy to Azure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78908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&gt; Command Pallet &gt; Azure Iot Workbench: Configure Device Settings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981001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&gt; Command Pallet &gt; Azure Iot Workbench: Upload device code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0616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E06ECB-9315-438C-86E5-0581A72C17E7}"/>
              </a:ext>
            </a:extLst>
          </p:cNvPr>
          <p:cNvSpPr txBox="1"/>
          <p:nvPr/>
        </p:nvSpPr>
        <p:spPr>
          <a:xfrm>
            <a:off x="602212" y="876528"/>
            <a:ext cx="48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Iot Dev Kit Commands in VSCode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0002B-003E-47BF-93EF-9581D9899031}"/>
              </a:ext>
            </a:extLst>
          </p:cNvPr>
          <p:cNvSpPr txBox="1"/>
          <p:nvPr/>
        </p:nvSpPr>
        <p:spPr>
          <a:xfrm>
            <a:off x="602212" y="3044279"/>
            <a:ext cx="6026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choose from one of the projects below for the learning hack. Note full tutorial documentation available in each project slide.</a:t>
            </a:r>
          </a:p>
          <a:p>
            <a:endParaRPr lang="en-US" sz="16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DDD24AB-CFA7-4193-A88D-8D2BAB76D9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992110"/>
                  </p:ext>
                </p:extLst>
              </p:nvPr>
            </p:nvGraphicFramePr>
            <p:xfrm>
              <a:off x="938321" y="3599224"/>
              <a:ext cx="5218545" cy="2935432"/>
            </p:xfrm>
            <a:graphic>
              <a:graphicData uri="http://schemas.microsoft.com/office/powerpoint/2016/slidezoom">
                <pslz:sldZm>
                  <pslz:sldZmObj sldId="276" cId="3599171209">
                    <pslz:zmPr id="{BD1D202D-6420-48A2-9450-5E35A210604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18545" cy="29354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2DDD24AB-CFA7-4193-A88D-8D2BAB76D9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321" y="3599224"/>
                <a:ext cx="5218545" cy="29354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67CFAB4-9702-475A-A805-4B1A25AEB7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8307" y="3242436"/>
            <a:ext cx="2496437" cy="272093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DAB4EF-34A6-491B-B7AE-A247FF85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98307" y="1126837"/>
            <a:ext cx="2496437" cy="2005148"/>
          </a:xfrm>
        </p:spPr>
      </p:pic>
    </p:spTree>
    <p:extLst>
      <p:ext uri="{BB962C8B-B14F-4D97-AF65-F5344CB8AC3E}">
        <p14:creationId xmlns:p14="http://schemas.microsoft.com/office/powerpoint/2010/main" val="426399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08" y="180949"/>
            <a:ext cx="6215290" cy="674565"/>
          </a:xfrm>
        </p:spPr>
        <p:txBody>
          <a:bodyPr>
            <a:normAutofit/>
          </a:bodyPr>
          <a:lstStyle/>
          <a:p>
            <a:r>
              <a:rPr lang="en-US" dirty="0"/>
              <a:t>LEARNING HACK PROJECTS</a:t>
            </a:r>
          </a:p>
        </p:txBody>
      </p:sp>
      <p:pic>
        <p:nvPicPr>
          <p:cNvPr id="11" name="Picture 10" descr="A screenshot of a cell phone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6EE94393-647F-4E22-9CFC-DE78756B9B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8731" y="1114499"/>
            <a:ext cx="1670081" cy="1706032"/>
          </a:xfrm>
          <a:prstGeom prst="rect">
            <a:avLst/>
          </a:prstGeom>
        </p:spPr>
      </p:pic>
      <p:pic>
        <p:nvPicPr>
          <p:cNvPr id="12" name="Picture 11" descr="A picture containing electronics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4BBEAF9C-3891-417E-BA82-4FD707C762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1917" y="1129042"/>
            <a:ext cx="1593369" cy="1706032"/>
          </a:xfrm>
          <a:prstGeom prst="rect">
            <a:avLst/>
          </a:prstGeom>
        </p:spPr>
      </p:pic>
      <p:pic>
        <p:nvPicPr>
          <p:cNvPr id="13" name="Picture 12">
            <a:hlinkClick r:id="rId6" action="ppaction://hlinksldjump"/>
            <a:extLst>
              <a:ext uri="{FF2B5EF4-FFF2-40B4-BE49-F238E27FC236}">
                <a16:creationId xmlns:a16="http://schemas.microsoft.com/office/drawing/2014/main" id="{D533E965-FA1D-40BB-9051-96648DE82BA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679" y="1147591"/>
            <a:ext cx="1607336" cy="170603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BA188A65-EBD2-4DAD-A351-7FA3D5BF06C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21" y="3645551"/>
            <a:ext cx="1614074" cy="1794105"/>
          </a:xfrm>
          <a:prstGeom prst="rect">
            <a:avLst/>
          </a:prstGeom>
        </p:spPr>
      </p:pic>
      <p:sp>
        <p:nvSpPr>
          <p:cNvPr id="3" name="TextBox 2">
            <a:hlinkClick r:id="rId10"/>
            <a:extLst>
              <a:ext uri="{FF2B5EF4-FFF2-40B4-BE49-F238E27FC236}">
                <a16:creationId xmlns:a16="http://schemas.microsoft.com/office/drawing/2014/main" id="{BF23DC98-6791-451E-89C9-5AA0B62D9C94}"/>
              </a:ext>
            </a:extLst>
          </p:cNvPr>
          <p:cNvSpPr txBox="1"/>
          <p:nvPr/>
        </p:nvSpPr>
        <p:spPr>
          <a:xfrm>
            <a:off x="4870907" y="260053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sp>
        <p:nvSpPr>
          <p:cNvPr id="19" name="TextBox 18">
            <a:hlinkClick r:id="rId11"/>
            <a:extLst>
              <a:ext uri="{FF2B5EF4-FFF2-40B4-BE49-F238E27FC236}">
                <a16:creationId xmlns:a16="http://schemas.microsoft.com/office/drawing/2014/main" id="{23A78B1C-C826-44F6-919D-D3C9F5795A4F}"/>
              </a:ext>
            </a:extLst>
          </p:cNvPr>
          <p:cNvSpPr txBox="1"/>
          <p:nvPr/>
        </p:nvSpPr>
        <p:spPr>
          <a:xfrm>
            <a:off x="7836303" y="260390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sp>
        <p:nvSpPr>
          <p:cNvPr id="20" name="TextBox 19">
            <a:hlinkClick r:id="rId12"/>
            <a:extLst>
              <a:ext uri="{FF2B5EF4-FFF2-40B4-BE49-F238E27FC236}">
                <a16:creationId xmlns:a16="http://schemas.microsoft.com/office/drawing/2014/main" id="{2C8B75F3-F8DB-4EC6-9EC7-8A32464DD6A0}"/>
              </a:ext>
            </a:extLst>
          </p:cNvPr>
          <p:cNvSpPr txBox="1"/>
          <p:nvPr/>
        </p:nvSpPr>
        <p:spPr>
          <a:xfrm>
            <a:off x="1905510" y="516792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sp>
        <p:nvSpPr>
          <p:cNvPr id="21" name="TextBox 20">
            <a:hlinkClick r:id="rId12"/>
            <a:extLst>
              <a:ext uri="{FF2B5EF4-FFF2-40B4-BE49-F238E27FC236}">
                <a16:creationId xmlns:a16="http://schemas.microsoft.com/office/drawing/2014/main" id="{9C0D2D08-EA44-401D-9E44-9D2E3D6C30B5}"/>
              </a:ext>
            </a:extLst>
          </p:cNvPr>
          <p:cNvSpPr txBox="1"/>
          <p:nvPr/>
        </p:nvSpPr>
        <p:spPr>
          <a:xfrm>
            <a:off x="10879015" y="260390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sp>
        <p:nvSpPr>
          <p:cNvPr id="24" name="TextBox 23">
            <a:hlinkClick r:id="rId13"/>
            <a:extLst>
              <a:ext uri="{FF2B5EF4-FFF2-40B4-BE49-F238E27FC236}">
                <a16:creationId xmlns:a16="http://schemas.microsoft.com/office/drawing/2014/main" id="{0B81B722-F552-4EDD-B191-92DE94163680}"/>
              </a:ext>
            </a:extLst>
          </p:cNvPr>
          <p:cNvSpPr txBox="1"/>
          <p:nvPr/>
        </p:nvSpPr>
        <p:spPr>
          <a:xfrm>
            <a:off x="1905511" y="257163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32C427EB-927B-4393-A16E-54B40C5E002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808" y="1100758"/>
            <a:ext cx="1615787" cy="1719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988B2-E372-4E80-B645-3B24261E7A40}"/>
              </a:ext>
            </a:extLst>
          </p:cNvPr>
          <p:cNvSpPr txBox="1"/>
          <p:nvPr/>
        </p:nvSpPr>
        <p:spPr>
          <a:xfrm>
            <a:off x="306808" y="2879411"/>
            <a:ext cx="1615787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Easy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C750F-E832-4412-895E-9682DAB43EC0}"/>
              </a:ext>
            </a:extLst>
          </p:cNvPr>
          <p:cNvSpPr txBox="1"/>
          <p:nvPr/>
        </p:nvSpPr>
        <p:spPr>
          <a:xfrm>
            <a:off x="308520" y="5513525"/>
            <a:ext cx="1659917" cy="2462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00" dirty="0"/>
              <a:t>Difficulty Level: Medium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2FFF53-C917-446C-9687-2A97E925E3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85311" y="1092882"/>
            <a:ext cx="1197659" cy="114308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99F1021-376F-42DE-A65E-16172E674E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5347" y="1122318"/>
            <a:ext cx="1197659" cy="11430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A653E7D-E50B-4660-AF70-9CF42112F1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4422" y="1140910"/>
            <a:ext cx="1198221" cy="145962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06D4A8C-2950-403B-A960-510A44AD20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8437" y="3641783"/>
            <a:ext cx="656480" cy="7181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2209BA-962E-44FD-91AC-9833969074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4415" y="1082865"/>
            <a:ext cx="688687" cy="7533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037805-BACB-4BB2-ADBE-3E877ADB8BE7}"/>
              </a:ext>
            </a:extLst>
          </p:cNvPr>
          <p:cNvSpPr txBox="1"/>
          <p:nvPr/>
        </p:nvSpPr>
        <p:spPr>
          <a:xfrm>
            <a:off x="3202347" y="2894400"/>
            <a:ext cx="1660725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Easy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CA93E-D2D1-4A59-8746-628EE5590AE5}"/>
              </a:ext>
            </a:extLst>
          </p:cNvPr>
          <p:cNvSpPr txBox="1"/>
          <p:nvPr/>
        </p:nvSpPr>
        <p:spPr>
          <a:xfrm>
            <a:off x="6217484" y="2900833"/>
            <a:ext cx="1615787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Easy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7B00EA-2381-4830-8167-AE505CF225C9}"/>
              </a:ext>
            </a:extLst>
          </p:cNvPr>
          <p:cNvSpPr txBox="1"/>
          <p:nvPr/>
        </p:nvSpPr>
        <p:spPr>
          <a:xfrm>
            <a:off x="9267453" y="2905463"/>
            <a:ext cx="1615787" cy="26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dirty="0"/>
              <a:t>Difficulty Level: Easy</a:t>
            </a:r>
          </a:p>
        </p:txBody>
      </p:sp>
      <p:pic>
        <p:nvPicPr>
          <p:cNvPr id="26" name="Picture 25" descr="A screenshot of a cell phone&#10;&#10;Description automatically generated">
            <a:hlinkClick r:id="rId19" action="ppaction://hlinksldjump"/>
            <a:extLst>
              <a:ext uri="{FF2B5EF4-FFF2-40B4-BE49-F238E27FC236}">
                <a16:creationId xmlns:a16="http://schemas.microsoft.com/office/drawing/2014/main" id="{0AD81B06-781D-4566-9693-AF85D69494C3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353" y="3641783"/>
            <a:ext cx="1688781" cy="1795370"/>
          </a:xfrm>
          <a:prstGeom prst="rect">
            <a:avLst/>
          </a:prstGeom>
        </p:spPr>
      </p:pic>
      <p:sp>
        <p:nvSpPr>
          <p:cNvPr id="27" name="TextBox 26">
            <a:hlinkClick r:id="rId21"/>
            <a:extLst>
              <a:ext uri="{FF2B5EF4-FFF2-40B4-BE49-F238E27FC236}">
                <a16:creationId xmlns:a16="http://schemas.microsoft.com/office/drawing/2014/main" id="{55BFF184-E643-4F5D-B778-2E0984437A0A}"/>
              </a:ext>
            </a:extLst>
          </p:cNvPr>
          <p:cNvSpPr txBox="1"/>
          <p:nvPr/>
        </p:nvSpPr>
        <p:spPr>
          <a:xfrm>
            <a:off x="4934167" y="521274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Tutorial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90C546-6CF6-47AA-A6D5-268B84D3CF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30043" y="3627741"/>
            <a:ext cx="1186856" cy="15401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A0D82C-9DFF-4D85-B7FC-2CFFA994C858}"/>
              </a:ext>
            </a:extLst>
          </p:cNvPr>
          <p:cNvSpPr txBox="1"/>
          <p:nvPr/>
        </p:nvSpPr>
        <p:spPr>
          <a:xfrm>
            <a:off x="3198732" y="5500820"/>
            <a:ext cx="1731312" cy="2462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00" dirty="0"/>
              <a:t>Difficulty Level: Medium</a:t>
            </a:r>
          </a:p>
        </p:txBody>
      </p:sp>
    </p:spTree>
    <p:extLst>
      <p:ext uri="{BB962C8B-B14F-4D97-AF65-F5344CB8AC3E}">
        <p14:creationId xmlns:p14="http://schemas.microsoft.com/office/powerpoint/2010/main" val="35991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316334"/>
            <a:ext cx="8916530" cy="640400"/>
          </a:xfrm>
        </p:spPr>
        <p:txBody>
          <a:bodyPr>
            <a:normAutofit/>
          </a:bodyPr>
          <a:lstStyle/>
          <a:p>
            <a:r>
              <a:rPr lang="en-US" sz="2800" dirty="0"/>
              <a:t>CONNECTING TO AZURE RESOURCES - VSCODE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092871-65DD-492F-9188-D4795D2D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546" y="1671853"/>
            <a:ext cx="6021388" cy="251609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Select the subscription 3M has provisioned for the Learning hack.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 the resource group provided for the lab.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 the hub provided for the lab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 the Existing IoT Device provided for the lab.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07F17A-2F60-45D4-A584-6A60F3B3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78" y="4980726"/>
            <a:ext cx="3207952" cy="834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832661-082A-4A2B-9E8E-0FB34ED15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478" y="2091265"/>
            <a:ext cx="3224115" cy="9762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5E6796-93C9-4569-8E3A-276A7D067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41" y="4187946"/>
            <a:ext cx="3207952" cy="7326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272A61-351E-4301-A5C1-DDDE34D2A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478" y="3127610"/>
            <a:ext cx="3224115" cy="100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1B923-EC35-48C3-AC3F-BB4EA8F36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404" y="1344626"/>
            <a:ext cx="3278425" cy="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834A-D580-453D-AFCB-C7FE00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316334"/>
            <a:ext cx="8916530" cy="640400"/>
          </a:xfrm>
        </p:spPr>
        <p:txBody>
          <a:bodyPr>
            <a:normAutofit/>
          </a:bodyPr>
          <a:lstStyle/>
          <a:p>
            <a:r>
              <a:rPr lang="en-US" sz="2800" dirty="0"/>
              <a:t>VS CODE – configuring connection strings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092871-65DD-492F-9188-D4795D2D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546" y="1671854"/>
            <a:ext cx="6021388" cy="210833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Once the azure resources have been provisioned and connected to the hub connection settings are available for device configuration in VS Code.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user can also input their own connection string if desired.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DE9AD4-7D0D-4821-B1B6-031FD05A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86" y="2831705"/>
            <a:ext cx="3507168" cy="948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F4473C-9504-46B7-A1D7-0A21F242FD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1286" y="1671853"/>
            <a:ext cx="3507168" cy="10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8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1351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Slice</vt:lpstr>
      <vt:lpstr>Azure IoT Dev Kit Hack</vt:lpstr>
      <vt:lpstr>PowerPoint Presentation</vt:lpstr>
      <vt:lpstr>PowerPoint Presentation</vt:lpstr>
      <vt:lpstr>PowerPoint Presentation</vt:lpstr>
      <vt:lpstr>PowerPoint Presentation</vt:lpstr>
      <vt:lpstr>Leveraging vscode Iot device workbench</vt:lpstr>
      <vt:lpstr>LEARNING HACK PROJECTS</vt:lpstr>
      <vt:lpstr>CONNECTING TO AZURE RESOURCES - VSCODE</vt:lpstr>
      <vt:lpstr>VS CODE – configuring connection strings</vt:lpstr>
      <vt:lpstr>VS CODe – Com Ports and serial MONITOR</vt:lpstr>
      <vt:lpstr>LAB - GETTING STARTED</vt:lpstr>
      <vt:lpstr>LAB - SHAKESHAKE</vt:lpstr>
      <vt:lpstr>LAB - doormon</vt:lpstr>
      <vt:lpstr>LAB - KEYWORD</vt:lpstr>
      <vt:lpstr>LAB - Translator</vt:lpstr>
      <vt:lpstr>LAB - DEvKIT State - TWINS</vt:lpstr>
      <vt:lpstr>LAB - DEvKIT State – TWINS Continued</vt:lpstr>
      <vt:lpstr>PowerPoint Presentation</vt:lpstr>
      <vt:lpstr>Labs - advanced</vt:lpstr>
      <vt:lpstr>LAB - Remote Monitor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DevKit Labs</dc:title>
  <dc:creator/>
  <cp:lastModifiedBy/>
  <cp:revision>1</cp:revision>
  <dcterms:created xsi:type="dcterms:W3CDTF">2019-05-09T17:03:07Z</dcterms:created>
  <dcterms:modified xsi:type="dcterms:W3CDTF">2019-06-07T22:05:50Z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jolewis@microsoft.com</vt:lpwstr>
  </property>
  <property fmtid="{D5CDD505-2E9C-101B-9397-08002B2CF9AE}" pid="5" name="MSIP_Label_f42aa342-8706-4288-bd11-ebb85995028c_SetDate">
    <vt:lpwstr>2019-05-09T22:04:10.0428331Z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458d5952-daef-46dd-b66e-0d018aeb643b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