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03" r:id="rId2"/>
    <p:sldId id="379" r:id="rId3"/>
    <p:sldId id="4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Adam\Documents\Adam\Dropbox\Starbucks%20Assessment%20-%20Confidential\Team%20Fluency%20Assessments\Fluency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williamhillorg.sharepoint.com/sites/TechTOMImplementation/Shared%20Documents/5.%20Processes%20Workstream/DA%20@%20WH%20-%20Delivery%20Awareness%20Survey/DA(at)WHAwareness%20SurveyBaseQuestionsReportBuild%20Your%20Odd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Adam\Documents\Adam\Dropbox\Starbucks%20Assessment%20-%20Confidential\Team%20Fluency%20Assessments\Fluency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williamhillorg.sharepoint.com/sites/TechTOMImplementation/Shared%20Documents/5.%20Processes%20Workstream/DA%20@%20WH%20-%20Delivery%20Awareness%20Survey/DA(at)WHAwareness%20SurveyBaseQuestionsReportBuild%20Your%20Od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400"/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Always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02-4900-A65D-8D1BCD313E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#REF!</c:f>
            </c:multiLvlStrRef>
          </c:ca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02-4900-A65D-8D1BCD313E65}"/>
            </c:ext>
          </c:extLst>
        </c:ser>
        <c:ser>
          <c:idx val="1"/>
          <c:order val="1"/>
          <c:tx>
            <c:strRef>
              <c:f>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pPr>
                      <a:defRPr sz="1400">
                        <a:solidFill>
                          <a:schemeClr val="bg1"/>
                        </a:solidFill>
                      </a:defRPr>
                    </a:pPr>
                    <a:r>
                      <a:rPr lang="en-US" sz="1400" dirty="0">
                        <a:solidFill>
                          <a:schemeClr val="bg1"/>
                        </a:solidFill>
                      </a:rPr>
                      <a:t>When Possible</a:t>
                    </a:r>
                    <a:endParaRPr lang="en-US" sz="140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02-4900-A65D-8D1BCD313E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#REF!</c:f>
            </c:multiLvlStrRef>
          </c:ca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02-4900-A65D-8D1BCD313E65}"/>
            </c:ext>
          </c:extLst>
        </c:ser>
        <c:ser>
          <c:idx val="2"/>
          <c:order val="2"/>
          <c:tx>
            <c:strRef>
              <c:f>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</c:spPr>
          <c:invertIfNegative val="0"/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sz="1400"/>
                    </a:pPr>
                    <a:r>
                      <a:rPr lang="en-US" sz="1400" dirty="0"/>
                      <a:t>Other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C02-4900-A65D-8D1BCD313E6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#REF!</c:f>
            </c:multiLvlStrRef>
          </c:ca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C02-4900-A65D-8D1BCD313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6471912"/>
        <c:axId val="406472304"/>
      </c:barChart>
      <c:catAx>
        <c:axId val="406471912"/>
        <c:scaling>
          <c:orientation val="minMax"/>
        </c:scaling>
        <c:delete val="0"/>
        <c:axPos val="l"/>
        <c:majorTickMark val="out"/>
        <c:minorTickMark val="none"/>
        <c:tickLblPos val="nextTo"/>
        <c:crossAx val="406472304"/>
        <c:crosses val="autoZero"/>
        <c:auto val="1"/>
        <c:lblAlgn val="ctr"/>
        <c:lblOffset val="100"/>
        <c:noMultiLvlLbl val="0"/>
      </c:catAx>
      <c:valAx>
        <c:axId val="406472304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06471912"/>
        <c:crosses val="autoZero"/>
        <c:crossBetween val="between"/>
      </c:valAx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Template!$O$2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B4-4088-AA1D-0D0DBC308558}"/>
              </c:ext>
            </c:extLst>
          </c:dPt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Template!$O$3:$O$7</c:f>
              <c:numCache>
                <c:formatCode>General</c:formatCode>
                <c:ptCount val="5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B4-4088-AA1D-0D0DBC308558}"/>
            </c:ext>
          </c:extLst>
        </c:ser>
        <c:ser>
          <c:idx val="1"/>
          <c:order val="1"/>
          <c:tx>
            <c:strRef>
              <c:f>Template!$P$2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Template!$P$3:$P$7</c:f>
              <c:numCache>
                <c:formatCode>General</c:formatCode>
                <c:ptCount val="5"/>
                <c:pt idx="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B4-4088-AA1D-0D0DBC308558}"/>
            </c:ext>
          </c:extLst>
        </c:ser>
        <c:ser>
          <c:idx val="2"/>
          <c:order val="2"/>
          <c:tx>
            <c:strRef>
              <c:f>Template!$Q$2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Template!$Q$3:$Q$7</c:f>
              <c:numCache>
                <c:formatCode>General</c:formatCode>
                <c:ptCount val="5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7B4-4088-AA1D-0D0DBC308558}"/>
            </c:ext>
          </c:extLst>
        </c:ser>
        <c:ser>
          <c:idx val="3"/>
          <c:order val="3"/>
          <c:tx>
            <c:strRef>
              <c:f>Template!$R$2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Template!$R$3:$R$7</c:f>
              <c:numCache>
                <c:formatCode>General</c:formatCode>
                <c:ptCount val="5"/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7B4-4088-AA1D-0D0DBC308558}"/>
            </c:ext>
          </c:extLst>
        </c:ser>
        <c:ser>
          <c:idx val="4"/>
          <c:order val="4"/>
          <c:tx>
            <c:strRef>
              <c:f>Template!$S$2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Template!$S$3:$S$7</c:f>
              <c:numCache>
                <c:formatCode>General</c:formatCode>
                <c:ptCount val="5"/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7B4-4088-AA1D-0D0DBC308558}"/>
            </c:ext>
          </c:extLst>
        </c:ser>
        <c:ser>
          <c:idx val="5"/>
          <c:order val="5"/>
          <c:tx>
            <c:strRef>
              <c:f>Template!$T$2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Template!$T$3:$T$7</c:f>
              <c:numCache>
                <c:formatCode>General</c:formatCode>
                <c:ptCount val="5"/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7B4-4088-AA1D-0D0DBC308558}"/>
            </c:ext>
          </c:extLst>
        </c:ser>
        <c:ser>
          <c:idx val="6"/>
          <c:order val="6"/>
          <c:tx>
            <c:strRef>
              <c:f>Template!$U$2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Template!$U$3:$U$7</c:f>
              <c:numCache>
                <c:formatCode>General</c:formatCode>
                <c:ptCount val="5"/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B4-4088-AA1D-0D0DBC308558}"/>
            </c:ext>
          </c:extLst>
        </c:ser>
        <c:ser>
          <c:idx val="7"/>
          <c:order val="7"/>
          <c:tx>
            <c:strRef>
              <c:f>Template!$V$2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Template!$V$3:$V$7</c:f>
              <c:numCache>
                <c:formatCode>General</c:formatCode>
                <c:ptCount val="5"/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7B4-4088-AA1D-0D0DBC308558}"/>
            </c:ext>
          </c:extLst>
        </c:ser>
        <c:ser>
          <c:idx val="8"/>
          <c:order val="8"/>
          <c:tx>
            <c:strRef>
              <c:f>Template!$W$2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Template!$W$3:$W$7</c:f>
              <c:numCache>
                <c:formatCode>General</c:formatCode>
                <c:ptCount val="5"/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7B4-4088-AA1D-0D0DBC308558}"/>
            </c:ext>
          </c:extLst>
        </c:ser>
        <c:ser>
          <c:idx val="9"/>
          <c:order val="9"/>
          <c:tx>
            <c:strRef>
              <c:f>Template!$X$2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7B4-4088-AA1D-0D0DBC308558}"/>
              </c:ext>
            </c:extLst>
          </c:dPt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Template!$X$3:$X$7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7B4-4088-AA1D-0D0DBC308558}"/>
            </c:ext>
          </c:extLst>
        </c:ser>
        <c:ser>
          <c:idx val="10"/>
          <c:order val="10"/>
          <c:tx>
            <c:strRef>
              <c:f>Template!$Y$2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Template!$Y$3:$Y$7</c:f>
              <c:numCache>
                <c:formatCode>General</c:formatCode>
                <c:ptCount val="5"/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7B4-4088-AA1D-0D0DBC308558}"/>
            </c:ext>
          </c:extLst>
        </c:ser>
        <c:ser>
          <c:idx val="11"/>
          <c:order val="11"/>
          <c:tx>
            <c:strRef>
              <c:f>Template!$Z$2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Template!$Z$3:$Z$7</c:f>
              <c:numCache>
                <c:formatCode>General</c:formatCode>
                <c:ptCount val="5"/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7B4-4088-AA1D-0D0DBC308558}"/>
            </c:ext>
          </c:extLst>
        </c:ser>
        <c:ser>
          <c:idx val="12"/>
          <c:order val="12"/>
          <c:tx>
            <c:strRef>
              <c:f>Template!$AA$2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Template!$AA$3:$AA$7</c:f>
              <c:numCache>
                <c:formatCode>General</c:formatCode>
                <c:ptCount val="5"/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F7B4-4088-AA1D-0D0DBC308558}"/>
            </c:ext>
          </c:extLst>
        </c:ser>
        <c:ser>
          <c:idx val="13"/>
          <c:order val="13"/>
          <c:tx>
            <c:strRef>
              <c:f>Template!$AB$2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Template!$AB$3:$AB$7</c:f>
              <c:numCache>
                <c:formatCode>General</c:formatCode>
                <c:ptCount val="5"/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7B4-4088-AA1D-0D0DBC308558}"/>
            </c:ext>
          </c:extLst>
        </c:ser>
        <c:ser>
          <c:idx val="14"/>
          <c:order val="14"/>
          <c:tx>
            <c:strRef>
              <c:f>Template!$AC$2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Template!$AC$3:$AC$7</c:f>
              <c:numCache>
                <c:formatCode>General</c:formatCode>
                <c:ptCount val="5"/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F7B4-4088-AA1D-0D0DBC308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28555664"/>
        <c:axId val="491693296"/>
      </c:barChart>
      <c:catAx>
        <c:axId val="2285556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693296"/>
        <c:crosses val="autoZero"/>
        <c:auto val="1"/>
        <c:lblAlgn val="ctr"/>
        <c:lblOffset val="100"/>
        <c:noMultiLvlLbl val="0"/>
      </c:catAx>
      <c:valAx>
        <c:axId val="491693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55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dirty="0"/>
              <a:t>Legend</a:t>
            </a:r>
          </a:p>
        </c:rich>
      </c:tx>
      <c:overlay val="1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Always</a:t>
                    </a:r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766-0049-9D5E-1E018CD3B8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#REF!</c:f>
            </c:multiLvlStrRef>
          </c:ca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66-0049-9D5E-1E018CD3B8D9}"/>
            </c:ext>
          </c:extLst>
        </c:ser>
        <c:ser>
          <c:idx val="1"/>
          <c:order val="1"/>
          <c:tx>
            <c:strRef>
              <c:f>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When Possible</a:t>
                    </a:r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766-0049-9D5E-1E018CD3B8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#REF!</c:f>
            </c:multiLvlStrRef>
          </c:ca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66-0049-9D5E-1E018CD3B8D9}"/>
            </c:ext>
          </c:extLst>
        </c:ser>
        <c:ser>
          <c:idx val="2"/>
          <c:order val="2"/>
          <c:tx>
            <c:strRef>
              <c:f>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Other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766-0049-9D5E-1E018CD3B8D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#REF!</c:f>
            </c:multiLvlStrRef>
          </c:ca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66-0049-9D5E-1E018CD3B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6471912"/>
        <c:axId val="406472304"/>
      </c:barChart>
      <c:catAx>
        <c:axId val="406471912"/>
        <c:scaling>
          <c:orientation val="minMax"/>
        </c:scaling>
        <c:delete val="0"/>
        <c:axPos val="l"/>
        <c:majorTickMark val="out"/>
        <c:minorTickMark val="none"/>
        <c:tickLblPos val="nextTo"/>
        <c:crossAx val="406472304"/>
        <c:crosses val="autoZero"/>
        <c:auto val="1"/>
        <c:lblAlgn val="ctr"/>
        <c:lblOffset val="100"/>
        <c:noMultiLvlLbl val="0"/>
      </c:catAx>
      <c:valAx>
        <c:axId val="406472304"/>
        <c:scaling>
          <c:orientation val="minMax"/>
        </c:scaling>
        <c:delete val="0"/>
        <c:axPos val="b"/>
        <c:majorGridlines/>
        <c:numFmt formatCode="0%" sourceLinked="1"/>
        <c:majorTickMark val="out"/>
        <c:minorTickMark val="none"/>
        <c:tickLblPos val="nextTo"/>
        <c:crossAx val="406471912"/>
        <c:crosses val="autoZero"/>
        <c:crossBetween val="between"/>
      </c:valAx>
    </c:plotArea>
    <c:plotVisOnly val="1"/>
    <c:dispBlanksAs val="gap"/>
    <c:showDLblsOverMax val="0"/>
  </c:chart>
  <c:spPr>
    <a:noFill/>
    <a:ln>
      <a:solidFill>
        <a:schemeClr val="accent1"/>
      </a:solidFill>
    </a:ln>
  </c:spPr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Template!$O$2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98-E447-A97C-ED6805D614F3}"/>
              </c:ext>
            </c:extLst>
          </c:dPt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Template!$O$3:$O$7</c:f>
              <c:numCache>
                <c:formatCode>General</c:formatCode>
                <c:ptCount val="5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98-E447-A97C-ED6805D614F3}"/>
            </c:ext>
          </c:extLst>
        </c:ser>
        <c:ser>
          <c:idx val="1"/>
          <c:order val="1"/>
          <c:tx>
            <c:strRef>
              <c:f>Template!$P$2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Template!$P$3:$P$7</c:f>
              <c:numCache>
                <c:formatCode>General</c:formatCode>
                <c:ptCount val="5"/>
                <c:pt idx="0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98-E447-A97C-ED6805D614F3}"/>
            </c:ext>
          </c:extLst>
        </c:ser>
        <c:ser>
          <c:idx val="2"/>
          <c:order val="2"/>
          <c:tx>
            <c:strRef>
              <c:f>Template!$Q$2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Template!$Q$3:$Q$7</c:f>
              <c:numCache>
                <c:formatCode>General</c:formatCode>
                <c:ptCount val="5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98-E447-A97C-ED6805D614F3}"/>
            </c:ext>
          </c:extLst>
        </c:ser>
        <c:ser>
          <c:idx val="3"/>
          <c:order val="3"/>
          <c:tx>
            <c:strRef>
              <c:f>Template!$R$2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Template!$R$3:$R$7</c:f>
              <c:numCache>
                <c:formatCode>General</c:formatCode>
                <c:ptCount val="5"/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598-E447-A97C-ED6805D614F3}"/>
            </c:ext>
          </c:extLst>
        </c:ser>
        <c:ser>
          <c:idx val="4"/>
          <c:order val="4"/>
          <c:tx>
            <c:strRef>
              <c:f>Template!$S$2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Template!$S$3:$S$7</c:f>
              <c:numCache>
                <c:formatCode>General</c:formatCode>
                <c:ptCount val="5"/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98-E447-A97C-ED6805D614F3}"/>
            </c:ext>
          </c:extLst>
        </c:ser>
        <c:ser>
          <c:idx val="5"/>
          <c:order val="5"/>
          <c:tx>
            <c:strRef>
              <c:f>Template!$T$2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Template!$T$3:$T$7</c:f>
              <c:numCache>
                <c:formatCode>General</c:formatCode>
                <c:ptCount val="5"/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598-E447-A97C-ED6805D614F3}"/>
            </c:ext>
          </c:extLst>
        </c:ser>
        <c:ser>
          <c:idx val="6"/>
          <c:order val="6"/>
          <c:tx>
            <c:strRef>
              <c:f>Template!$U$2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Template!$U$3:$U$7</c:f>
              <c:numCache>
                <c:formatCode>General</c:formatCode>
                <c:ptCount val="5"/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98-E447-A97C-ED6805D614F3}"/>
            </c:ext>
          </c:extLst>
        </c:ser>
        <c:ser>
          <c:idx val="7"/>
          <c:order val="7"/>
          <c:tx>
            <c:strRef>
              <c:f>Template!$V$2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Template!$V$3:$V$7</c:f>
              <c:numCache>
                <c:formatCode>General</c:formatCode>
                <c:ptCount val="5"/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598-E447-A97C-ED6805D614F3}"/>
            </c:ext>
          </c:extLst>
        </c:ser>
        <c:ser>
          <c:idx val="8"/>
          <c:order val="8"/>
          <c:tx>
            <c:strRef>
              <c:f>Template!$W$2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Template!$W$3:$W$7</c:f>
              <c:numCache>
                <c:formatCode>General</c:formatCode>
                <c:ptCount val="5"/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598-E447-A97C-ED6805D614F3}"/>
            </c:ext>
          </c:extLst>
        </c:ser>
        <c:ser>
          <c:idx val="9"/>
          <c:order val="9"/>
          <c:tx>
            <c:strRef>
              <c:f>Template!$X$2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1598-E447-A97C-ED6805D614F3}"/>
              </c:ext>
            </c:extLst>
          </c:dPt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Template!$X$3:$X$7</c:f>
              <c:numCache>
                <c:formatCode>General</c:formatCode>
                <c:ptCount val="5"/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598-E447-A97C-ED6805D614F3}"/>
            </c:ext>
          </c:extLst>
        </c:ser>
        <c:ser>
          <c:idx val="10"/>
          <c:order val="10"/>
          <c:tx>
            <c:strRef>
              <c:f>Template!$Y$2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Template!$Y$3:$Y$7</c:f>
              <c:numCache>
                <c:formatCode>General</c:formatCode>
                <c:ptCount val="5"/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98-E447-A97C-ED6805D614F3}"/>
            </c:ext>
          </c:extLst>
        </c:ser>
        <c:ser>
          <c:idx val="11"/>
          <c:order val="11"/>
          <c:tx>
            <c:strRef>
              <c:f>Template!$Z$2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Template!$Z$3:$Z$7</c:f>
              <c:numCache>
                <c:formatCode>General</c:formatCode>
                <c:ptCount val="5"/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598-E447-A97C-ED6805D614F3}"/>
            </c:ext>
          </c:extLst>
        </c:ser>
        <c:ser>
          <c:idx val="12"/>
          <c:order val="12"/>
          <c:tx>
            <c:strRef>
              <c:f>Template!$AA$2</c:f>
              <c:strCache>
                <c:ptCount val="1"/>
                <c:pt idx="0">
                  <c:v>Always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Template!$AA$3:$AA$7</c:f>
              <c:numCache>
                <c:formatCode>General</c:formatCode>
                <c:ptCount val="5"/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598-E447-A97C-ED6805D614F3}"/>
            </c:ext>
          </c:extLst>
        </c:ser>
        <c:ser>
          <c:idx val="13"/>
          <c:order val="13"/>
          <c:tx>
            <c:strRef>
              <c:f>Template!$AB$2</c:f>
              <c:strCache>
                <c:ptCount val="1"/>
                <c:pt idx="0">
                  <c:v>When Possible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Template!$AB$3:$AB$7</c:f>
              <c:numCache>
                <c:formatCode>General</c:formatCode>
                <c:ptCount val="5"/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598-E447-A97C-ED6805D614F3}"/>
            </c:ext>
          </c:extLst>
        </c:ser>
        <c:ser>
          <c:idx val="14"/>
          <c:order val="14"/>
          <c:tx>
            <c:strRef>
              <c:f>Template!$AC$2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Template!$N$3:$N$7</c:f>
              <c:strCache>
                <c:ptCount val="5"/>
                <c:pt idx="0">
                  <c:v>Agile</c:v>
                </c:pt>
                <c:pt idx="1">
                  <c:v>Operations</c:v>
                </c:pt>
                <c:pt idx="2">
                  <c:v>Engineering
Practices</c:v>
                </c:pt>
                <c:pt idx="3">
                  <c:v>Elaboration</c:v>
                </c:pt>
                <c:pt idx="4">
                  <c:v>IT Security</c:v>
                </c:pt>
              </c:strCache>
            </c:strRef>
          </c:cat>
          <c:val>
            <c:numRef>
              <c:f>Template!$AC$3:$AC$7</c:f>
              <c:numCache>
                <c:formatCode>General</c:formatCode>
                <c:ptCount val="5"/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598-E447-A97C-ED6805D614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28555664"/>
        <c:axId val="491693296"/>
      </c:barChart>
      <c:catAx>
        <c:axId val="22855566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693296"/>
        <c:crosses val="autoZero"/>
        <c:auto val="1"/>
        <c:lblAlgn val="ctr"/>
        <c:lblOffset val="100"/>
        <c:noMultiLvlLbl val="0"/>
      </c:catAx>
      <c:valAx>
        <c:axId val="491693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55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E05C4-DCFF-EE44-94A8-B63A0EEC288B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953B6-29FA-F544-B9FD-E1E72ED75D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90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493A8-C3B5-4F34-85D2-0ABCBCCB00F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8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CAED-628B-984A-B4F4-97A36A881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64D21-F1EE-4942-B293-9161C7D5B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54B2-06C9-0B4D-B148-20915C4C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10EF-630E-EB49-B535-60E62D91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6BC3-34C1-FB43-B48F-C7D1E0C9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4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8E9C-F9E8-B14C-863A-8B00948B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D422-E792-854A-87D4-A545949D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6654-BAD0-8946-83B4-62736EAA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2D6A-B7D8-A542-AD07-5C6B991B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2461-009D-D049-A543-E71E381E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7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25A6E-E49C-7941-9BA6-452151B00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ED4F3-A2B8-954B-817D-892F17CC9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F2BC-9A4B-3244-BEDD-40930807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1E7F-BBF1-1244-9523-4E5F4150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9892-3750-AF47-9BE0-97C785B3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2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5FC4-6DB8-CF43-9F1A-EB2B7DCA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B24F-F7EB-924D-A02B-E65E0276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A99F-76FD-244C-B6D5-691F7526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59B7-A88F-4749-A481-771A200B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73D8-B42E-9B42-A739-250D5ED9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5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7388-9A57-0948-B497-C38ADA33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11E54-02BB-A843-B817-C4495E5EE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A18F4-4311-BD40-86DE-F117E45D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4F47-0791-BA4C-98D6-19160AAC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36EAD-B0AD-9A40-94FF-F79CF990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5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9D38-11CC-0E48-9C1F-C7B58447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48C0-F780-2940-B186-90F304BD7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34431-367C-394F-895B-62F4968F2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6C453-4F5D-924E-82BD-7686733E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E166-F20D-F64F-8F30-F359C3E2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8A41E-56F4-884F-90F9-5440F8D0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0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03E2-24BB-2143-AEC6-8DC7CA80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92660-6C81-A042-8FB7-9141F7E2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FE0D2-5631-3640-A0DC-49C7B6147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FD546-A867-7646-BE4E-46C4B417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C4F89-6AC9-334F-A2CF-B02EF3261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CBC6C-BA48-6044-BCED-7CF5CC14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0A7B1-F3A1-4A40-8245-FDD9DB5E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5848B-C748-C74A-8A92-772AB485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66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64A8-6179-194E-9B75-25C279CF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F5696-DB34-6A4F-9EF8-C043201D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4920-6BE6-3247-AA1B-C6057A43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D5869-290D-DC4C-A335-FB7177C1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B776D-E768-AC4D-B703-81EA7D75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777AA-A8D1-1048-A5CB-164E169C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B371-9888-5C46-BFC5-9BE50988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42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9C9F-8B50-964E-9415-B607E191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11B6-1310-D34D-B1F4-CFFCB24B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497B8-5CD1-6D4D-A911-E40194FE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52DD-5D54-6645-ABE9-205DEEA0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514CA-5B18-E84E-8F1E-DC620E65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E647-E25D-514C-A156-CEE4FCB0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33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C932-5D6D-C44E-B320-05B53CE0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20C3E6-B976-CE44-AC7E-D83BE109B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29FA5-47CD-0741-9608-F0A88F79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5FD5-3D4F-B849-AFA3-3A9B2B4D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AEF7E-42BA-B545-A82D-E5DEA19C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A7EC0-1A01-364B-B530-43E2178C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1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B49FB-D100-C547-9567-CD63734B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E808-9008-E746-A432-17CC92038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837B-065A-A34C-AAB1-13E24A72D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2E73-588E-AB4F-8984-586DB3AF00F3}" type="datetimeFigureOut">
              <a:rPr lang="en-GB" smtClean="0"/>
              <a:t>19/06/2019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10D1-51E7-8B4B-9EA6-11C9C69E9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23C7-ECDC-CD4D-AB5B-50B31DA5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A782-A6FD-A442-A89F-1C90D5A72F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2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the Self-Rating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/>
              <a:t>The Survey comprises of 25 questions.</a:t>
            </a:r>
          </a:p>
          <a:p>
            <a:r>
              <a:rPr lang="en-GB" sz="1400" dirty="0"/>
              <a:t>The survey is used to help identify areas of strengths and challenges. </a:t>
            </a:r>
          </a:p>
          <a:p>
            <a:r>
              <a:rPr lang="en-GB" sz="1400" dirty="0"/>
              <a:t>Team individuals fill in the survey first and then the results are discussed and collated as a team.</a:t>
            </a:r>
          </a:p>
          <a:p>
            <a:r>
              <a:rPr lang="en-GB" sz="1400" dirty="0"/>
              <a:t>The teams self-rating levels of Awareness combines aggregated individual responses to create the teams view as a collective.</a:t>
            </a:r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>
            <p:extLst/>
          </p:nvPr>
        </p:nvGraphicFramePr>
        <p:xfrm>
          <a:off x="1358838" y="4196513"/>
          <a:ext cx="8778274" cy="1854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15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9E04CC-0AE4-EC4C-B6AE-4F0F89E7153D}"/>
              </a:ext>
            </a:extLst>
          </p:cNvPr>
          <p:cNvSpPr/>
          <p:nvPr/>
        </p:nvSpPr>
        <p:spPr>
          <a:xfrm>
            <a:off x="1" y="5763377"/>
            <a:ext cx="12191999" cy="948550"/>
          </a:xfrm>
          <a:prstGeom prst="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Enterprise Awareness, collaboration and comprehensive up-front planning should yield significant results.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Increase Business, Security and Operational interaction will also aid understanding and productivity.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75189" y="2112263"/>
            <a:ext cx="5400761" cy="3461925"/>
          </a:xfrm>
        </p:spPr>
        <p:txBody>
          <a:bodyPr/>
          <a:lstStyle/>
          <a:p>
            <a:r>
              <a:rPr lang="en-GB" sz="1300" dirty="0">
                <a:solidFill>
                  <a:srgbClr val="8064A2"/>
                </a:solidFill>
              </a:rPr>
              <a:t>Narrative 1 here</a:t>
            </a:r>
          </a:p>
          <a:p>
            <a:r>
              <a:rPr lang="en-GB" sz="1300" dirty="0">
                <a:solidFill>
                  <a:srgbClr val="F79646"/>
                </a:solidFill>
              </a:rPr>
              <a:t>Narrative 2 here</a:t>
            </a:r>
          </a:p>
          <a:p>
            <a:r>
              <a:rPr lang="en-GB" sz="1300" dirty="0">
                <a:solidFill>
                  <a:srgbClr val="9BBB59"/>
                </a:solidFill>
              </a:rPr>
              <a:t>Narrative 3 here</a:t>
            </a:r>
          </a:p>
          <a:p>
            <a:r>
              <a:rPr lang="en-GB" sz="1300" dirty="0">
                <a:solidFill>
                  <a:srgbClr val="C0504D"/>
                </a:solidFill>
              </a:rPr>
              <a:t>Narrative 4 here</a:t>
            </a:r>
          </a:p>
          <a:p>
            <a:r>
              <a:rPr lang="en-GB" sz="1300" dirty="0">
                <a:solidFill>
                  <a:srgbClr val="1F497D"/>
                </a:solidFill>
              </a:rPr>
              <a:t>Narrative 5 here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5026" y="1881188"/>
          <a:ext cx="4270374" cy="369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899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76139B6-7F8C-E940-B992-D7F3EB111E5C}"/>
              </a:ext>
            </a:extLst>
          </p:cNvPr>
          <p:cNvSpPr txBox="1">
            <a:spLocks/>
          </p:cNvSpPr>
          <p:nvPr/>
        </p:nvSpPr>
        <p:spPr>
          <a:xfrm>
            <a:off x="7729369" y="1881188"/>
            <a:ext cx="3213162" cy="305276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/>
              <a:t>The team has a significant awareness of Agile, but putting it into practice seems to be a challenge.</a:t>
            </a:r>
            <a:br>
              <a:rPr lang="en-GB" sz="1800"/>
            </a:br>
            <a:endParaRPr lang="en-GB" sz="1800"/>
          </a:p>
          <a:p>
            <a:r>
              <a:rPr lang="en-GB" sz="1800"/>
              <a:t>All other areas show opportunities for improvement.</a:t>
            </a:r>
            <a:br>
              <a:rPr lang="en-GB" sz="1800"/>
            </a:br>
            <a:endParaRPr lang="en-GB" sz="1800"/>
          </a:p>
          <a:p>
            <a:r>
              <a:rPr lang="en-GB" sz="1800"/>
              <a:t>But with a score of Always = 0% this is an area of concern. </a:t>
            </a:r>
            <a:endParaRPr lang="en-GB" sz="1800" dirty="0"/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E97B4983-18A7-4F42-9EAF-4CFFA34CD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936049"/>
              </p:ext>
            </p:extLst>
          </p:nvPr>
        </p:nvGraphicFramePr>
        <p:xfrm>
          <a:off x="7729369" y="5124450"/>
          <a:ext cx="3213162" cy="1041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8">
            <a:extLst>
              <a:ext uri="{FF2B5EF4-FFF2-40B4-BE49-F238E27FC236}">
                <a16:creationId xmlns:a16="http://schemas.microsoft.com/office/drawing/2014/main" id="{F4CD275A-D7AB-DF44-A671-00FADADDCA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12808591"/>
              </p:ext>
            </p:extLst>
          </p:nvPr>
        </p:nvGraphicFramePr>
        <p:xfrm>
          <a:off x="1416050" y="1881188"/>
          <a:ext cx="6155182" cy="4284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1E990EF-ABC5-AD44-B592-4642B481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Your Teams Results</a:t>
            </a:r>
          </a:p>
        </p:txBody>
      </p:sp>
    </p:spTree>
    <p:extLst>
      <p:ext uri="{BB962C8B-B14F-4D97-AF65-F5344CB8AC3E}">
        <p14:creationId xmlns:p14="http://schemas.microsoft.com/office/powerpoint/2010/main" val="114004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Reading the Self-Rating Results</vt:lpstr>
      <vt:lpstr>Recommendations</vt:lpstr>
      <vt:lpstr>Your Teams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the Self-Rating Results</dc:title>
  <dc:creator>Jonathan Howell</dc:creator>
  <cp:lastModifiedBy>Jonathan Howell</cp:lastModifiedBy>
  <cp:revision>1</cp:revision>
  <dcterms:created xsi:type="dcterms:W3CDTF">2019-06-19T10:40:43Z</dcterms:created>
  <dcterms:modified xsi:type="dcterms:W3CDTF">2019-06-19T10:45:49Z</dcterms:modified>
</cp:coreProperties>
</file>