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401" r:id="rId5"/>
    <p:sldId id="402" r:id="rId6"/>
    <p:sldId id="403" r:id="rId7"/>
    <p:sldId id="404" r:id="rId8"/>
    <p:sldId id="416" r:id="rId9"/>
  </p:sldIdLst>
  <p:sldSz cx="12192000" cy="6858000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Robert Claeson" initials="RC" lastIdx="2" clrIdx="8"/>
  <p:cmAuthor id="7" name="Sylwia Urbanek" initials="SU" lastIdx="1" clrIdx="18">
    <p:extLst/>
  </p:cmAuthor>
  <p:cmAuthor id="1" name="Kev McCabe" initials="KM" lastIdx="21" clrIdx="0">
    <p:extLst/>
  </p:cmAuthor>
  <p:cmAuthor id="15" name="Michal Bieniek" initials="MB" lastIdx="7" clrIdx="21">
    <p:extLst>
      <p:ext uri="{19B8F6BF-5375-455C-9EA6-DF929625EA0E}">
        <p15:presenceInfo xmlns:p15="http://schemas.microsoft.com/office/powerpoint/2012/main" userId="S::michal.bieniek@grandparade.co.uk::3e30783d-44f6-4f1c-b0f0-49e701eec24f" providerId="AD"/>
      </p:ext>
    </p:extLst>
  </p:cmAuthor>
  <p:cmAuthor id="2" name="Tom Roberts (Trading Technology)" initials="TR(T" lastIdx="19" clrIdx="20"/>
  <p:cmAuthor id="3" name="Tom Roberts (Trading Technology)" initials="TT" lastIdx="11" clrIdx="17">
    <p:extLst/>
  </p:cmAuthor>
  <p:cmAuthor id="4" name="Julie Hendry" initials="JH" lastIdx="12" clrIdx="19"/>
  <p:cmAuthor id="12" name="Julie Hendry" initials="JH [8]" lastIdx="1" clrIdx="5"/>
  <p:cmAuthor id="5" name="Gary Holmes" initials="GH" lastIdx="2" clrIdx="13">
    <p:extLst/>
  </p:cmAuthor>
  <p:cmAuthor id="13" name="Lukasz Krzyzek" initials="Lu" lastIdx="8" clrIdx="7"/>
  <p:cmAuthor id="6" name="Luiza Lipien" initials="LL" lastIdx="11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9A6"/>
    <a:srgbClr val="005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90" autoAdjust="0"/>
  </p:normalViewPr>
  <p:slideViewPr>
    <p:cSldViewPr snapToGrid="0">
      <p:cViewPr>
        <p:scale>
          <a:sx n="70" d="100"/>
          <a:sy n="70" d="100"/>
        </p:scale>
        <p:origin x="1392" y="100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-3602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a Lipien" userId="S::luiza.lipien@grandparade.co.uk::c96220b8-6bb3-4662-96f6-8f42ae25ed6d" providerId="AD" clId="Web-{A183864C-39CC-84C7-4F91-320490D464D0}"/>
    <pc:docChg chg="modSld">
      <pc:chgData name="Luiza Lipien" userId="S::luiza.lipien@grandparade.co.uk::c96220b8-6bb3-4662-96f6-8f42ae25ed6d" providerId="AD" clId="Web-{A183864C-39CC-84C7-4F91-320490D464D0}" dt="2019-01-27T23:58:22.727" v="15" actId="20577"/>
      <pc:docMkLst>
        <pc:docMk/>
      </pc:docMkLst>
      <pc:sldChg chg="modSp">
        <pc:chgData name="Luiza Lipien" userId="S::luiza.lipien@grandparade.co.uk::c96220b8-6bb3-4662-96f6-8f42ae25ed6d" providerId="AD" clId="Web-{A183864C-39CC-84C7-4F91-320490D464D0}" dt="2019-01-27T23:58:11.899" v="10" actId="20577"/>
        <pc:sldMkLst>
          <pc:docMk/>
          <pc:sldMk cId="3735114316" sldId="379"/>
        </pc:sldMkLst>
        <pc:spChg chg="mod">
          <ac:chgData name="Luiza Lipien" userId="S::luiza.lipien@grandparade.co.uk::c96220b8-6bb3-4662-96f6-8f42ae25ed6d" providerId="AD" clId="Web-{A183864C-39CC-84C7-4F91-320490D464D0}" dt="2019-01-27T23:58:11.899" v="10" actId="20577"/>
          <ac:spMkLst>
            <pc:docMk/>
            <pc:sldMk cId="3735114316" sldId="379"/>
            <ac:spMk id="4" creationId="{DA16E4E1-AE45-4871-B43D-D1BFDC5A5E44}"/>
          </ac:spMkLst>
        </pc:spChg>
      </pc:sldChg>
      <pc:sldChg chg="modSp">
        <pc:chgData name="Luiza Lipien" userId="S::luiza.lipien@grandparade.co.uk::c96220b8-6bb3-4662-96f6-8f42ae25ed6d" providerId="AD" clId="Web-{A183864C-39CC-84C7-4F91-320490D464D0}" dt="2019-01-27T23:58:22.727" v="14" actId="20577"/>
        <pc:sldMkLst>
          <pc:docMk/>
          <pc:sldMk cId="1445811483" sldId="385"/>
        </pc:sldMkLst>
        <pc:spChg chg="mod">
          <ac:chgData name="Luiza Lipien" userId="S::luiza.lipien@grandparade.co.uk::c96220b8-6bb3-4662-96f6-8f42ae25ed6d" providerId="AD" clId="Web-{A183864C-39CC-84C7-4F91-320490D464D0}" dt="2019-01-27T23:58:22.727" v="14" actId="20577"/>
          <ac:spMkLst>
            <pc:docMk/>
            <pc:sldMk cId="1445811483" sldId="385"/>
            <ac:spMk id="18" creationId="{D250CA1E-9D4B-2D4C-9AB4-BBBA09960C11}"/>
          </ac:spMkLst>
        </pc:spChg>
      </pc:sldChg>
    </pc:docChg>
  </pc:docChgLst>
  <pc:docChgLst>
    <pc:chgData name="Kev McCabe" userId="S::kevin.mccabe@williamhill.com::53dce5be-c016-4e8a-9411-8f1171e1159e" providerId="AD" clId="Web-{CE866DD6-34FD-97F9-8253-7FF46F33B33B}"/>
    <pc:docChg chg="modSld">
      <pc:chgData name="Kev McCabe" userId="S::kevin.mccabe@williamhill.com::53dce5be-c016-4e8a-9411-8f1171e1159e" providerId="AD" clId="Web-{CE866DD6-34FD-97F9-8253-7FF46F33B33B}" dt="2019-01-24T16:06:26.020" v="0" actId="1076"/>
      <pc:docMkLst>
        <pc:docMk/>
      </pc:docMkLst>
      <pc:sldChg chg="modSp">
        <pc:chgData name="Kev McCabe" userId="S::kevin.mccabe@williamhill.com::53dce5be-c016-4e8a-9411-8f1171e1159e" providerId="AD" clId="Web-{CE866DD6-34FD-97F9-8253-7FF46F33B33B}" dt="2019-01-24T16:06:26.020" v="0" actId="1076"/>
        <pc:sldMkLst>
          <pc:docMk/>
          <pc:sldMk cId="2639960119" sldId="359"/>
        </pc:sldMkLst>
        <pc:spChg chg="mod">
          <ac:chgData name="Kev McCabe" userId="S::kevin.mccabe@williamhill.com::53dce5be-c016-4e8a-9411-8f1171e1159e" providerId="AD" clId="Web-{CE866DD6-34FD-97F9-8253-7FF46F33B33B}" dt="2019-01-24T16:06:26.020" v="0" actId="1076"/>
          <ac:spMkLst>
            <pc:docMk/>
            <pc:sldMk cId="2639960119" sldId="359"/>
            <ac:spMk id="43" creationId="{07665F73-D696-534D-B432-CAB3B17D2E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B6EA6-D7D4-A741-8C05-72AA64A5EFA3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AB8CA42E-11D2-1140-83FD-FB51ADBABE73}" type="pres">
      <dgm:prSet presAssocID="{907B6EA6-D7D4-A741-8C05-72AA64A5EFA3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048517F7-0839-004C-A10B-8BB3C220DDF9}" type="presOf" srcId="{907B6EA6-D7D4-A741-8C05-72AA64A5EFA3}" destId="{AB8CA42E-11D2-1140-83FD-FB51ADBABE7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3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155" y="0"/>
            <a:ext cx="28893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72893-415B-423C-AB80-69696DE72578}" type="datetimeFigureOut">
              <a:rPr lang="pl-PL" smtClean="0"/>
              <a:t>14.02.2019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3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155" y="9377363"/>
            <a:ext cx="28893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584A-F646-4406-826C-DF408F028B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88-46FE-4F89-9792-A909FE40EE34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1233488"/>
            <a:ext cx="5922962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51221"/>
            <a:ext cx="533527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9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93A8-C3B5-4F34-85D2-0ABCBCCB0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1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Remove the Trello</a:t>
            </a:r>
            <a:r>
              <a:rPr lang="en-GB" baseline="0"/>
              <a:t> checklist as assumed that guardrails will pick up this part of process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493A8-C3B5-4F34-85D2-0ABCBCCB00F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7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370B0B-00E5-D145-B693-2DC23FAD491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7781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416049" y="2776278"/>
            <a:ext cx="6300000" cy="1801258"/>
          </a:xfrm>
        </p:spPr>
        <p:txBody>
          <a:bodyPr anchor="b"/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16048" y="4588206"/>
            <a:ext cx="63000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9" y="5828612"/>
            <a:ext cx="1631950" cy="337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1E3E9-D4C2-4548-9C18-941E75F2CD12}"/>
              </a:ext>
            </a:extLst>
          </p:cNvPr>
          <p:cNvSpPr txBox="1"/>
          <p:nvPr userDrawn="1"/>
        </p:nvSpPr>
        <p:spPr>
          <a:xfrm>
            <a:off x="10863072" y="30480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7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5158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58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Electric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89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89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86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37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Electric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62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88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441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379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um Even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050" y="812317"/>
            <a:ext cx="9359900" cy="2923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Event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035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416050" y="1080000"/>
            <a:ext cx="6300000" cy="1801258"/>
          </a:xfrm>
        </p:spPr>
        <p:txBody>
          <a:bodyPr anchor="b"/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16049" y="2891928"/>
            <a:ext cx="63000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4916740"/>
            <a:ext cx="2876342" cy="594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5FA3E1-5F94-5349-9E8D-ABE3B24848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3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B560D-0BE7-304A-8C96-A9DCF2661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967" y="6165851"/>
            <a:ext cx="1962946" cy="4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4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2762"/>
            <a:ext cx="12192000" cy="6347834"/>
          </a:xfrm>
          <a:prstGeom prst="rect">
            <a:avLst/>
          </a:prstGeom>
          <a:solidFill>
            <a:schemeClr val="tx2"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7781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416049" y="1080000"/>
            <a:ext cx="6300000" cy="180000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16050" y="2890800"/>
            <a:ext cx="6299999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60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07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09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- Electric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-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61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60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792000"/>
            <a:ext cx="519605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792000"/>
            <a:ext cx="5900350" cy="5378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718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92000"/>
            <a:ext cx="1005595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6050" y="1881187"/>
            <a:ext cx="9359900" cy="4295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16535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2915" y="6356350"/>
            <a:ext cx="626378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0" r:id="rId19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00" b="1" kern="1200">
          <a:solidFill>
            <a:schemeClr val="tx2"/>
          </a:solidFill>
          <a:latin typeface="+mj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355600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Calibri" panose="020F0502020204030204" pitchFamily="34" charset="0"/>
        <a:buChar char="–"/>
        <a:defRPr sz="1700" kern="1200">
          <a:solidFill>
            <a:schemeClr val="tx2"/>
          </a:solidFill>
          <a:latin typeface="+mn-lt"/>
          <a:ea typeface="+mn-ea"/>
          <a:cs typeface="+mn-cs"/>
        </a:defRPr>
      </a:lvl4pPr>
      <a:lvl5pPr marL="5381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892">
          <p15:clr>
            <a:srgbClr val="F26B43"/>
          </p15:clr>
        </p15:guide>
        <p15:guide id="3" pos="6788">
          <p15:clr>
            <a:srgbClr val="F26B43"/>
          </p15:clr>
        </p15:guide>
        <p15:guide id="4" orient="horz" pos="1185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pos="75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0365FB-00A1-9148-ACB3-19B95EBA4076}"/>
              </a:ext>
            </a:extLst>
          </p:cNvPr>
          <p:cNvSpPr txBox="1">
            <a:spLocks/>
          </p:cNvSpPr>
          <p:nvPr/>
        </p:nvSpPr>
        <p:spPr bwMode="gray">
          <a:xfrm>
            <a:off x="1416050" y="2659334"/>
            <a:ext cx="7714302" cy="18012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1E5A"/>
                </a:solidFill>
              </a:rPr>
              <a:t>Agile@Scale</a:t>
            </a:r>
            <a:br>
              <a:rPr lang="en-GB" dirty="0" smtClean="0">
                <a:solidFill>
                  <a:srgbClr val="001E5A"/>
                </a:solidFill>
              </a:rPr>
            </a:br>
            <a:r>
              <a:rPr lang="en-GB" dirty="0" smtClean="0">
                <a:solidFill>
                  <a:srgbClr val="001E5A"/>
                </a:solidFill>
              </a:rPr>
              <a:t>KPI Metrics</a:t>
            </a:r>
            <a:br>
              <a:rPr lang="en-GB" dirty="0" smtClean="0">
                <a:solidFill>
                  <a:srgbClr val="001E5A"/>
                </a:solidFill>
              </a:rPr>
            </a:br>
            <a:r>
              <a:rPr lang="en-GB" sz="2800" dirty="0" smtClean="0">
                <a:solidFill>
                  <a:srgbClr val="001E5A"/>
                </a:solidFill>
              </a:rPr>
              <a:t>Brief Overview</a:t>
            </a:r>
            <a:endParaRPr lang="en-GB" dirty="0">
              <a:solidFill>
                <a:srgbClr val="001E5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47D896-D69F-A449-8251-741544FB8DED}"/>
              </a:ext>
            </a:extLst>
          </p:cNvPr>
          <p:cNvSpPr txBox="1">
            <a:spLocks/>
          </p:cNvSpPr>
          <p:nvPr/>
        </p:nvSpPr>
        <p:spPr bwMode="gray">
          <a:xfrm>
            <a:off x="1416050" y="4643472"/>
            <a:ext cx="6300000" cy="180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001E5A"/>
                </a:solidFill>
              </a:rPr>
              <a:t>V0.0.1</a:t>
            </a:r>
            <a:endParaRPr lang="en-GB" dirty="0">
              <a:solidFill>
                <a:srgbClr val="001E5A"/>
              </a:solidFill>
            </a:endParaRPr>
          </a:p>
          <a:p>
            <a:r>
              <a:rPr lang="en-GB" dirty="0">
                <a:solidFill>
                  <a:srgbClr val="001E5A"/>
                </a:solidFill>
              </a:rPr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1301625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1D6E73-8FB3-0A4C-BF17-FD692B8552D5}"/>
              </a:ext>
            </a:extLst>
          </p:cNvPr>
          <p:cNvSpPr/>
          <p:nvPr/>
        </p:nvSpPr>
        <p:spPr>
          <a:xfrm>
            <a:off x="0" y="5520057"/>
            <a:ext cx="12192000" cy="1019419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700" err="1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3600" y="860400"/>
            <a:ext cx="10055950" cy="900000"/>
          </a:xfrm>
        </p:spPr>
        <p:txBody>
          <a:bodyPr/>
          <a:lstStyle/>
          <a:p>
            <a:r>
              <a:rPr lang="en-GB" dirty="0"/>
              <a:t>How the Metrics Will Be Used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education is important in the usage and for the success in our KPI Metrics the key message:</a:t>
            </a:r>
          </a:p>
          <a:p>
            <a:endParaRPr lang="en-GB" dirty="0"/>
          </a:p>
          <a:p>
            <a:pPr algn="ctr"/>
            <a:r>
              <a:rPr lang="en-GB" sz="4000" dirty="0"/>
              <a:t>The KPI Metrics are to be used </a:t>
            </a:r>
            <a:br>
              <a:rPr lang="en-GB" sz="4000" dirty="0"/>
            </a:br>
            <a:r>
              <a:rPr lang="en-GB" sz="4000" dirty="0"/>
              <a:t>to help the teams improve</a:t>
            </a:r>
            <a:br>
              <a:rPr lang="en-GB" sz="4000" dirty="0"/>
            </a:br>
            <a:r>
              <a:rPr lang="en-GB" sz="4000" b="1" u="sng" dirty="0"/>
              <a:t>NOT</a:t>
            </a:r>
            <a:r>
              <a:rPr lang="en-GB" sz="4000" b="1" dirty="0"/>
              <a:t> </a:t>
            </a:r>
            <a:r>
              <a:rPr lang="en-GB" sz="4000" dirty="0"/>
              <a:t>to be used to punish or whip teams.</a:t>
            </a:r>
            <a:endParaRPr lang="en-GB" sz="40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2174876" y="4652388"/>
            <a:ext cx="79687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Tell me how you measure me and I will tell you how I will behave. If you measure me in an illogical way… do not complain about illogical behaviour…</a:t>
            </a:r>
          </a:p>
          <a:p>
            <a:pPr algn="r"/>
            <a:r>
              <a:rPr lang="en-GB" sz="1200" i="1"/>
              <a:t>Eli Goldratt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7320" y="5605239"/>
            <a:ext cx="3608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Whenever there is fear, you will get wrong figures.</a:t>
            </a:r>
          </a:p>
          <a:p>
            <a:pPr algn="r"/>
            <a:r>
              <a:rPr lang="en-GB" sz="1400" i="1" dirty="0">
                <a:solidFill>
                  <a:schemeClr val="bg1"/>
                </a:solidFill>
              </a:rPr>
              <a:t>W. Edwards Deming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5960" y="5616146"/>
            <a:ext cx="5520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big problems are where people don't realise they have one in the first place.</a:t>
            </a:r>
          </a:p>
          <a:p>
            <a:pPr algn="r"/>
            <a:r>
              <a:rPr lang="en-GB" sz="1400" i="1" dirty="0">
                <a:solidFill>
                  <a:schemeClr val="bg1"/>
                </a:solidFill>
              </a:rPr>
              <a:t>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194786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AD0BCA-39C5-2943-9F1D-DC1A2318A351}"/>
              </a:ext>
            </a:extLst>
          </p:cNvPr>
          <p:cNvSpPr/>
          <p:nvPr/>
        </p:nvSpPr>
        <p:spPr>
          <a:xfrm>
            <a:off x="826273" y="512763"/>
            <a:ext cx="5233215" cy="634523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700" err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155" y="858430"/>
            <a:ext cx="11611785" cy="2769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KPI Metrics Categories</a:t>
            </a:r>
            <a:endParaRPr lang="en-GB" sz="20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6273" y="7726576"/>
            <a:ext cx="11019928" cy="507831"/>
          </a:xfrm>
        </p:spPr>
        <p:txBody>
          <a:bodyPr/>
          <a:lstStyle/>
          <a:p>
            <a:r>
              <a:rPr lang="en-GB" sz="1100"/>
              <a:t> </a:t>
            </a:r>
          </a:p>
          <a:p>
            <a:r>
              <a:rPr lang="en-GB" sz="1100"/>
              <a:t> </a:t>
            </a:r>
          </a:p>
          <a:p>
            <a:endParaRPr lang="en-GB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891AA-2BA9-774A-AA8D-84D62E9AF158}"/>
              </a:ext>
            </a:extLst>
          </p:cNvPr>
          <p:cNvSpPr/>
          <p:nvPr/>
        </p:nvSpPr>
        <p:spPr>
          <a:xfrm>
            <a:off x="1085155" y="1764195"/>
            <a:ext cx="4769236" cy="4293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ROI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These ensure we’re building the right thing from the business point of view. As it currently stands these KPI Metrics are to be defined. </a:t>
            </a:r>
            <a:endParaRPr lang="en-GB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</a:rPr>
              <a:t>Efficiency</a:t>
            </a: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How fast are we going, how much value are we releasing to our customers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</a:rPr>
              <a:t>Quality</a:t>
            </a: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Are our products stable, are they of the highest quality with minimum cutting of corners to ensure we have sustainable products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8E1D7-EC69-874D-ADE2-A37DA0EBFDF3}"/>
              </a:ext>
            </a:extLst>
          </p:cNvPr>
          <p:cNvSpPr txBox="1"/>
          <p:nvPr/>
        </p:nvSpPr>
        <p:spPr>
          <a:xfrm>
            <a:off x="1508760" y="1554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700">
              <a:solidFill>
                <a:schemeClr val="tx2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20BB997-5618-E24B-BFD1-FCB1B69C2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698242"/>
              </p:ext>
            </p:extLst>
          </p:nvPr>
        </p:nvGraphicFramePr>
        <p:xfrm>
          <a:off x="7083487" y="1953351"/>
          <a:ext cx="3801640" cy="338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677AD8-8F20-C344-B5F9-B9C1A08A90F3}"/>
              </a:ext>
            </a:extLst>
          </p:cNvPr>
          <p:cNvSpPr txBox="1"/>
          <p:nvPr/>
        </p:nvSpPr>
        <p:spPr>
          <a:xfrm>
            <a:off x="6146787" y="2170181"/>
            <a:ext cx="532436" cy="2893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700" b="1">
                <a:solidFill>
                  <a:schemeClr val="tx2"/>
                </a:solidFill>
              </a:rPr>
              <a:t>ROI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E2F69-EFD2-9849-95E9-1620E4D1DBC5}"/>
              </a:ext>
            </a:extLst>
          </p:cNvPr>
          <p:cNvSpPr txBox="1"/>
          <p:nvPr/>
        </p:nvSpPr>
        <p:spPr>
          <a:xfrm>
            <a:off x="6584133" y="4995942"/>
            <a:ext cx="1060266" cy="2893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700" b="1">
                <a:solidFill>
                  <a:schemeClr val="tx2"/>
                </a:solidFill>
              </a:rPr>
              <a:t>Efficiency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C2DDA-CECB-4D42-95E1-AE2AACA2E9D3}"/>
              </a:ext>
            </a:extLst>
          </p:cNvPr>
          <p:cNvSpPr txBox="1"/>
          <p:nvPr/>
        </p:nvSpPr>
        <p:spPr>
          <a:xfrm>
            <a:off x="10428983" y="2155035"/>
            <a:ext cx="1060266" cy="2893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700" b="1">
                <a:solidFill>
                  <a:schemeClr val="tx2"/>
                </a:solidFill>
              </a:rPr>
              <a:t>Quality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3A8DD3-61CA-4948-BC55-31E7BFB247EB}"/>
              </a:ext>
            </a:extLst>
          </p:cNvPr>
          <p:cNvGrpSpPr/>
          <p:nvPr/>
        </p:nvGrpSpPr>
        <p:grpSpPr>
          <a:xfrm>
            <a:off x="6877220" y="2012252"/>
            <a:ext cx="3859930" cy="3616323"/>
            <a:chOff x="4032219" y="1881188"/>
            <a:chExt cx="3859930" cy="3616323"/>
          </a:xfrm>
        </p:grpSpPr>
        <p:sp>
          <p:nvSpPr>
            <p:cNvPr id="18" name="Freeform 5732">
              <a:extLst>
                <a:ext uri="{FF2B5EF4-FFF2-40B4-BE49-F238E27FC236}">
                  <a16:creationId xmlns:a16="http://schemas.microsoft.com/office/drawing/2014/main" id="{E9E1F8D6-6F27-BB46-B066-C2F9BAD89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49250" y="3470242"/>
              <a:ext cx="2025868" cy="2027269"/>
            </a:xfrm>
            <a:custGeom>
              <a:avLst/>
              <a:gdLst>
                <a:gd name="T0" fmla="*/ 1576 w 2894"/>
                <a:gd name="T1" fmla="*/ 6 h 2897"/>
                <a:gd name="T2" fmla="*/ 1824 w 2894"/>
                <a:gd name="T3" fmla="*/ 50 h 2897"/>
                <a:gd name="T4" fmla="*/ 2058 w 2894"/>
                <a:gd name="T5" fmla="*/ 135 h 2897"/>
                <a:gd name="T6" fmla="*/ 2276 w 2894"/>
                <a:gd name="T7" fmla="*/ 262 h 2897"/>
                <a:gd name="T8" fmla="*/ 2470 w 2894"/>
                <a:gd name="T9" fmla="*/ 425 h 2897"/>
                <a:gd name="T10" fmla="*/ 2634 w 2894"/>
                <a:gd name="T11" fmla="*/ 621 h 2897"/>
                <a:gd name="T12" fmla="*/ 2759 w 2894"/>
                <a:gd name="T13" fmla="*/ 837 h 2897"/>
                <a:gd name="T14" fmla="*/ 2845 w 2894"/>
                <a:gd name="T15" fmla="*/ 1073 h 2897"/>
                <a:gd name="T16" fmla="*/ 2888 w 2894"/>
                <a:gd name="T17" fmla="*/ 1321 h 2897"/>
                <a:gd name="T18" fmla="*/ 2888 w 2894"/>
                <a:gd name="T19" fmla="*/ 1578 h 2897"/>
                <a:gd name="T20" fmla="*/ 2845 w 2894"/>
                <a:gd name="T21" fmla="*/ 1828 h 2897"/>
                <a:gd name="T22" fmla="*/ 2759 w 2894"/>
                <a:gd name="T23" fmla="*/ 2060 h 2897"/>
                <a:gd name="T24" fmla="*/ 2636 w 2894"/>
                <a:gd name="T25" fmla="*/ 2272 h 2897"/>
                <a:gd name="T26" fmla="*/ 2482 w 2894"/>
                <a:gd name="T27" fmla="*/ 2459 h 2897"/>
                <a:gd name="T28" fmla="*/ 2297 w 2894"/>
                <a:gd name="T29" fmla="*/ 2619 h 2897"/>
                <a:gd name="T30" fmla="*/ 2089 w 2894"/>
                <a:gd name="T31" fmla="*/ 2746 h 2897"/>
                <a:gd name="T32" fmla="*/ 1859 w 2894"/>
                <a:gd name="T33" fmla="*/ 2837 h 2897"/>
                <a:gd name="T34" fmla="*/ 1614 w 2894"/>
                <a:gd name="T35" fmla="*/ 2887 h 2897"/>
                <a:gd name="T36" fmla="*/ 1415 w 2894"/>
                <a:gd name="T37" fmla="*/ 2794 h 2897"/>
                <a:gd name="T38" fmla="*/ 1259 w 2894"/>
                <a:gd name="T39" fmla="*/ 2609 h 2897"/>
                <a:gd name="T40" fmla="*/ 1076 w 2894"/>
                <a:gd name="T41" fmla="*/ 2451 h 2897"/>
                <a:gd name="T42" fmla="*/ 872 w 2894"/>
                <a:gd name="T43" fmla="*/ 2324 h 2897"/>
                <a:gd name="T44" fmla="*/ 652 w 2894"/>
                <a:gd name="T45" fmla="*/ 2227 h 2897"/>
                <a:gd name="T46" fmla="*/ 418 w 2894"/>
                <a:gd name="T47" fmla="*/ 2165 h 2897"/>
                <a:gd name="T48" fmla="*/ 174 w 2894"/>
                <a:gd name="T49" fmla="*/ 2139 h 2897"/>
                <a:gd name="T50" fmla="*/ 79 w 2894"/>
                <a:gd name="T51" fmla="*/ 1921 h 2897"/>
                <a:gd name="T52" fmla="*/ 20 w 2894"/>
                <a:gd name="T53" fmla="*/ 1689 h 2897"/>
                <a:gd name="T54" fmla="*/ 0 w 2894"/>
                <a:gd name="T55" fmla="*/ 1450 h 2897"/>
                <a:gd name="T56" fmla="*/ 24 w 2894"/>
                <a:gd name="T57" fmla="*/ 1190 h 2897"/>
                <a:gd name="T58" fmla="*/ 91 w 2894"/>
                <a:gd name="T59" fmla="*/ 944 h 2897"/>
                <a:gd name="T60" fmla="*/ 198 w 2894"/>
                <a:gd name="T61" fmla="*/ 718 h 2897"/>
                <a:gd name="T62" fmla="*/ 341 w 2894"/>
                <a:gd name="T63" fmla="*/ 516 h 2897"/>
                <a:gd name="T64" fmla="*/ 515 w 2894"/>
                <a:gd name="T65" fmla="*/ 341 h 2897"/>
                <a:gd name="T66" fmla="*/ 717 w 2894"/>
                <a:gd name="T67" fmla="*/ 199 h 2897"/>
                <a:gd name="T68" fmla="*/ 941 w 2894"/>
                <a:gd name="T69" fmla="*/ 92 h 2897"/>
                <a:gd name="T70" fmla="*/ 1187 w 2894"/>
                <a:gd name="T71" fmla="*/ 24 h 2897"/>
                <a:gd name="T72" fmla="*/ 1447 w 2894"/>
                <a:gd name="T73" fmla="*/ 0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94" h="2897">
                  <a:moveTo>
                    <a:pt x="1447" y="0"/>
                  </a:moveTo>
                  <a:lnTo>
                    <a:pt x="1576" y="6"/>
                  </a:lnTo>
                  <a:lnTo>
                    <a:pt x="1701" y="24"/>
                  </a:lnTo>
                  <a:lnTo>
                    <a:pt x="1824" y="50"/>
                  </a:lnTo>
                  <a:lnTo>
                    <a:pt x="1943" y="88"/>
                  </a:lnTo>
                  <a:lnTo>
                    <a:pt x="2058" y="135"/>
                  </a:lnTo>
                  <a:lnTo>
                    <a:pt x="2169" y="195"/>
                  </a:lnTo>
                  <a:lnTo>
                    <a:pt x="2276" y="262"/>
                  </a:lnTo>
                  <a:lnTo>
                    <a:pt x="2377" y="339"/>
                  </a:lnTo>
                  <a:lnTo>
                    <a:pt x="2470" y="425"/>
                  </a:lnTo>
                  <a:lnTo>
                    <a:pt x="2557" y="520"/>
                  </a:lnTo>
                  <a:lnTo>
                    <a:pt x="2634" y="621"/>
                  </a:lnTo>
                  <a:lnTo>
                    <a:pt x="2702" y="726"/>
                  </a:lnTo>
                  <a:lnTo>
                    <a:pt x="2759" y="837"/>
                  </a:lnTo>
                  <a:lnTo>
                    <a:pt x="2807" y="952"/>
                  </a:lnTo>
                  <a:lnTo>
                    <a:pt x="2845" y="1073"/>
                  </a:lnTo>
                  <a:lnTo>
                    <a:pt x="2872" y="1196"/>
                  </a:lnTo>
                  <a:lnTo>
                    <a:pt x="2888" y="1321"/>
                  </a:lnTo>
                  <a:lnTo>
                    <a:pt x="2894" y="1450"/>
                  </a:lnTo>
                  <a:lnTo>
                    <a:pt x="2888" y="1578"/>
                  </a:lnTo>
                  <a:lnTo>
                    <a:pt x="2872" y="1705"/>
                  </a:lnTo>
                  <a:lnTo>
                    <a:pt x="2845" y="1828"/>
                  </a:lnTo>
                  <a:lnTo>
                    <a:pt x="2807" y="1945"/>
                  </a:lnTo>
                  <a:lnTo>
                    <a:pt x="2759" y="2060"/>
                  </a:lnTo>
                  <a:lnTo>
                    <a:pt x="2702" y="2169"/>
                  </a:lnTo>
                  <a:lnTo>
                    <a:pt x="2636" y="2272"/>
                  </a:lnTo>
                  <a:lnTo>
                    <a:pt x="2563" y="2369"/>
                  </a:lnTo>
                  <a:lnTo>
                    <a:pt x="2482" y="2459"/>
                  </a:lnTo>
                  <a:lnTo>
                    <a:pt x="2393" y="2544"/>
                  </a:lnTo>
                  <a:lnTo>
                    <a:pt x="2297" y="2619"/>
                  </a:lnTo>
                  <a:lnTo>
                    <a:pt x="2196" y="2687"/>
                  </a:lnTo>
                  <a:lnTo>
                    <a:pt x="2089" y="2746"/>
                  </a:lnTo>
                  <a:lnTo>
                    <a:pt x="1976" y="2796"/>
                  </a:lnTo>
                  <a:lnTo>
                    <a:pt x="1859" y="2837"/>
                  </a:lnTo>
                  <a:lnTo>
                    <a:pt x="1738" y="2867"/>
                  </a:lnTo>
                  <a:lnTo>
                    <a:pt x="1614" y="2887"/>
                  </a:lnTo>
                  <a:lnTo>
                    <a:pt x="1485" y="2897"/>
                  </a:lnTo>
                  <a:lnTo>
                    <a:pt x="1415" y="2794"/>
                  </a:lnTo>
                  <a:lnTo>
                    <a:pt x="1340" y="2698"/>
                  </a:lnTo>
                  <a:lnTo>
                    <a:pt x="1259" y="2609"/>
                  </a:lnTo>
                  <a:lnTo>
                    <a:pt x="1169" y="2526"/>
                  </a:lnTo>
                  <a:lnTo>
                    <a:pt x="1076" y="2451"/>
                  </a:lnTo>
                  <a:lnTo>
                    <a:pt x="977" y="2383"/>
                  </a:lnTo>
                  <a:lnTo>
                    <a:pt x="872" y="2324"/>
                  </a:lnTo>
                  <a:lnTo>
                    <a:pt x="765" y="2270"/>
                  </a:lnTo>
                  <a:lnTo>
                    <a:pt x="652" y="2227"/>
                  </a:lnTo>
                  <a:lnTo>
                    <a:pt x="537" y="2191"/>
                  </a:lnTo>
                  <a:lnTo>
                    <a:pt x="418" y="2165"/>
                  </a:lnTo>
                  <a:lnTo>
                    <a:pt x="297" y="2147"/>
                  </a:lnTo>
                  <a:lnTo>
                    <a:pt x="174" y="2139"/>
                  </a:lnTo>
                  <a:lnTo>
                    <a:pt x="123" y="2032"/>
                  </a:lnTo>
                  <a:lnTo>
                    <a:pt x="79" y="1921"/>
                  </a:lnTo>
                  <a:lnTo>
                    <a:pt x="43" y="1806"/>
                  </a:lnTo>
                  <a:lnTo>
                    <a:pt x="20" y="1689"/>
                  </a:lnTo>
                  <a:lnTo>
                    <a:pt x="4" y="1568"/>
                  </a:lnTo>
                  <a:lnTo>
                    <a:pt x="0" y="1450"/>
                  </a:lnTo>
                  <a:lnTo>
                    <a:pt x="6" y="1317"/>
                  </a:lnTo>
                  <a:lnTo>
                    <a:pt x="24" y="1190"/>
                  </a:lnTo>
                  <a:lnTo>
                    <a:pt x="51" y="1065"/>
                  </a:lnTo>
                  <a:lnTo>
                    <a:pt x="91" y="944"/>
                  </a:lnTo>
                  <a:lnTo>
                    <a:pt x="139" y="829"/>
                  </a:lnTo>
                  <a:lnTo>
                    <a:pt x="198" y="718"/>
                  </a:lnTo>
                  <a:lnTo>
                    <a:pt x="265" y="615"/>
                  </a:lnTo>
                  <a:lnTo>
                    <a:pt x="341" y="516"/>
                  </a:lnTo>
                  <a:lnTo>
                    <a:pt x="424" y="427"/>
                  </a:lnTo>
                  <a:lnTo>
                    <a:pt x="515" y="341"/>
                  </a:lnTo>
                  <a:lnTo>
                    <a:pt x="612" y="266"/>
                  </a:lnTo>
                  <a:lnTo>
                    <a:pt x="717" y="199"/>
                  </a:lnTo>
                  <a:lnTo>
                    <a:pt x="827" y="141"/>
                  </a:lnTo>
                  <a:lnTo>
                    <a:pt x="941" y="92"/>
                  </a:lnTo>
                  <a:lnTo>
                    <a:pt x="1062" y="54"/>
                  </a:lnTo>
                  <a:lnTo>
                    <a:pt x="1187" y="24"/>
                  </a:lnTo>
                  <a:lnTo>
                    <a:pt x="1316" y="6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00A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Shape 560">
              <a:extLst>
                <a:ext uri="{FF2B5EF4-FFF2-40B4-BE49-F238E27FC236}">
                  <a16:creationId xmlns:a16="http://schemas.microsoft.com/office/drawing/2014/main" id="{AF750F24-1D91-904A-8338-ABDB7553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384" y="4167661"/>
              <a:ext cx="1015597" cy="784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 defTabSz="895395" fontAlgn="base">
                <a:spcBef>
                  <a:spcPts val="450"/>
                </a:spcBef>
                <a:spcAft>
                  <a:spcPts val="450"/>
                </a:spcAft>
                <a:buClr>
                  <a:srgbClr val="00143C"/>
                </a:buClr>
                <a:buSzPct val="100000"/>
              </a:pPr>
              <a:r>
                <a:rPr lang="en-US" sz="1700">
                  <a:solidFill>
                    <a:srgbClr val="FFFFFF"/>
                  </a:solidFill>
                  <a:latin typeface="Calibri" panose="020F0502020204030204"/>
                  <a:sym typeface="Arial Bold" pitchFamily="34" charset="0"/>
                </a:rPr>
                <a:t>Building the</a:t>
              </a:r>
              <a:r>
                <a:rPr lang="en-US" sz="1700" b="1">
                  <a:solidFill>
                    <a:srgbClr val="FFFFFF"/>
                  </a:solidFill>
                  <a:latin typeface="Calibri" panose="020F0502020204030204"/>
                  <a:sym typeface="Arial Bold" pitchFamily="34" charset="0"/>
                </a:rPr>
                <a:t> thing fast</a:t>
              </a:r>
              <a:endParaRPr lang="en-CA" sz="1700" b="1">
                <a:solidFill>
                  <a:srgbClr val="FFFFFF"/>
                </a:solidFill>
                <a:latin typeface="Calibri" panose="020F0502020204030204"/>
                <a:sym typeface="Arial Bold" pitchFamily="34" charset="0"/>
              </a:endParaRPr>
            </a:p>
          </p:txBody>
        </p:sp>
        <p:sp>
          <p:nvSpPr>
            <p:cNvPr id="20" name="Freeform 5733">
              <a:extLst>
                <a:ext uri="{FF2B5EF4-FFF2-40B4-BE49-F238E27FC236}">
                  <a16:creationId xmlns:a16="http://schemas.microsoft.com/office/drawing/2014/main" id="{D5BC348F-508D-7C4C-B2B1-242945ECB5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14686" y="1881188"/>
              <a:ext cx="1877463" cy="2027269"/>
            </a:xfrm>
            <a:custGeom>
              <a:avLst/>
              <a:gdLst>
                <a:gd name="T0" fmla="*/ 1573 w 2683"/>
                <a:gd name="T1" fmla="*/ 6 h 2897"/>
                <a:gd name="T2" fmla="*/ 1814 w 2683"/>
                <a:gd name="T3" fmla="*/ 48 h 2897"/>
                <a:gd name="T4" fmla="*/ 2046 w 2683"/>
                <a:gd name="T5" fmla="*/ 131 h 2897"/>
                <a:gd name="T6" fmla="*/ 2258 w 2683"/>
                <a:gd name="T7" fmla="*/ 250 h 2897"/>
                <a:gd name="T8" fmla="*/ 2449 w 2683"/>
                <a:gd name="T9" fmla="*/ 405 h 2897"/>
                <a:gd name="T10" fmla="*/ 2613 w 2683"/>
                <a:gd name="T11" fmla="*/ 589 h 2897"/>
                <a:gd name="T12" fmla="*/ 2623 w 2683"/>
                <a:gd name="T13" fmla="*/ 811 h 2897"/>
                <a:gd name="T14" fmla="*/ 2538 w 2683"/>
                <a:gd name="T15" fmla="*/ 1061 h 2897"/>
                <a:gd name="T16" fmla="*/ 2496 w 2683"/>
                <a:gd name="T17" fmla="*/ 1319 h 2897"/>
                <a:gd name="T18" fmla="*/ 2496 w 2683"/>
                <a:gd name="T19" fmla="*/ 1578 h 2897"/>
                <a:gd name="T20" fmla="*/ 2538 w 2683"/>
                <a:gd name="T21" fmla="*/ 1836 h 2897"/>
                <a:gd name="T22" fmla="*/ 2623 w 2683"/>
                <a:gd name="T23" fmla="*/ 2084 h 2897"/>
                <a:gd name="T24" fmla="*/ 2615 w 2683"/>
                <a:gd name="T25" fmla="*/ 2304 h 2897"/>
                <a:gd name="T26" fmla="*/ 2459 w 2683"/>
                <a:gd name="T27" fmla="*/ 2484 h 2897"/>
                <a:gd name="T28" fmla="*/ 2274 w 2683"/>
                <a:gd name="T29" fmla="*/ 2637 h 2897"/>
                <a:gd name="T30" fmla="*/ 2058 w 2683"/>
                <a:gd name="T31" fmla="*/ 2760 h 2897"/>
                <a:gd name="T32" fmla="*/ 1822 w 2683"/>
                <a:gd name="T33" fmla="*/ 2847 h 2897"/>
                <a:gd name="T34" fmla="*/ 1574 w 2683"/>
                <a:gd name="T35" fmla="*/ 2891 h 2897"/>
                <a:gd name="T36" fmla="*/ 1450 w 2683"/>
                <a:gd name="T37" fmla="*/ 2897 h 2897"/>
                <a:gd name="T38" fmla="*/ 1214 w 2683"/>
                <a:gd name="T39" fmla="*/ 2877 h 2897"/>
                <a:gd name="T40" fmla="*/ 988 w 2683"/>
                <a:gd name="T41" fmla="*/ 2819 h 2897"/>
                <a:gd name="T42" fmla="*/ 776 w 2683"/>
                <a:gd name="T43" fmla="*/ 2730 h 2897"/>
                <a:gd name="T44" fmla="*/ 579 w 2683"/>
                <a:gd name="T45" fmla="*/ 2605 h 2897"/>
                <a:gd name="T46" fmla="*/ 407 w 2683"/>
                <a:gd name="T47" fmla="*/ 2452 h 2897"/>
                <a:gd name="T48" fmla="*/ 258 w 2683"/>
                <a:gd name="T49" fmla="*/ 2272 h 2897"/>
                <a:gd name="T50" fmla="*/ 137 w 2683"/>
                <a:gd name="T51" fmla="*/ 2062 h 2897"/>
                <a:gd name="T52" fmla="*/ 52 w 2683"/>
                <a:gd name="T53" fmla="*/ 1832 h 2897"/>
                <a:gd name="T54" fmla="*/ 8 w 2683"/>
                <a:gd name="T55" fmla="*/ 1598 h 2897"/>
                <a:gd name="T56" fmla="*/ 2 w 2683"/>
                <a:gd name="T57" fmla="*/ 1362 h 2897"/>
                <a:gd name="T58" fmla="*/ 36 w 2683"/>
                <a:gd name="T59" fmla="*/ 1130 h 2897"/>
                <a:gd name="T60" fmla="*/ 106 w 2683"/>
                <a:gd name="T61" fmla="*/ 906 h 2897"/>
                <a:gd name="T62" fmla="*/ 211 w 2683"/>
                <a:gd name="T63" fmla="*/ 696 h 2897"/>
                <a:gd name="T64" fmla="*/ 349 w 2683"/>
                <a:gd name="T65" fmla="*/ 506 h 2897"/>
                <a:gd name="T66" fmla="*/ 522 w 2683"/>
                <a:gd name="T67" fmla="*/ 335 h 2897"/>
                <a:gd name="T68" fmla="*/ 724 w 2683"/>
                <a:gd name="T69" fmla="*/ 195 h 2897"/>
                <a:gd name="T70" fmla="*/ 954 w 2683"/>
                <a:gd name="T71" fmla="*/ 87 h 2897"/>
                <a:gd name="T72" fmla="*/ 1196 w 2683"/>
                <a:gd name="T73" fmla="*/ 22 h 2897"/>
                <a:gd name="T74" fmla="*/ 1446 w 2683"/>
                <a:gd name="T75" fmla="*/ 0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83" h="2897">
                  <a:moveTo>
                    <a:pt x="1446" y="0"/>
                  </a:moveTo>
                  <a:lnTo>
                    <a:pt x="1573" y="6"/>
                  </a:lnTo>
                  <a:lnTo>
                    <a:pt x="1695" y="22"/>
                  </a:lnTo>
                  <a:lnTo>
                    <a:pt x="1814" y="48"/>
                  </a:lnTo>
                  <a:lnTo>
                    <a:pt x="1933" y="85"/>
                  </a:lnTo>
                  <a:lnTo>
                    <a:pt x="2046" y="131"/>
                  </a:lnTo>
                  <a:lnTo>
                    <a:pt x="2155" y="187"/>
                  </a:lnTo>
                  <a:lnTo>
                    <a:pt x="2258" y="250"/>
                  </a:lnTo>
                  <a:lnTo>
                    <a:pt x="2358" y="323"/>
                  </a:lnTo>
                  <a:lnTo>
                    <a:pt x="2449" y="405"/>
                  </a:lnTo>
                  <a:lnTo>
                    <a:pt x="2534" y="492"/>
                  </a:lnTo>
                  <a:lnTo>
                    <a:pt x="2613" y="589"/>
                  </a:lnTo>
                  <a:lnTo>
                    <a:pt x="2683" y="692"/>
                  </a:lnTo>
                  <a:lnTo>
                    <a:pt x="2623" y="811"/>
                  </a:lnTo>
                  <a:lnTo>
                    <a:pt x="2576" y="934"/>
                  </a:lnTo>
                  <a:lnTo>
                    <a:pt x="2538" y="1061"/>
                  </a:lnTo>
                  <a:lnTo>
                    <a:pt x="2512" y="1188"/>
                  </a:lnTo>
                  <a:lnTo>
                    <a:pt x="2496" y="1319"/>
                  </a:lnTo>
                  <a:lnTo>
                    <a:pt x="2490" y="1447"/>
                  </a:lnTo>
                  <a:lnTo>
                    <a:pt x="2496" y="1578"/>
                  </a:lnTo>
                  <a:lnTo>
                    <a:pt x="2512" y="1707"/>
                  </a:lnTo>
                  <a:lnTo>
                    <a:pt x="2538" y="1836"/>
                  </a:lnTo>
                  <a:lnTo>
                    <a:pt x="2576" y="1961"/>
                  </a:lnTo>
                  <a:lnTo>
                    <a:pt x="2623" y="2084"/>
                  </a:lnTo>
                  <a:lnTo>
                    <a:pt x="2683" y="2205"/>
                  </a:lnTo>
                  <a:lnTo>
                    <a:pt x="2615" y="2304"/>
                  </a:lnTo>
                  <a:lnTo>
                    <a:pt x="2540" y="2397"/>
                  </a:lnTo>
                  <a:lnTo>
                    <a:pt x="2459" y="2484"/>
                  </a:lnTo>
                  <a:lnTo>
                    <a:pt x="2369" y="2564"/>
                  </a:lnTo>
                  <a:lnTo>
                    <a:pt x="2274" y="2637"/>
                  </a:lnTo>
                  <a:lnTo>
                    <a:pt x="2171" y="2702"/>
                  </a:lnTo>
                  <a:lnTo>
                    <a:pt x="2058" y="2760"/>
                  </a:lnTo>
                  <a:lnTo>
                    <a:pt x="1943" y="2809"/>
                  </a:lnTo>
                  <a:lnTo>
                    <a:pt x="1822" y="2847"/>
                  </a:lnTo>
                  <a:lnTo>
                    <a:pt x="1699" y="2873"/>
                  </a:lnTo>
                  <a:lnTo>
                    <a:pt x="1574" y="2891"/>
                  </a:lnTo>
                  <a:lnTo>
                    <a:pt x="1450" y="2897"/>
                  </a:lnTo>
                  <a:lnTo>
                    <a:pt x="1450" y="2897"/>
                  </a:lnTo>
                  <a:lnTo>
                    <a:pt x="1331" y="2891"/>
                  </a:lnTo>
                  <a:lnTo>
                    <a:pt x="1214" y="2877"/>
                  </a:lnTo>
                  <a:lnTo>
                    <a:pt x="1101" y="2853"/>
                  </a:lnTo>
                  <a:lnTo>
                    <a:pt x="988" y="2819"/>
                  </a:lnTo>
                  <a:lnTo>
                    <a:pt x="881" y="2780"/>
                  </a:lnTo>
                  <a:lnTo>
                    <a:pt x="776" y="2730"/>
                  </a:lnTo>
                  <a:lnTo>
                    <a:pt x="674" y="2671"/>
                  </a:lnTo>
                  <a:lnTo>
                    <a:pt x="579" y="2605"/>
                  </a:lnTo>
                  <a:lnTo>
                    <a:pt x="490" y="2534"/>
                  </a:lnTo>
                  <a:lnTo>
                    <a:pt x="407" y="2452"/>
                  </a:lnTo>
                  <a:lnTo>
                    <a:pt x="328" y="2365"/>
                  </a:lnTo>
                  <a:lnTo>
                    <a:pt x="258" y="2272"/>
                  </a:lnTo>
                  <a:lnTo>
                    <a:pt x="195" y="2171"/>
                  </a:lnTo>
                  <a:lnTo>
                    <a:pt x="137" y="2062"/>
                  </a:lnTo>
                  <a:lnTo>
                    <a:pt x="90" y="1947"/>
                  </a:lnTo>
                  <a:lnTo>
                    <a:pt x="52" y="1832"/>
                  </a:lnTo>
                  <a:lnTo>
                    <a:pt x="24" y="1715"/>
                  </a:lnTo>
                  <a:lnTo>
                    <a:pt x="8" y="1598"/>
                  </a:lnTo>
                  <a:lnTo>
                    <a:pt x="0" y="1479"/>
                  </a:lnTo>
                  <a:lnTo>
                    <a:pt x="2" y="1362"/>
                  </a:lnTo>
                  <a:lnTo>
                    <a:pt x="14" y="1245"/>
                  </a:lnTo>
                  <a:lnTo>
                    <a:pt x="36" y="1130"/>
                  </a:lnTo>
                  <a:lnTo>
                    <a:pt x="66" y="1017"/>
                  </a:lnTo>
                  <a:lnTo>
                    <a:pt x="106" y="906"/>
                  </a:lnTo>
                  <a:lnTo>
                    <a:pt x="153" y="799"/>
                  </a:lnTo>
                  <a:lnTo>
                    <a:pt x="211" y="696"/>
                  </a:lnTo>
                  <a:lnTo>
                    <a:pt x="276" y="599"/>
                  </a:lnTo>
                  <a:lnTo>
                    <a:pt x="349" y="506"/>
                  </a:lnTo>
                  <a:lnTo>
                    <a:pt x="431" y="417"/>
                  </a:lnTo>
                  <a:lnTo>
                    <a:pt x="522" y="335"/>
                  </a:lnTo>
                  <a:lnTo>
                    <a:pt x="619" y="262"/>
                  </a:lnTo>
                  <a:lnTo>
                    <a:pt x="724" y="195"/>
                  </a:lnTo>
                  <a:lnTo>
                    <a:pt x="837" y="137"/>
                  </a:lnTo>
                  <a:lnTo>
                    <a:pt x="954" y="87"/>
                  </a:lnTo>
                  <a:lnTo>
                    <a:pt x="1073" y="50"/>
                  </a:lnTo>
                  <a:lnTo>
                    <a:pt x="1196" y="22"/>
                  </a:lnTo>
                  <a:lnTo>
                    <a:pt x="1321" y="6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rgbClr val="A0D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Shape 559">
              <a:extLst>
                <a:ext uri="{FF2B5EF4-FFF2-40B4-BE49-F238E27FC236}">
                  <a16:creationId xmlns:a16="http://schemas.microsoft.com/office/drawing/2014/main" id="{67EE80F9-AB7A-BB4A-80C1-EF133688C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023" y="2502408"/>
              <a:ext cx="962789" cy="784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 defTabSz="895395" fontAlgn="base">
                <a:spcBef>
                  <a:spcPts val="450"/>
                </a:spcBef>
                <a:spcAft>
                  <a:spcPts val="450"/>
                </a:spcAft>
                <a:buClr>
                  <a:srgbClr val="00143C"/>
                </a:buClr>
                <a:buSzPct val="100000"/>
              </a:pPr>
              <a:r>
                <a:rPr lang="en-US" sz="1700">
                  <a:solidFill>
                    <a:srgbClr val="FFFFFF"/>
                  </a:solidFill>
                  <a:latin typeface="Calibri" panose="020F0502020204030204"/>
                  <a:sym typeface="Arial Bold" pitchFamily="34" charset="0"/>
                </a:rPr>
                <a:t>Building the </a:t>
              </a:r>
              <a:r>
                <a:rPr lang="en-US" sz="1700" b="1">
                  <a:solidFill>
                    <a:srgbClr val="FFFFFF"/>
                  </a:solidFill>
                  <a:latin typeface="Calibri" panose="020F0502020204030204"/>
                  <a:sym typeface="Arial Bold" pitchFamily="34" charset="0"/>
                </a:rPr>
                <a:t>thing right</a:t>
              </a:r>
              <a:endParaRPr lang="en-CA" sz="1700" b="1">
                <a:solidFill>
                  <a:srgbClr val="FFFFFF"/>
                </a:solidFill>
                <a:latin typeface="Calibri" panose="020F0502020204030204"/>
                <a:sym typeface="Arial Bold" pitchFamily="34" charset="0"/>
              </a:endParaRPr>
            </a:p>
          </p:txBody>
        </p:sp>
        <p:sp>
          <p:nvSpPr>
            <p:cNvPr id="22" name="Freeform 5731">
              <a:extLst>
                <a:ext uri="{FF2B5EF4-FFF2-40B4-BE49-F238E27FC236}">
                  <a16:creationId xmlns:a16="http://schemas.microsoft.com/office/drawing/2014/main" id="{7F7CDE6F-C757-784E-8D53-CD98EB0A56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32219" y="1881188"/>
              <a:ext cx="2027269" cy="2027269"/>
            </a:xfrm>
            <a:custGeom>
              <a:avLst/>
              <a:gdLst>
                <a:gd name="T0" fmla="*/ 1606 w 2897"/>
                <a:gd name="T1" fmla="*/ 8 h 2897"/>
                <a:gd name="T2" fmla="*/ 1842 w 2897"/>
                <a:gd name="T3" fmla="*/ 54 h 2897"/>
                <a:gd name="T4" fmla="*/ 2066 w 2897"/>
                <a:gd name="T5" fmla="*/ 139 h 2897"/>
                <a:gd name="T6" fmla="*/ 2270 w 2897"/>
                <a:gd name="T7" fmla="*/ 256 h 2897"/>
                <a:gd name="T8" fmla="*/ 2447 w 2897"/>
                <a:gd name="T9" fmla="*/ 399 h 2897"/>
                <a:gd name="T10" fmla="*/ 2597 w 2897"/>
                <a:gd name="T11" fmla="*/ 567 h 2897"/>
                <a:gd name="T12" fmla="*/ 2720 w 2897"/>
                <a:gd name="T13" fmla="*/ 756 h 2897"/>
                <a:gd name="T14" fmla="*/ 2813 w 2897"/>
                <a:gd name="T15" fmla="*/ 964 h 2897"/>
                <a:gd name="T16" fmla="*/ 2875 w 2897"/>
                <a:gd name="T17" fmla="*/ 1198 h 2897"/>
                <a:gd name="T18" fmla="*/ 2897 w 2897"/>
                <a:gd name="T19" fmla="*/ 1449 h 2897"/>
                <a:gd name="T20" fmla="*/ 2875 w 2897"/>
                <a:gd name="T21" fmla="*/ 1699 h 2897"/>
                <a:gd name="T22" fmla="*/ 2811 w 2897"/>
                <a:gd name="T23" fmla="*/ 1941 h 2897"/>
                <a:gd name="T24" fmla="*/ 2702 w 2897"/>
                <a:gd name="T25" fmla="*/ 2171 h 2897"/>
                <a:gd name="T26" fmla="*/ 2569 w 2897"/>
                <a:gd name="T27" fmla="*/ 2365 h 2897"/>
                <a:gd name="T28" fmla="*/ 2407 w 2897"/>
                <a:gd name="T29" fmla="*/ 2534 h 2897"/>
                <a:gd name="T30" fmla="*/ 2223 w 2897"/>
                <a:gd name="T31" fmla="*/ 2671 h 2897"/>
                <a:gd name="T32" fmla="*/ 2016 w 2897"/>
                <a:gd name="T33" fmla="*/ 2780 h 2897"/>
                <a:gd name="T34" fmla="*/ 1796 w 2897"/>
                <a:gd name="T35" fmla="*/ 2853 h 2897"/>
                <a:gd name="T36" fmla="*/ 1566 w 2897"/>
                <a:gd name="T37" fmla="*/ 2891 h 2897"/>
                <a:gd name="T38" fmla="*/ 1323 w 2897"/>
                <a:gd name="T39" fmla="*/ 2891 h 2897"/>
                <a:gd name="T40" fmla="*/ 1075 w 2897"/>
                <a:gd name="T41" fmla="*/ 2847 h 2897"/>
                <a:gd name="T42" fmla="*/ 839 w 2897"/>
                <a:gd name="T43" fmla="*/ 2760 h 2897"/>
                <a:gd name="T44" fmla="*/ 629 w 2897"/>
                <a:gd name="T45" fmla="*/ 2641 h 2897"/>
                <a:gd name="T46" fmla="*/ 450 w 2897"/>
                <a:gd name="T47" fmla="*/ 2498 h 2897"/>
                <a:gd name="T48" fmla="*/ 300 w 2897"/>
                <a:gd name="T49" fmla="*/ 2330 h 2897"/>
                <a:gd name="T50" fmla="*/ 177 w 2897"/>
                <a:gd name="T51" fmla="*/ 2141 h 2897"/>
                <a:gd name="T52" fmla="*/ 85 w 2897"/>
                <a:gd name="T53" fmla="*/ 1933 h 2897"/>
                <a:gd name="T54" fmla="*/ 24 w 2897"/>
                <a:gd name="T55" fmla="*/ 1701 h 2897"/>
                <a:gd name="T56" fmla="*/ 0 w 2897"/>
                <a:gd name="T57" fmla="*/ 1459 h 2897"/>
                <a:gd name="T58" fmla="*/ 20 w 2897"/>
                <a:gd name="T59" fmla="*/ 1217 h 2897"/>
                <a:gd name="T60" fmla="*/ 78 w 2897"/>
                <a:gd name="T61" fmla="*/ 982 h 2897"/>
                <a:gd name="T62" fmla="*/ 177 w 2897"/>
                <a:gd name="T63" fmla="*/ 758 h 2897"/>
                <a:gd name="T64" fmla="*/ 421 w 2897"/>
                <a:gd name="T65" fmla="*/ 732 h 2897"/>
                <a:gd name="T66" fmla="*/ 654 w 2897"/>
                <a:gd name="T67" fmla="*/ 670 h 2897"/>
                <a:gd name="T68" fmla="*/ 874 w 2897"/>
                <a:gd name="T69" fmla="*/ 573 h 2897"/>
                <a:gd name="T70" fmla="*/ 1079 w 2897"/>
                <a:gd name="T71" fmla="*/ 446 h 2897"/>
                <a:gd name="T72" fmla="*/ 1261 w 2897"/>
                <a:gd name="T73" fmla="*/ 288 h 2897"/>
                <a:gd name="T74" fmla="*/ 1418 w 2897"/>
                <a:gd name="T75" fmla="*/ 10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7" h="2897">
                  <a:moveTo>
                    <a:pt x="1487" y="0"/>
                  </a:moveTo>
                  <a:lnTo>
                    <a:pt x="1606" y="8"/>
                  </a:lnTo>
                  <a:lnTo>
                    <a:pt x="1725" y="26"/>
                  </a:lnTo>
                  <a:lnTo>
                    <a:pt x="1842" y="54"/>
                  </a:lnTo>
                  <a:lnTo>
                    <a:pt x="1955" y="91"/>
                  </a:lnTo>
                  <a:lnTo>
                    <a:pt x="2066" y="139"/>
                  </a:lnTo>
                  <a:lnTo>
                    <a:pt x="2173" y="195"/>
                  </a:lnTo>
                  <a:lnTo>
                    <a:pt x="2270" y="256"/>
                  </a:lnTo>
                  <a:lnTo>
                    <a:pt x="2361" y="323"/>
                  </a:lnTo>
                  <a:lnTo>
                    <a:pt x="2447" y="399"/>
                  </a:lnTo>
                  <a:lnTo>
                    <a:pt x="2526" y="480"/>
                  </a:lnTo>
                  <a:lnTo>
                    <a:pt x="2597" y="567"/>
                  </a:lnTo>
                  <a:lnTo>
                    <a:pt x="2663" y="658"/>
                  </a:lnTo>
                  <a:lnTo>
                    <a:pt x="2720" y="756"/>
                  </a:lnTo>
                  <a:lnTo>
                    <a:pt x="2772" y="857"/>
                  </a:lnTo>
                  <a:lnTo>
                    <a:pt x="2813" y="964"/>
                  </a:lnTo>
                  <a:lnTo>
                    <a:pt x="2847" y="1073"/>
                  </a:lnTo>
                  <a:lnTo>
                    <a:pt x="2875" y="1198"/>
                  </a:lnTo>
                  <a:lnTo>
                    <a:pt x="2893" y="1324"/>
                  </a:lnTo>
                  <a:lnTo>
                    <a:pt x="2897" y="1449"/>
                  </a:lnTo>
                  <a:lnTo>
                    <a:pt x="2893" y="1574"/>
                  </a:lnTo>
                  <a:lnTo>
                    <a:pt x="2875" y="1699"/>
                  </a:lnTo>
                  <a:lnTo>
                    <a:pt x="2849" y="1822"/>
                  </a:lnTo>
                  <a:lnTo>
                    <a:pt x="2811" y="1941"/>
                  </a:lnTo>
                  <a:lnTo>
                    <a:pt x="2762" y="2058"/>
                  </a:lnTo>
                  <a:lnTo>
                    <a:pt x="2702" y="2171"/>
                  </a:lnTo>
                  <a:lnTo>
                    <a:pt x="2639" y="2272"/>
                  </a:lnTo>
                  <a:lnTo>
                    <a:pt x="2569" y="2365"/>
                  </a:lnTo>
                  <a:lnTo>
                    <a:pt x="2490" y="2452"/>
                  </a:lnTo>
                  <a:lnTo>
                    <a:pt x="2407" y="2534"/>
                  </a:lnTo>
                  <a:lnTo>
                    <a:pt x="2318" y="2605"/>
                  </a:lnTo>
                  <a:lnTo>
                    <a:pt x="2223" y="2671"/>
                  </a:lnTo>
                  <a:lnTo>
                    <a:pt x="2121" y="2730"/>
                  </a:lnTo>
                  <a:lnTo>
                    <a:pt x="2016" y="2780"/>
                  </a:lnTo>
                  <a:lnTo>
                    <a:pt x="1909" y="2819"/>
                  </a:lnTo>
                  <a:lnTo>
                    <a:pt x="1796" y="2853"/>
                  </a:lnTo>
                  <a:lnTo>
                    <a:pt x="1683" y="2877"/>
                  </a:lnTo>
                  <a:lnTo>
                    <a:pt x="1566" y="2891"/>
                  </a:lnTo>
                  <a:lnTo>
                    <a:pt x="1447" y="2897"/>
                  </a:lnTo>
                  <a:lnTo>
                    <a:pt x="1323" y="2891"/>
                  </a:lnTo>
                  <a:lnTo>
                    <a:pt x="1198" y="2873"/>
                  </a:lnTo>
                  <a:lnTo>
                    <a:pt x="1075" y="2847"/>
                  </a:lnTo>
                  <a:lnTo>
                    <a:pt x="954" y="2809"/>
                  </a:lnTo>
                  <a:lnTo>
                    <a:pt x="839" y="2760"/>
                  </a:lnTo>
                  <a:lnTo>
                    <a:pt x="726" y="2702"/>
                  </a:lnTo>
                  <a:lnTo>
                    <a:pt x="629" y="2641"/>
                  </a:lnTo>
                  <a:lnTo>
                    <a:pt x="535" y="2571"/>
                  </a:lnTo>
                  <a:lnTo>
                    <a:pt x="450" y="2498"/>
                  </a:lnTo>
                  <a:lnTo>
                    <a:pt x="373" y="2417"/>
                  </a:lnTo>
                  <a:lnTo>
                    <a:pt x="300" y="2330"/>
                  </a:lnTo>
                  <a:lnTo>
                    <a:pt x="236" y="2238"/>
                  </a:lnTo>
                  <a:lnTo>
                    <a:pt x="177" y="2141"/>
                  </a:lnTo>
                  <a:lnTo>
                    <a:pt x="127" y="2038"/>
                  </a:lnTo>
                  <a:lnTo>
                    <a:pt x="85" y="1933"/>
                  </a:lnTo>
                  <a:lnTo>
                    <a:pt x="52" y="1822"/>
                  </a:lnTo>
                  <a:lnTo>
                    <a:pt x="24" y="1701"/>
                  </a:lnTo>
                  <a:lnTo>
                    <a:pt x="8" y="1580"/>
                  </a:lnTo>
                  <a:lnTo>
                    <a:pt x="0" y="1459"/>
                  </a:lnTo>
                  <a:lnTo>
                    <a:pt x="6" y="1336"/>
                  </a:lnTo>
                  <a:lnTo>
                    <a:pt x="20" y="1217"/>
                  </a:lnTo>
                  <a:lnTo>
                    <a:pt x="44" y="1098"/>
                  </a:lnTo>
                  <a:lnTo>
                    <a:pt x="78" y="982"/>
                  </a:lnTo>
                  <a:lnTo>
                    <a:pt x="123" y="867"/>
                  </a:lnTo>
                  <a:lnTo>
                    <a:pt x="177" y="758"/>
                  </a:lnTo>
                  <a:lnTo>
                    <a:pt x="300" y="750"/>
                  </a:lnTo>
                  <a:lnTo>
                    <a:pt x="421" y="732"/>
                  </a:lnTo>
                  <a:lnTo>
                    <a:pt x="539" y="706"/>
                  </a:lnTo>
                  <a:lnTo>
                    <a:pt x="654" y="670"/>
                  </a:lnTo>
                  <a:lnTo>
                    <a:pt x="767" y="627"/>
                  </a:lnTo>
                  <a:lnTo>
                    <a:pt x="874" y="573"/>
                  </a:lnTo>
                  <a:lnTo>
                    <a:pt x="980" y="514"/>
                  </a:lnTo>
                  <a:lnTo>
                    <a:pt x="1079" y="446"/>
                  </a:lnTo>
                  <a:lnTo>
                    <a:pt x="1172" y="371"/>
                  </a:lnTo>
                  <a:lnTo>
                    <a:pt x="1261" y="288"/>
                  </a:lnTo>
                  <a:lnTo>
                    <a:pt x="1342" y="198"/>
                  </a:lnTo>
                  <a:lnTo>
                    <a:pt x="1418" y="103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7A89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AB5C3C1-7ABA-334D-A744-84E4C527253B}"/>
                </a:ext>
              </a:extLst>
            </p:cNvPr>
            <p:cNvSpPr txBox="1"/>
            <p:nvPr/>
          </p:nvSpPr>
          <p:spPr>
            <a:xfrm>
              <a:off x="4564482" y="2502408"/>
              <a:ext cx="962742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>
              <a:lvl1pPr lvl="0" defTabSz="894364"/>
              <a:lvl2pPr marL="193460" lvl="1" indent="-191873" defTabSz="894364">
                <a:buSzPct val="125000"/>
                <a:buChar char="▪"/>
              </a:lvl2pPr>
              <a:lvl3pPr marL="456696" lvl="2" indent="-261648" defTabSz="894364">
                <a:buSzPct val="120000"/>
                <a:buChar char="–"/>
              </a:lvl3pPr>
              <a:lvl4pPr marL="613688" lvl="3" indent="-155406" defTabSz="894364">
                <a:buSzPct val="120000"/>
                <a:buChar char="▫"/>
              </a:lvl4pPr>
              <a:lvl5pPr marL="748980" lvl="4" indent="-130031" defTabSz="894364">
                <a:buSzPct val="89000"/>
                <a:buChar char="-"/>
              </a:lvl5pPr>
              <a:lvl6pPr marL="748980" indent="-130031" defTabSz="894364">
                <a:buSzPct val="89000"/>
                <a:buChar char="-"/>
              </a:lvl6pPr>
              <a:lvl7pPr marL="748980" indent="-130031" defTabSz="894364">
                <a:buSzPct val="89000"/>
                <a:buChar char="-"/>
              </a:lvl7pPr>
              <a:lvl8pPr marL="748980" indent="-130031" defTabSz="894364">
                <a:buSzPct val="89000"/>
                <a:buChar char="-"/>
              </a:lvl8pPr>
              <a:lvl9pPr marL="748980" indent="-130031" defTabSz="894364">
                <a:buSzPct val="89000"/>
                <a:buChar char="-"/>
              </a:lvl9pPr>
            </a:lstStyle>
            <a:p>
              <a:pPr algn="ctr">
                <a:defRPr/>
              </a:pPr>
              <a:r>
                <a:rPr lang="en-US" sz="1700" kern="0" dirty="0">
                  <a:solidFill>
                    <a:srgbClr val="FFFFFF"/>
                  </a:solidFill>
                  <a:latin typeface="Calibri" panose="020F0502020204030204"/>
                  <a:sym typeface="Helvetica"/>
                </a:rPr>
                <a:t>Building the </a:t>
              </a:r>
              <a:r>
                <a:rPr lang="en-US" sz="1700" b="1" kern="0" dirty="0">
                  <a:solidFill>
                    <a:srgbClr val="FFFFFF"/>
                  </a:solidFill>
                  <a:latin typeface="Calibri" panose="020F0502020204030204"/>
                  <a:sym typeface="Helvetica"/>
                </a:rPr>
                <a:t>right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472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155" y="1881188"/>
            <a:ext cx="4830895" cy="4284662"/>
          </a:xfrm>
        </p:spPr>
        <p:txBody>
          <a:bodyPr/>
          <a:lstStyle/>
          <a:p>
            <a:pPr lvl="1"/>
            <a:r>
              <a:rPr lang="en-GB" dirty="0"/>
              <a:t>Efficiency</a:t>
            </a:r>
          </a:p>
          <a:p>
            <a:r>
              <a:rPr lang="en-GB" dirty="0"/>
              <a:t>When we’re looking at how efficient we are, we need to see where </a:t>
            </a:r>
            <a:r>
              <a:rPr lang="en-GB" b="1" dirty="0"/>
              <a:t>we are improving </a:t>
            </a:r>
            <a:r>
              <a:rPr lang="en-GB" dirty="0"/>
              <a:t>and where </a:t>
            </a:r>
            <a:r>
              <a:rPr lang="en-GB" b="1" dirty="0"/>
              <a:t>our bottlenecks </a:t>
            </a:r>
            <a:r>
              <a:rPr lang="en-GB" dirty="0"/>
              <a:t>have moved to. This will help us ensure that we are getting the </a:t>
            </a:r>
            <a:r>
              <a:rPr lang="en-GB" b="1" dirty="0"/>
              <a:t>must from our teams</a:t>
            </a:r>
            <a:r>
              <a:rPr lang="en-GB" dirty="0"/>
              <a:t>, with as little waste as possible in the flow.</a:t>
            </a:r>
          </a:p>
          <a:p>
            <a:endParaRPr lang="en-GB" dirty="0"/>
          </a:p>
          <a:p>
            <a:r>
              <a:rPr lang="en-GB" dirty="0"/>
              <a:t>When issues do happen in production, we need to know how efficient we are at getting the </a:t>
            </a:r>
            <a:r>
              <a:rPr lang="en-GB" b="1" dirty="0"/>
              <a:t>service back for our customers </a:t>
            </a:r>
            <a:r>
              <a:rPr lang="en-GB" dirty="0"/>
              <a:t>so they can start placing bets again.</a:t>
            </a:r>
          </a:p>
          <a:p>
            <a:endParaRPr lang="en-GB" dirty="0"/>
          </a:p>
          <a:p>
            <a:pPr lvl="2"/>
            <a:r>
              <a:rPr lang="en-GB" b="1" dirty="0"/>
              <a:t>Lead / Cycle / Flow Times</a:t>
            </a:r>
          </a:p>
          <a:p>
            <a:pPr lvl="2"/>
            <a:r>
              <a:rPr lang="en-GB" b="1" dirty="0"/>
              <a:t>Deployment Frequency</a:t>
            </a:r>
          </a:p>
          <a:p>
            <a:pPr lvl="2"/>
            <a:r>
              <a:rPr lang="en-GB" b="1" dirty="0"/>
              <a:t>MTTR (Mean Time To Restore)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49" y="1881188"/>
            <a:ext cx="4860623" cy="4284662"/>
          </a:xfrm>
        </p:spPr>
        <p:txBody>
          <a:bodyPr/>
          <a:lstStyle/>
          <a:p>
            <a:pPr lvl="1"/>
            <a:r>
              <a:rPr lang="en-GB" dirty="0"/>
              <a:t>Quality</a:t>
            </a:r>
          </a:p>
          <a:p>
            <a:r>
              <a:rPr lang="en-GB" dirty="0"/>
              <a:t>If we optimised only efficiency without ensuring </a:t>
            </a:r>
            <a:r>
              <a:rPr lang="en-GB" b="1" dirty="0"/>
              <a:t>quality</a:t>
            </a:r>
            <a:r>
              <a:rPr lang="en-GB" dirty="0"/>
              <a:t> we would be doing a disservice to our </a:t>
            </a:r>
            <a:r>
              <a:rPr lang="en-GB" b="1" dirty="0"/>
              <a:t>stakeholders and customers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Every time we push out an update to our </a:t>
            </a:r>
            <a:r>
              <a:rPr lang="en-GB" b="1" dirty="0"/>
              <a:t>products</a:t>
            </a:r>
            <a:r>
              <a:rPr lang="en-GB" dirty="0"/>
              <a:t> we should be ensuring we’re </a:t>
            </a:r>
            <a:r>
              <a:rPr lang="en-GB" b="1" dirty="0"/>
              <a:t>improving the quality.</a:t>
            </a:r>
            <a:endParaRPr lang="en-GB" dirty="0"/>
          </a:p>
          <a:p>
            <a:endParaRPr lang="en-GB" dirty="0"/>
          </a:p>
          <a:p>
            <a:r>
              <a:rPr lang="en-GB" dirty="0"/>
              <a:t>When releases happen we want them to </a:t>
            </a:r>
            <a:r>
              <a:rPr lang="en-GB" b="1" dirty="0"/>
              <a:t>happen more often</a:t>
            </a:r>
            <a:r>
              <a:rPr lang="en-GB" dirty="0"/>
              <a:t>, and for this to work we need to ensure that are releases are </a:t>
            </a:r>
            <a:r>
              <a:rPr lang="en-GB" b="1" dirty="0"/>
              <a:t>small and often</a:t>
            </a:r>
            <a:r>
              <a:rPr lang="en-GB" dirty="0"/>
              <a:t> with </a:t>
            </a:r>
            <a:r>
              <a:rPr lang="en-GB" b="1" dirty="0"/>
              <a:t>minimal disruptions</a:t>
            </a:r>
            <a:r>
              <a:rPr lang="en-GB" dirty="0"/>
              <a:t>.</a:t>
            </a:r>
          </a:p>
          <a:p>
            <a:endParaRPr lang="en-GB" dirty="0"/>
          </a:p>
          <a:p>
            <a:pPr lvl="2"/>
            <a:r>
              <a:rPr lang="en-GB" b="1" dirty="0"/>
              <a:t>Number of Bugs</a:t>
            </a:r>
          </a:p>
          <a:p>
            <a:pPr lvl="2"/>
            <a:r>
              <a:rPr lang="en-GB" b="1" dirty="0"/>
              <a:t>Number of Technical Debt</a:t>
            </a:r>
          </a:p>
          <a:p>
            <a:pPr lvl="2"/>
            <a:r>
              <a:rPr lang="en-GB" b="1" dirty="0"/>
              <a:t>CFR (Change Failure Rate )</a:t>
            </a:r>
          </a:p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155" y="858430"/>
            <a:ext cx="11611785" cy="27699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KPI Metrics Categories</a:t>
            </a:r>
            <a:endParaRPr lang="en-GB" sz="2000" b="1" kern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508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Dashboards</a:t>
            </a:r>
            <a:endParaRPr lang="en-GB" dirty="0"/>
          </a:p>
        </p:txBody>
      </p:sp>
      <p:pic>
        <p:nvPicPr>
          <p:cNvPr id="1026" name="Picture 2" descr="C:\Users\kmccabe\AppData\Local\Temp\SNAGHTML951f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04433"/>
            <a:ext cx="7089604" cy="28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mccabe\AppData\Local\Temp\SNAGHTML955f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02" y="2708785"/>
            <a:ext cx="7089604" cy="32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mccabe\AppData\Local\Temp\SNAGHTML957b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90" y="4991086"/>
            <a:ext cx="7089604" cy="18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008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 theme">
  <a:themeElements>
    <a:clrScheme name="William Hill new colour theme">
      <a:dk1>
        <a:sysClr val="windowText" lastClr="000000"/>
      </a:dk1>
      <a:lt1>
        <a:sysClr val="window" lastClr="FFFFFF"/>
      </a:lt1>
      <a:dk2>
        <a:srgbClr val="00143C"/>
      </a:dk2>
      <a:lt2>
        <a:srgbClr val="FAFF05"/>
      </a:lt2>
      <a:accent1>
        <a:srgbClr val="002878"/>
      </a:accent1>
      <a:accent2>
        <a:srgbClr val="D2F0FF"/>
      </a:accent2>
      <a:accent3>
        <a:srgbClr val="00ADFF"/>
      </a:accent3>
      <a:accent4>
        <a:srgbClr val="A0DCFF"/>
      </a:accent4>
      <a:accent5>
        <a:srgbClr val="005AC3"/>
      </a:accent5>
      <a:accent6>
        <a:srgbClr val="5FC3FF"/>
      </a:accent6>
      <a:hlink>
        <a:srgbClr val="008CE6"/>
      </a:hlink>
      <a:folHlink>
        <a:srgbClr val="5FC3FF"/>
      </a:folHlink>
    </a:clrScheme>
    <a:fontScheme name="WH Fonts">
      <a:majorFont>
        <a:latin typeface="WH Hoxton"/>
        <a:ea typeface=""/>
        <a:cs typeface=""/>
      </a:majorFont>
      <a:minorFont>
        <a:latin typeface="WH Hoxt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2"/>
          </a:solidFill>
        </a:ln>
      </a:spPr>
      <a:bodyPr rtlCol="0" anchor="t" anchorCtr="0"/>
      <a:lstStyle>
        <a:defPPr>
          <a:defRPr sz="17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7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Midnight Blue 100%">
      <a:srgbClr val="00133C"/>
    </a:custClr>
    <a:custClr name="Midnight Blue 90%">
      <a:srgbClr val="001E5A"/>
    </a:custClr>
    <a:custClr name="Midnight Blue 80%">
      <a:srgbClr val="002878"/>
    </a:custClr>
    <a:custClr name="Midnight Blue 70%">
      <a:srgbClr val="003796"/>
    </a:custClr>
    <a:custClr name="Midnight Blue 60%">
      <a:srgbClr val="0046AF"/>
    </a:custClr>
    <a:custClr name="Midnight Blue 50%">
      <a:srgbClr val="005AC3"/>
    </a:custClr>
    <a:custClr name="Midnight Blue 40%">
      <a:srgbClr val="0073D7"/>
    </a:custClr>
    <a:custClr name="Midnight Blue 30%">
      <a:srgbClr val="008CE6"/>
    </a:custClr>
    <a:custClr name="Midnight Blue 20%">
      <a:srgbClr val="00A0F5"/>
    </a:custClr>
    <a:custClr name="White">
      <a:srgbClr val="FFFFFF"/>
    </a:custClr>
    <a:custClr name="Electric Blue 100%">
      <a:srgbClr val="00AFFF"/>
    </a:custClr>
    <a:custClr name="Electric Blue 90%">
      <a:srgbClr val="46B9FF"/>
    </a:custClr>
    <a:custClr name="Electric Blue 80%">
      <a:srgbClr val="5FC3FF"/>
    </a:custClr>
    <a:custClr name="Electric Blue 70%">
      <a:srgbClr val="73CDFF"/>
    </a:custClr>
    <a:custClr name="Electric Blue 60%">
      <a:srgbClr val="8CD7FF"/>
    </a:custClr>
    <a:custClr name="Electric Blue 50%">
      <a:srgbClr val="A0DCFF"/>
    </a:custClr>
    <a:custClr name="Electric Blue 40%">
      <a:srgbClr val="B9E6FF"/>
    </a:custClr>
    <a:custClr name="Electric Blue 30%">
      <a:srgbClr val="D2F0FF"/>
    </a:custClr>
    <a:custClr name="Electric Blue 20%">
      <a:srgbClr val="E6F5FF"/>
    </a:custClr>
    <a:custClr name="White">
      <a:srgbClr val="FFFFFF"/>
    </a:custClr>
    <a:custClr name="Dark Grey 100%">
      <a:srgbClr val="69737D"/>
    </a:custClr>
    <a:custClr name="Dark Grey 90%">
      <a:srgbClr val="737D87"/>
    </a:custClr>
    <a:custClr name="Dark Grey 80%">
      <a:srgbClr val="828C96"/>
    </a:custClr>
    <a:custClr name="Dark Grey 70%">
      <a:srgbClr val="9BA0AA"/>
    </a:custClr>
    <a:custClr name="Dark Grey 60%">
      <a:srgbClr val="B4B9BE"/>
    </a:custClr>
    <a:custClr name="Dark Grey 50%">
      <a:srgbClr val="CDD2D2"/>
    </a:custClr>
    <a:custClr name="Dark Grey 40%">
      <a:srgbClr val="DCE1E1"/>
    </a:custClr>
    <a:custClr name="Dark Grey 30%">
      <a:srgbClr val="E6E6E6"/>
    </a:custClr>
    <a:custClr name="Dark Grey 20%">
      <a:srgbClr val="F0F0F0"/>
    </a:custClr>
    <a:custClr name="Dark Grey 10%">
      <a:srgbClr val="F5F5F5"/>
    </a:custClr>
    <a:custClr name="Green">
      <a:srgbClr val="00D77D"/>
    </a:custClr>
    <a:custClr name="Red">
      <a:srgbClr val="FF0A28"/>
    </a:custClr>
    <a:custClr name="Orange">
      <a:srgbClr val="FF3C00"/>
    </a:custClr>
  </a:custClrLst>
  <a:extLst>
    <a:ext uri="{05A4C25C-085E-4340-85A3-A5531E510DB2}">
      <thm15:themeFamily xmlns:thm15="http://schemas.microsoft.com/office/thememl/2012/main" name="WilliamHill-PlaybookStyle.potx" id="{55DB6FB3-CE60-4D8D-BDFB-DC001DDCEAAF}" vid="{8D5CFA69-9232-4542-B8CC-1ACBB04E7F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0 xmlns="8d2c989f-03fb-473f-9c0a-23b730e0af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4476BF0109C49986E4AEE1B0900CF" ma:contentTypeVersion="9" ma:contentTypeDescription="Create a new document." ma:contentTypeScope="" ma:versionID="7806cf59ddfe91122fc261348586adcf">
  <xsd:schema xmlns:xsd="http://www.w3.org/2001/XMLSchema" xmlns:xs="http://www.w3.org/2001/XMLSchema" xmlns:p="http://schemas.microsoft.com/office/2006/metadata/properties" xmlns:ns2="8d2c989f-03fb-473f-9c0a-23b730e0affe" xmlns:ns3="07a24800-6c49-4717-9ca4-ca4a5a98b587" targetNamespace="http://schemas.microsoft.com/office/2006/metadata/properties" ma:root="true" ma:fieldsID="4595354911b7070036401f056e34fcc3" ns2:_="" ns3:_="">
    <xsd:import namespace="8d2c989f-03fb-473f-9c0a-23b730e0affe"/>
    <xsd:import namespace="07a24800-6c49-4717-9ca4-ca4a5a98b5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Notes0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89f-03fb-473f-9c0a-23b730e0a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s0" ma:index="12" nillable="true" ma:displayName="Notes" ma:internalName="Notes0">
      <xsd:simpleType>
        <xsd:restriction base="dms:Text">
          <xsd:maxLength value="255"/>
        </xsd:restriction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24800-6c49-4717-9ca4-ca4a5a98b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A081B1-4CFA-404B-8829-1803E6AB2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EE5BB-94F2-43A9-91BA-AAAC698CCA8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07a24800-6c49-4717-9ca4-ca4a5a98b587"/>
    <ds:schemaRef ds:uri="http://purl.org/dc/terms/"/>
    <ds:schemaRef ds:uri="8d2c989f-03fb-473f-9c0a-23b730e0affe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BA4BC4-82E7-488B-8C3F-EBFC0C1BB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2c989f-03fb-473f-9c0a-23b730e0affe"/>
    <ds:schemaRef ds:uri="07a24800-6c49-4717-9ca4-ca4a5a98b5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WilliamHill-PlaybookStyle</Template>
  <TotalTime>46</TotalTime>
  <Words>329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Calibri</vt:lpstr>
      <vt:lpstr>Helvetica</vt:lpstr>
      <vt:lpstr>WH Hoxton</vt:lpstr>
      <vt:lpstr>WH theme</vt:lpstr>
      <vt:lpstr>PowerPoint Presentation</vt:lpstr>
      <vt:lpstr>How the Metrics Will Be Used</vt:lpstr>
      <vt:lpstr>KPI Metrics Categories</vt:lpstr>
      <vt:lpstr>KPI Metrics Categories</vt:lpstr>
      <vt:lpstr>Dashboards</vt:lpstr>
    </vt:vector>
  </TitlesOfParts>
  <Company>WilliamHill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Agile@Scale Playbook - Version 2.0.0</dc:subject>
  <dc:creator>Kev McCabe</dc:creator>
  <cp:keywords>Agile</cp:keywords>
  <cp:lastModifiedBy>Kev McCabe</cp:lastModifiedBy>
  <cp:revision>4</cp:revision>
  <cp:lastPrinted>2019-01-11T14:48:07Z</cp:lastPrinted>
  <dcterms:created xsi:type="dcterms:W3CDTF">2019-02-14T13:09:14Z</dcterms:created>
  <dcterms:modified xsi:type="dcterms:W3CDTF">2019-02-14T13:55:58Z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0x01010032E4476BF0109C49986E4AEE1B0900CF</vt:lpwstr>
  </property>
</Properties>
</file>