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68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36BB1A-5264-4CB2-B962-8E0115BDE2BD}">
          <p14:sldIdLst>
            <p14:sldId id="256"/>
          </p14:sldIdLst>
        </p14:section>
        <p14:section name="Internal KPIs" id="{99C822B0-6510-42B6-90F8-EA3A3EAA6190}">
          <p14:sldIdLst>
            <p14:sldId id="26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cCabe" initials="KM" lastIdx="2" clrIdx="0">
    <p:extLst>
      <p:ext uri="{19B8F6BF-5375-455C-9EA6-DF929625EA0E}">
        <p15:presenceInfo xmlns:p15="http://schemas.microsoft.com/office/powerpoint/2012/main" userId="Kevin McCa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0370" autoAdjust="0"/>
  </p:normalViewPr>
  <p:slideViewPr>
    <p:cSldViewPr snapToGrid="0" showGuides="1">
      <p:cViewPr varScale="1">
        <p:scale>
          <a:sx n="92" d="100"/>
          <a:sy n="92" d="100"/>
        </p:scale>
        <p:origin x="55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3A88-46FE-4F89-9792-A909FE40EE34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93A8-C3B5-4F34-85D2-0ABCBCCB00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1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493A8-C3B5-4F34-85D2-0ABCBCCB00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6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493A8-C3B5-4F34-85D2-0ABCBCCB00F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3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2762"/>
            <a:ext cx="12192000" cy="6347834"/>
          </a:xfrm>
          <a:prstGeom prst="rect">
            <a:avLst/>
          </a:prstGeom>
          <a:solidFill>
            <a:schemeClr val="tx2"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7781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416050" y="1080000"/>
            <a:ext cx="6300000" cy="1801258"/>
          </a:xfrm>
        </p:spPr>
        <p:txBody>
          <a:bodyPr anchor="b"/>
          <a:lstStyle>
            <a:lvl1pPr>
              <a:defRPr sz="44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16049" y="2891928"/>
            <a:ext cx="6300000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4916740"/>
            <a:ext cx="2876342" cy="5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5158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Electric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89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89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86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37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Electric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62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00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895950" y="1881188"/>
            <a:ext cx="2880000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88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94414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379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2762"/>
            <a:ext cx="12192000" cy="6347834"/>
          </a:xfrm>
          <a:prstGeom prst="rect">
            <a:avLst/>
          </a:prstGeom>
          <a:solidFill>
            <a:schemeClr val="tx2">
              <a:alpha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77811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416049" y="1080000"/>
            <a:ext cx="6300000" cy="180000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16050" y="2890800"/>
            <a:ext cx="6299999" cy="180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460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07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09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- Electric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33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 -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50" y="1881187"/>
            <a:ext cx="9359900" cy="42846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61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60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792000"/>
            <a:ext cx="519605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6000" y="792000"/>
            <a:ext cx="5900350" cy="5378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718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12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950" y="1881188"/>
            <a:ext cx="4500000" cy="428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23"/>
          <a:stretch/>
        </p:blipFill>
        <p:spPr>
          <a:xfrm>
            <a:off x="0" y="0"/>
            <a:ext cx="10778117" cy="5127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950" y="131228"/>
            <a:ext cx="1220400" cy="2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58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92000"/>
            <a:ext cx="10055950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6050" y="1881187"/>
            <a:ext cx="9359900" cy="42957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16535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6C490-1BA8-435E-B051-906088864AE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2915" y="6356350"/>
            <a:ext cx="626378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8F14-8CA7-4559-9757-C97ADDEF7D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7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700" b="1" kern="1200">
          <a:solidFill>
            <a:schemeClr val="tx2"/>
          </a:solidFill>
          <a:latin typeface="+mj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355600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Calibri" panose="020F0502020204030204" pitchFamily="34" charset="0"/>
        <a:buChar char="–"/>
        <a:defRPr sz="1700" kern="1200">
          <a:solidFill>
            <a:schemeClr val="tx2"/>
          </a:solidFill>
          <a:latin typeface="+mn-lt"/>
          <a:ea typeface="+mn-ea"/>
          <a:cs typeface="+mn-cs"/>
        </a:defRPr>
      </a:lvl4pPr>
      <a:lvl5pPr marL="5381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7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892">
          <p15:clr>
            <a:srgbClr val="F26B43"/>
          </p15:clr>
        </p15:guide>
        <p15:guide id="3" pos="6788">
          <p15:clr>
            <a:srgbClr val="F26B43"/>
          </p15:clr>
        </p15:guide>
        <p15:guide id="4" orient="horz" pos="1185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pos="75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2018 Agile </a:t>
            </a:r>
            <a:r>
              <a:rPr lang="en-GB" dirty="0" smtClean="0"/>
              <a:t>Internal KPIs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Global Scrum Master Community of Practice</a:t>
            </a:r>
          </a:p>
          <a:p>
            <a:r>
              <a:rPr lang="en-GB" dirty="0" smtClean="0"/>
              <a:t>June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#H – Defect </a:t>
            </a:r>
            <a:r>
              <a:rPr lang="en-GB" dirty="0" smtClean="0"/>
              <a:t>Count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How many defects do we have in our backlog </a:t>
            </a:r>
          </a:p>
          <a:p>
            <a:pPr lvl="2"/>
            <a:r>
              <a:rPr lang="en-GB" dirty="0" smtClean="0"/>
              <a:t>They may be deferred story defects or production raised defects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 we want to see here is that the Product teams are giving time to the teams to built quality products over time</a:t>
            </a:r>
          </a:p>
          <a:p>
            <a:pPr lvl="2"/>
            <a:r>
              <a:rPr lang="en-GB" dirty="0" smtClean="0"/>
              <a:t>An ever raising number means our product quality is dropping and is a red sign of danger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353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#I – Release Statues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A manual metrics to track</a:t>
            </a:r>
          </a:p>
          <a:p>
            <a:pPr lvl="2"/>
            <a:r>
              <a:rPr lang="en-GB" dirty="0" smtClean="0"/>
              <a:t>When we do a release what is the status?</a:t>
            </a:r>
          </a:p>
          <a:p>
            <a:pPr lvl="3"/>
            <a:r>
              <a:rPr lang="en-GB" dirty="0" smtClean="0"/>
              <a:t>Released</a:t>
            </a:r>
          </a:p>
          <a:p>
            <a:pPr lvl="3"/>
            <a:r>
              <a:rPr lang="en-GB" dirty="0" smtClean="0"/>
              <a:t>Roll Back</a:t>
            </a:r>
          </a:p>
          <a:p>
            <a:pPr lvl="3"/>
            <a:r>
              <a:rPr lang="en-GB" dirty="0" smtClean="0"/>
              <a:t>Fix forward</a:t>
            </a:r>
          </a:p>
          <a:p>
            <a:pPr lvl="2"/>
            <a:r>
              <a:rPr lang="en-GB" dirty="0" smtClean="0"/>
              <a:t>We want teams to own the full end to end and ensure that when we release it’s solid</a:t>
            </a:r>
          </a:p>
          <a:p>
            <a:pPr lvl="2"/>
            <a:r>
              <a:rPr lang="en-GB" dirty="0" smtClean="0"/>
              <a:t>Only the last 5 releases need to be shown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 we want is that our releases are smooth and when they do go wrong how quickly can we resolve by 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208770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#J – Technical </a:t>
            </a:r>
            <a:r>
              <a:rPr lang="en-GB" dirty="0" smtClean="0"/>
              <a:t>Debt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We know sometimes the pressure is on</a:t>
            </a:r>
          </a:p>
          <a:p>
            <a:pPr lvl="2"/>
            <a:r>
              <a:rPr lang="en-GB" dirty="0" smtClean="0"/>
              <a:t>We need to track technical debt</a:t>
            </a:r>
          </a:p>
          <a:p>
            <a:pPr lvl="2"/>
            <a:r>
              <a:rPr lang="en-GB" dirty="0" smtClean="0"/>
              <a:t>We also want to be able to see that product teams are focusing on these</a:t>
            </a:r>
          </a:p>
          <a:p>
            <a:pPr lvl="2"/>
            <a:r>
              <a:rPr lang="en-GB" dirty="0" smtClean="0"/>
              <a:t>Again to drive quality and sustainability in our product lines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 we would like to see here is that the products long life is in mind of everyone</a:t>
            </a:r>
          </a:p>
          <a:p>
            <a:pPr lvl="2"/>
            <a:r>
              <a:rPr lang="en-GB" dirty="0" smtClean="0"/>
              <a:t>We know if we have too much tech debt it becomes harder to built new features</a:t>
            </a:r>
          </a:p>
          <a:p>
            <a:pPr lvl="2"/>
            <a:r>
              <a:rPr lang="en-GB" dirty="0" smtClean="0"/>
              <a:t>If we track it and monitor it we can attack it as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225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#K – Org </a:t>
            </a:r>
            <a:r>
              <a:rPr lang="en-US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Impediments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Lead times of Organisational Impediments </a:t>
            </a:r>
          </a:p>
          <a:p>
            <a:pPr lvl="2"/>
            <a:r>
              <a:rPr lang="en-GB" dirty="0"/>
              <a:t>A</a:t>
            </a:r>
            <a:r>
              <a:rPr lang="en-GB" dirty="0" smtClean="0"/>
              <a:t>s a Leadership team we should be ensuring that Organisational impediments are resolved quickly and timely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behaviours we expect to see here is a highly of urgency that issues are stopping teams reaching their potential and increasing costs</a:t>
            </a:r>
          </a:p>
        </p:txBody>
      </p:sp>
    </p:spTree>
    <p:extLst>
      <p:ext uri="{BB962C8B-B14F-4D97-AF65-F5344CB8AC3E}">
        <p14:creationId xmlns:p14="http://schemas.microsoft.com/office/powerpoint/2010/main" val="3356666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1"/>
          <a:lstStyle/>
          <a:p>
            <a:pPr lvl="1" algn="ctr"/>
            <a:r>
              <a:rPr lang="en-GB" sz="6600" dirty="0" smtClean="0"/>
              <a:t>Questions / Discussion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052247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KPIs Internal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  <a:buClr>
                <a:srgbClr val="0082B3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rgbClr val="0082B3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lang="en-US" sz="2400" dirty="0">
              <a:solidFill>
                <a:srgbClr val="0082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#A – Completed Stories</a:t>
            </a:r>
            <a:endParaRPr lang="en-US" sz="2000" i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#B – 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Committed vs 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(points)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#C 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GB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Sizing </a:t>
            </a:r>
            <a:r>
              <a:rPr lang="en-GB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Estimation Deviation (Control Chart</a:t>
            </a:r>
            <a:r>
              <a:rPr lang="en-GB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000" b="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</a:t>
            </a:r>
            <a:r>
              <a:rPr lang="en-US" sz="20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 – </a:t>
            </a:r>
            <a:r>
              <a:rPr lang="en-GB" sz="2000" b="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Epic </a:t>
            </a:r>
            <a:r>
              <a:rPr lang="en-GB" sz="2000" b="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</a:t>
            </a:r>
            <a:r>
              <a:rPr lang="en-GB" sz="2000" b="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– Risks / Issues / Blockers</a:t>
            </a:r>
            <a:endParaRPr lang="en-GB" sz="2000" b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#F – Waiting time (Dwell Time)</a:t>
            </a:r>
            <a:endParaRPr lang="en-US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90000"/>
              </a:lnSpc>
              <a:spcBef>
                <a:spcPts val="640"/>
              </a:spcBef>
              <a:buClr>
                <a:srgbClr val="0082B3"/>
              </a:buClr>
              <a:buSzPct val="100000"/>
              <a:buFont typeface="Arial"/>
              <a:buChar char="•"/>
            </a:pPr>
            <a:r>
              <a:rPr lang="en-US" sz="2400" dirty="0" smtClean="0">
                <a:solidFill>
                  <a:srgbClr val="0082B3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lang="en-US" sz="2400" dirty="0">
              <a:solidFill>
                <a:srgbClr val="0082B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#G 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Defects 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Raised During Sprint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#H – </a:t>
            </a:r>
            <a:r>
              <a:rPr lang="en-GB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Defect </a:t>
            </a:r>
            <a:r>
              <a:rPr lang="en-GB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GB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</a:t>
            </a:r>
            <a:r>
              <a:rPr lang="en-GB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Release 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Statuses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#J </a:t>
            </a:r>
            <a:r>
              <a:rPr lang="en-US" sz="20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Technical </a:t>
            </a: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0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000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#K – Org Impediments</a:t>
            </a:r>
          </a:p>
        </p:txBody>
      </p:sp>
    </p:spTree>
    <p:extLst>
      <p:ext uri="{BB962C8B-B14F-4D97-AF65-F5344CB8AC3E}">
        <p14:creationId xmlns:p14="http://schemas.microsoft.com/office/powerpoint/2010/main" val="4127117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KPI #A – Completed Stories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How many stories completed per sprint</a:t>
            </a:r>
          </a:p>
          <a:p>
            <a:pPr lvl="2"/>
            <a:r>
              <a:rPr lang="en-GB" dirty="0" smtClean="0"/>
              <a:t>Run an average over 6 sprints</a:t>
            </a:r>
          </a:p>
          <a:p>
            <a:pPr lvl="2"/>
            <a:endParaRPr lang="en-GB" dirty="0"/>
          </a:p>
          <a:p>
            <a:pPr lvl="2"/>
            <a:r>
              <a:rPr lang="en-GB" i="1" dirty="0" smtClean="0"/>
              <a:t>Is this a good metrics to use?</a:t>
            </a:r>
          </a:p>
          <a:p>
            <a:pPr lvl="2"/>
            <a:r>
              <a:rPr lang="en-GB" i="1" dirty="0" smtClean="0"/>
              <a:t>Could teams just split stories finer to inflate this?</a:t>
            </a:r>
          </a:p>
        </p:txBody>
      </p:sp>
    </p:spTree>
    <p:extLst>
      <p:ext uri="{BB962C8B-B14F-4D97-AF65-F5344CB8AC3E}">
        <p14:creationId xmlns:p14="http://schemas.microsoft.com/office/powerpoint/2010/main" val="154140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Calibri"/>
              </a:rPr>
              <a:t>KPI #B – Committed vs Completed (points)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How good are we at forecasting what we can do</a:t>
            </a:r>
          </a:p>
          <a:p>
            <a:pPr lvl="2"/>
            <a:r>
              <a:rPr lang="en-GB" dirty="0" smtClean="0"/>
              <a:t>Do we set ourselves up for success?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behaviours we’d like to see is the team as a whole hold their selves accountable</a:t>
            </a:r>
          </a:p>
          <a:p>
            <a:pPr lvl="2"/>
            <a:r>
              <a:rPr lang="en-GB" dirty="0" smtClean="0"/>
              <a:t>We don’t want to see teams rush stuff out for the sake hitting this target we still need to release high quality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659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#C – Sizing / Estimation Deviation (Control Chart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Overlaying our estimations with how long items take will help us understand if we’ve got a consistent estimation</a:t>
            </a:r>
          </a:p>
          <a:p>
            <a:pPr lvl="2"/>
            <a:r>
              <a:rPr lang="en-GB" dirty="0" smtClean="0"/>
              <a:t>Also will help with project planning understanding the time span it takes when we give an estimation. (We don’t want to assign an exact time a story point, but a rough idea is always needed and if we do this data we have, we’ll have control of this)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 we’d like to see is that we consistently estimate our work</a:t>
            </a:r>
          </a:p>
          <a:p>
            <a:pPr lvl="2"/>
            <a:r>
              <a:rPr lang="en-GB" dirty="0" smtClean="0"/>
              <a:t>The behaviour we don’t want this used for is by external influences converting story points to an exact time</a:t>
            </a:r>
          </a:p>
        </p:txBody>
      </p:sp>
    </p:spTree>
    <p:extLst>
      <p:ext uri="{BB962C8B-B14F-4D97-AF65-F5344CB8AC3E}">
        <p14:creationId xmlns:p14="http://schemas.microsoft.com/office/powerpoint/2010/main" val="3944067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#D – Epic Burn </a:t>
            </a:r>
            <a:r>
              <a:rPr lang="en-GB" dirty="0" smtClean="0"/>
              <a:t>Up*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Discussion point</a:t>
            </a:r>
          </a:p>
          <a:p>
            <a:pPr lvl="2"/>
            <a:r>
              <a:rPr lang="en-GB" i="1" dirty="0" smtClean="0"/>
              <a:t>We need to have a discussion around how we use Epics from AHA</a:t>
            </a:r>
          </a:p>
          <a:p>
            <a:pPr lvl="2"/>
            <a:r>
              <a:rPr lang="en-GB" i="1" dirty="0" smtClean="0"/>
              <a:t>Do we all agree this is a “releasable feature” that is made up of many stories which may not be </a:t>
            </a:r>
            <a:r>
              <a:rPr lang="en-GB" i="1" dirty="0"/>
              <a:t>released individually?</a:t>
            </a:r>
            <a:endParaRPr lang="en-GB" i="1" dirty="0" smtClean="0"/>
          </a:p>
          <a:p>
            <a:pPr lvl="2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087849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#E – Risks / Issues / Blockers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Every team member should know what their top 3 impediments are at anytime</a:t>
            </a:r>
          </a:p>
          <a:p>
            <a:pPr lvl="2"/>
            <a:r>
              <a:rPr lang="en-GB" dirty="0" smtClean="0"/>
              <a:t>We also need to know what is holding the teams back at all levels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 we’d like to see here is that we own our Risks &amp; Issues as a team</a:t>
            </a:r>
          </a:p>
          <a:p>
            <a:pPr lvl="2"/>
            <a:r>
              <a:rPr lang="en-GB" dirty="0" smtClean="0"/>
              <a:t>We try to clear blockers as soon as they arise and escalate them as we need</a:t>
            </a:r>
          </a:p>
          <a:p>
            <a:pPr lvl="2"/>
            <a:r>
              <a:rPr lang="en-GB" dirty="0" smtClean="0"/>
              <a:t>We track long running items and mitigate where we can.</a:t>
            </a:r>
          </a:p>
        </p:txBody>
      </p:sp>
    </p:spTree>
    <p:extLst>
      <p:ext uri="{BB962C8B-B14F-4D97-AF65-F5344CB8AC3E}">
        <p14:creationId xmlns:p14="http://schemas.microsoft.com/office/powerpoint/2010/main" val="1999039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#F – Waiting time (Dwell Time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When items are ready for the next stage how long do they stay around</a:t>
            </a:r>
          </a:p>
          <a:p>
            <a:pPr lvl="2"/>
            <a:r>
              <a:rPr lang="en-GB" dirty="0" smtClean="0"/>
              <a:t>Are we creating inventory that is waiting to be released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behaviours we’d like to see here are team members swarm to where the work is</a:t>
            </a:r>
          </a:p>
          <a:p>
            <a:pPr lvl="2"/>
            <a:r>
              <a:rPr lang="en-GB" dirty="0" smtClean="0"/>
              <a:t>The most important thing on the work board is the one closer to be ready for production</a:t>
            </a:r>
          </a:p>
          <a:p>
            <a:pPr lvl="2"/>
            <a:r>
              <a:rPr lang="en-GB" dirty="0" smtClean="0"/>
              <a:t>We can use this data to highlight issues we’ve got in team numbers / skill sets / amount of work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737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 #G – </a:t>
            </a:r>
            <a:r>
              <a:rPr lang="en-GB" dirty="0" smtClean="0"/>
              <a:t>Story Defects </a:t>
            </a:r>
            <a:r>
              <a:rPr lang="en-GB" dirty="0"/>
              <a:t>Raised During </a:t>
            </a:r>
            <a:r>
              <a:rPr lang="en-GB" dirty="0" smtClean="0"/>
              <a:t>Sprint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Defects raised in the development of a story</a:t>
            </a:r>
          </a:p>
          <a:p>
            <a:pPr lvl="2"/>
            <a:r>
              <a:rPr lang="en-GB" dirty="0" smtClean="0"/>
              <a:t>These aren’t the defects in production see KPI #H</a:t>
            </a:r>
          </a:p>
          <a:p>
            <a:pPr lvl="2"/>
            <a:r>
              <a:rPr lang="en-GB" dirty="0" smtClean="0"/>
              <a:t>We’re looking for quality built in with this metrics</a:t>
            </a:r>
          </a:p>
          <a:p>
            <a:pPr lvl="2"/>
            <a:r>
              <a:rPr lang="en-GB" dirty="0" smtClean="0"/>
              <a:t>If the PO/BA feel we can let the story go with the defect it’s converted to a Backlog Defect</a:t>
            </a:r>
          </a:p>
          <a:p>
            <a:pPr lvl="2"/>
            <a:endParaRPr lang="en-GB" dirty="0"/>
          </a:p>
          <a:p>
            <a:pPr lvl="2"/>
            <a:r>
              <a:rPr lang="en-GB" dirty="0" smtClean="0"/>
              <a:t>The behaviours we’re looking for are the Dev &amp; QA members collaborating from start to finish with the Product Owners / Analysts etc.</a:t>
            </a:r>
          </a:p>
          <a:p>
            <a:pPr lvl="2"/>
            <a:r>
              <a:rPr lang="en-GB" dirty="0" smtClean="0"/>
              <a:t>Low numbers means we’re getting it right first time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052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 theme">
  <a:themeElements>
    <a:clrScheme name="William Hill new colour theme">
      <a:dk1>
        <a:sysClr val="windowText" lastClr="000000"/>
      </a:dk1>
      <a:lt1>
        <a:sysClr val="window" lastClr="FFFFFF"/>
      </a:lt1>
      <a:dk2>
        <a:srgbClr val="00143C"/>
      </a:dk2>
      <a:lt2>
        <a:srgbClr val="FAFF05"/>
      </a:lt2>
      <a:accent1>
        <a:srgbClr val="002878"/>
      </a:accent1>
      <a:accent2>
        <a:srgbClr val="D2F0FF"/>
      </a:accent2>
      <a:accent3>
        <a:srgbClr val="00ADFF"/>
      </a:accent3>
      <a:accent4>
        <a:srgbClr val="A0DCFF"/>
      </a:accent4>
      <a:accent5>
        <a:srgbClr val="005AC3"/>
      </a:accent5>
      <a:accent6>
        <a:srgbClr val="5FC3FF"/>
      </a:accent6>
      <a:hlink>
        <a:srgbClr val="008CE6"/>
      </a:hlink>
      <a:folHlink>
        <a:srgbClr val="5FC3FF"/>
      </a:folHlink>
    </a:clrScheme>
    <a:fontScheme name="WH Fonts">
      <a:majorFont>
        <a:latin typeface="WH Hoxton"/>
        <a:ea typeface=""/>
        <a:cs typeface=""/>
      </a:majorFont>
      <a:minorFont>
        <a:latin typeface="WH Hoxt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2"/>
          </a:solidFill>
        </a:ln>
      </a:spPr>
      <a:bodyPr rtlCol="0" anchor="t" anchorCtr="0"/>
      <a:lstStyle>
        <a:defPPr>
          <a:defRPr sz="17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7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Midnight Blue 100%">
      <a:srgbClr val="00133C"/>
    </a:custClr>
    <a:custClr name="Midnight Blue 90%">
      <a:srgbClr val="001E5A"/>
    </a:custClr>
    <a:custClr name="Midnight Blue 80%">
      <a:srgbClr val="002878"/>
    </a:custClr>
    <a:custClr name="Midnight Blue 70%">
      <a:srgbClr val="003796"/>
    </a:custClr>
    <a:custClr name="Midnight Blue 60%">
      <a:srgbClr val="0046AF"/>
    </a:custClr>
    <a:custClr name="Midnight Blue 50%">
      <a:srgbClr val="005AC3"/>
    </a:custClr>
    <a:custClr name="Midnight Blue 40%">
      <a:srgbClr val="0073D7"/>
    </a:custClr>
    <a:custClr name="Midnight Blue 30%">
      <a:srgbClr val="008CE6"/>
    </a:custClr>
    <a:custClr name="Midnight Blue 20%">
      <a:srgbClr val="00A0F5"/>
    </a:custClr>
    <a:custClr name="White">
      <a:srgbClr val="FFFFFF"/>
    </a:custClr>
    <a:custClr name="Electric Blue 100%">
      <a:srgbClr val="00AFFF"/>
    </a:custClr>
    <a:custClr name="Electric Blue 90%">
      <a:srgbClr val="46B9FF"/>
    </a:custClr>
    <a:custClr name="Electric Blue 80%">
      <a:srgbClr val="5FC3FF"/>
    </a:custClr>
    <a:custClr name="Electric Blue 70%">
      <a:srgbClr val="73CDFF"/>
    </a:custClr>
    <a:custClr name="Electric Blue 60%">
      <a:srgbClr val="8CD7FF"/>
    </a:custClr>
    <a:custClr name="Electric Blue 50%">
      <a:srgbClr val="A0DCFF"/>
    </a:custClr>
    <a:custClr name="Electric Blue 40%">
      <a:srgbClr val="B9E6FF"/>
    </a:custClr>
    <a:custClr name="Electric Blue 30%">
      <a:srgbClr val="D2F0FF"/>
    </a:custClr>
    <a:custClr name="Electric Blue 20%">
      <a:srgbClr val="E6F5FF"/>
    </a:custClr>
    <a:custClr name="White">
      <a:srgbClr val="FFFFFF"/>
    </a:custClr>
    <a:custClr name="Dark Grey 100%">
      <a:srgbClr val="69737D"/>
    </a:custClr>
    <a:custClr name="Dark Grey 90%">
      <a:srgbClr val="737D87"/>
    </a:custClr>
    <a:custClr name="Dark Grey 80%">
      <a:srgbClr val="828C96"/>
    </a:custClr>
    <a:custClr name="Dark Grey 70%">
      <a:srgbClr val="9BA0AA"/>
    </a:custClr>
    <a:custClr name="Dark Grey 60%">
      <a:srgbClr val="B4B9BE"/>
    </a:custClr>
    <a:custClr name="Dark Grey 50%">
      <a:srgbClr val="CDD2D2"/>
    </a:custClr>
    <a:custClr name="Dark Grey 40%">
      <a:srgbClr val="DCE1E1"/>
    </a:custClr>
    <a:custClr name="Dark Grey 30%">
      <a:srgbClr val="E6E6E6"/>
    </a:custClr>
    <a:custClr name="Dark Grey 20%">
      <a:srgbClr val="F0F0F0"/>
    </a:custClr>
    <a:custClr name="Dark Grey 10%">
      <a:srgbClr val="F5F5F5"/>
    </a:custClr>
    <a:custClr name="Green">
      <a:srgbClr val="00D77D"/>
    </a:custClr>
    <a:custClr name="Red">
      <a:srgbClr val="FF0A28"/>
    </a:custClr>
    <a:custClr name="Orange">
      <a:srgbClr val="FF3C00"/>
    </a:custClr>
  </a:custClrLst>
  <a:extLst>
    <a:ext uri="{05A4C25C-085E-4340-85A3-A5531E510DB2}">
      <thm15:themeFamily xmlns:thm15="http://schemas.microsoft.com/office/thememl/2012/main" name="WH test XXXX.potx" id="{43AB1813-53B6-4249-A84B-4BCA1BFB792D}" vid="{6AA052FC-5ADD-4E3E-A184-5BABB400D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4476BF0109C49986E4AEE1B0900CF" ma:contentTypeVersion="6" ma:contentTypeDescription="Create a new document." ma:contentTypeScope="" ma:versionID="86e31495febf2a5af2f7b85b286f5e18">
  <xsd:schema xmlns:xsd="http://www.w3.org/2001/XMLSchema" xmlns:xs="http://www.w3.org/2001/XMLSchema" xmlns:p="http://schemas.microsoft.com/office/2006/metadata/properties" xmlns:ns2="8d2c989f-03fb-473f-9c0a-23b730e0affe" xmlns:ns3="07a24800-6c49-4717-9ca4-ca4a5a98b587" targetNamespace="http://schemas.microsoft.com/office/2006/metadata/properties" ma:root="true" ma:fieldsID="f8777f47da706c04e16f1374580d66d9" ns2:_="" ns3:_="">
    <xsd:import namespace="8d2c989f-03fb-473f-9c0a-23b730e0affe"/>
    <xsd:import namespace="07a24800-6c49-4717-9ca4-ca4a5a98b5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Notes0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89f-03fb-473f-9c0a-23b730e0af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s0" ma:index="12" nillable="true" ma:displayName="Notes" ma:internalName="Notes0">
      <xsd:simpleType>
        <xsd:restriction base="dms:Text">
          <xsd:maxLength value="255"/>
        </xsd:restriction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a24800-6c49-4717-9ca4-ca4a5a98b5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0 xmlns="8d2c989f-03fb-473f-9c0a-23b730e0affe" xsi:nil="true"/>
    <SharedWithUsers xmlns="07a24800-6c49-4717-9ca4-ca4a5a98b587">
      <UserInfo>
        <DisplayName>Stefan Fox</DisplayName>
        <AccountId>56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5DE9A0B-0042-4AC5-B7DA-82A8DDD2B9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25A28-0FD7-415E-B5CB-E2DB34DD46CB}"/>
</file>

<file path=customXml/itemProps3.xml><?xml version="1.0" encoding="utf-8"?>
<ds:datastoreItem xmlns:ds="http://schemas.openxmlformats.org/officeDocument/2006/customXml" ds:itemID="{BB24909A-ED12-47C2-8357-768864251611}">
  <ds:schemaRefs>
    <ds:schemaRef ds:uri="http://purl.org/dc/terms/"/>
    <ds:schemaRef ds:uri="http://schemas.microsoft.com/office/2006/documentManagement/types"/>
    <ds:schemaRef ds:uri="07a24800-6c49-4717-9ca4-ca4a5a98b58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d2c989f-03fb-473f-9c0a-23b730e0aff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4709</TotalTime>
  <Words>917</Words>
  <Application>Microsoft Office PowerPoint</Application>
  <PresentationFormat>Widescreen</PresentationFormat>
  <Paragraphs>95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WH Hoxton</vt:lpstr>
      <vt:lpstr>WH theme</vt:lpstr>
      <vt:lpstr>2018 Agile Internal KPIs</vt:lpstr>
      <vt:lpstr>KPIs Internal</vt:lpstr>
      <vt:lpstr>KPI #A – Completed Stories</vt:lpstr>
      <vt:lpstr>KPI #B – Committed vs Completed (points)</vt:lpstr>
      <vt:lpstr>KPI #C – Sizing / Estimation Deviation (Control Chart)</vt:lpstr>
      <vt:lpstr>KPI #D – Epic Burn Up* </vt:lpstr>
      <vt:lpstr>KPI #E – Risks / Issues / Blockers </vt:lpstr>
      <vt:lpstr>KPI #F – Waiting time (Dwell Time)</vt:lpstr>
      <vt:lpstr>KPI #G – Story Defects Raised During Sprint</vt:lpstr>
      <vt:lpstr>KPI #H – Defect Count</vt:lpstr>
      <vt:lpstr>KPI #I – Release Statues </vt:lpstr>
      <vt:lpstr>KPI #J – Technical Debt</vt:lpstr>
      <vt:lpstr>KPI #K – Org Impediments</vt:lpstr>
      <vt:lpstr>PowerPoint Presentation</vt:lpstr>
    </vt:vector>
  </TitlesOfParts>
  <Company>WilliamHill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Kev McCabe</dc:creator>
  <cp:lastModifiedBy>Kev McCabe</cp:lastModifiedBy>
  <cp:revision>72</cp:revision>
  <dcterms:created xsi:type="dcterms:W3CDTF">2018-05-31T20:12:54Z</dcterms:created>
  <dcterms:modified xsi:type="dcterms:W3CDTF">2018-07-30T12:03:46Z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0x01010032E4476BF0109C49986E4AEE1B0900CF</vt:lpwstr>
  </property>
</Properties>
</file>