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312" r:id="rId2"/>
    <p:sldId id="355" r:id="rId3"/>
    <p:sldId id="258" r:id="rId4"/>
    <p:sldId id="264" r:id="rId5"/>
    <p:sldId id="316" r:id="rId6"/>
    <p:sldId id="317" r:id="rId7"/>
    <p:sldId id="356" r:id="rId8"/>
    <p:sldId id="321" r:id="rId9"/>
    <p:sldId id="325" r:id="rId10"/>
    <p:sldId id="319" r:id="rId11"/>
    <p:sldId id="318" r:id="rId12"/>
    <p:sldId id="259" r:id="rId13"/>
    <p:sldId id="328" r:id="rId14"/>
    <p:sldId id="322" r:id="rId15"/>
    <p:sldId id="323" r:id="rId16"/>
    <p:sldId id="326" r:id="rId17"/>
    <p:sldId id="329" r:id="rId18"/>
    <p:sldId id="330" r:id="rId19"/>
    <p:sldId id="331" r:id="rId20"/>
    <p:sldId id="334" r:id="rId21"/>
    <p:sldId id="333" r:id="rId22"/>
    <p:sldId id="344" r:id="rId23"/>
    <p:sldId id="340" r:id="rId24"/>
    <p:sldId id="345" r:id="rId25"/>
    <p:sldId id="352" r:id="rId26"/>
    <p:sldId id="346" r:id="rId27"/>
    <p:sldId id="343" r:id="rId28"/>
    <p:sldId id="348" r:id="rId29"/>
    <p:sldId id="347" r:id="rId30"/>
    <p:sldId id="349" r:id="rId31"/>
    <p:sldId id="351" r:id="rId32"/>
    <p:sldId id="353" r:id="rId33"/>
    <p:sldId id="354" r:id="rId34"/>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57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p:restoredTop sz="96341"/>
  </p:normalViewPr>
  <p:slideViewPr>
    <p:cSldViewPr snapToGrid="0" snapToObjects="1">
      <p:cViewPr varScale="1">
        <p:scale>
          <a:sx n="129" d="100"/>
          <a:sy n="129" d="100"/>
        </p:scale>
        <p:origin x="496" y="192"/>
      </p:cViewPr>
      <p:guideLst/>
    </p:cSldViewPr>
  </p:slideViewPr>
  <p:outlineViewPr>
    <p:cViewPr>
      <p:scale>
        <a:sx n="33" d="100"/>
        <a:sy n="33" d="100"/>
      </p:scale>
      <p:origin x="0" y="-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7" d="100"/>
          <a:sy n="97" d="100"/>
        </p:scale>
        <p:origin x="3688"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649000-1A4A-104A-9CAF-0862D37DF661}" type="datetimeFigureOut">
              <a:rPr lang="en-GB" smtClean="0"/>
              <a:t>13/02/2019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C94600-503F-4440-A2A0-B055CC70F72E}" type="slidenum">
              <a:rPr lang="en-GB" smtClean="0"/>
              <a:t>‹#›</a:t>
            </a:fld>
            <a:endParaRPr lang="en-GB"/>
          </a:p>
        </p:txBody>
      </p:sp>
    </p:spTree>
    <p:extLst>
      <p:ext uri="{BB962C8B-B14F-4D97-AF65-F5344CB8AC3E}">
        <p14:creationId xmlns:p14="http://schemas.microsoft.com/office/powerpoint/2010/main" val="3944956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C7C94600-503F-4440-A2A0-B055CC70F72E}" type="slidenum">
              <a:rPr lang="en-GB" smtClean="0"/>
              <a:t>1</a:t>
            </a:fld>
            <a:endParaRPr lang="en-GB"/>
          </a:p>
        </p:txBody>
      </p:sp>
    </p:spTree>
    <p:extLst>
      <p:ext uri="{BB962C8B-B14F-4D97-AF65-F5344CB8AC3E}">
        <p14:creationId xmlns:p14="http://schemas.microsoft.com/office/powerpoint/2010/main" val="3353797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7C94600-503F-4440-A2A0-B055CC70F72E}" type="slidenum">
              <a:rPr lang="en-GB" smtClean="0"/>
              <a:t>10</a:t>
            </a:fld>
            <a:endParaRPr lang="en-GB"/>
          </a:p>
        </p:txBody>
      </p:sp>
    </p:spTree>
    <p:extLst>
      <p:ext uri="{BB962C8B-B14F-4D97-AF65-F5344CB8AC3E}">
        <p14:creationId xmlns:p14="http://schemas.microsoft.com/office/powerpoint/2010/main" val="3808217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7C94600-503F-4440-A2A0-B055CC70F72E}" type="slidenum">
              <a:rPr lang="en-GB" smtClean="0"/>
              <a:t>11</a:t>
            </a:fld>
            <a:endParaRPr lang="en-GB"/>
          </a:p>
        </p:txBody>
      </p:sp>
    </p:spTree>
    <p:extLst>
      <p:ext uri="{BB962C8B-B14F-4D97-AF65-F5344CB8AC3E}">
        <p14:creationId xmlns:p14="http://schemas.microsoft.com/office/powerpoint/2010/main" val="1677061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7C94600-503F-4440-A2A0-B055CC70F72E}" type="slidenum">
              <a:rPr lang="en-GB" smtClean="0"/>
              <a:t>12</a:t>
            </a:fld>
            <a:endParaRPr lang="en-GB"/>
          </a:p>
        </p:txBody>
      </p:sp>
    </p:spTree>
    <p:extLst>
      <p:ext uri="{BB962C8B-B14F-4D97-AF65-F5344CB8AC3E}">
        <p14:creationId xmlns:p14="http://schemas.microsoft.com/office/powerpoint/2010/main" val="1499349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7C94600-503F-4440-A2A0-B055CC70F72E}" type="slidenum">
              <a:rPr lang="en-GB" smtClean="0"/>
              <a:t>13</a:t>
            </a:fld>
            <a:endParaRPr lang="en-GB"/>
          </a:p>
        </p:txBody>
      </p:sp>
    </p:spTree>
    <p:extLst>
      <p:ext uri="{BB962C8B-B14F-4D97-AF65-F5344CB8AC3E}">
        <p14:creationId xmlns:p14="http://schemas.microsoft.com/office/powerpoint/2010/main" val="3312013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7C94600-503F-4440-A2A0-B055CC70F72E}" type="slidenum">
              <a:rPr lang="en-GB" smtClean="0"/>
              <a:t>14</a:t>
            </a:fld>
            <a:endParaRPr lang="en-GB"/>
          </a:p>
        </p:txBody>
      </p:sp>
    </p:spTree>
    <p:extLst>
      <p:ext uri="{BB962C8B-B14F-4D97-AF65-F5344CB8AC3E}">
        <p14:creationId xmlns:p14="http://schemas.microsoft.com/office/powerpoint/2010/main" val="1002487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7C94600-503F-4440-A2A0-B055CC70F72E}" type="slidenum">
              <a:rPr lang="en-GB" smtClean="0"/>
              <a:t>15</a:t>
            </a:fld>
            <a:endParaRPr lang="en-GB"/>
          </a:p>
        </p:txBody>
      </p:sp>
    </p:spTree>
    <p:extLst>
      <p:ext uri="{BB962C8B-B14F-4D97-AF65-F5344CB8AC3E}">
        <p14:creationId xmlns:p14="http://schemas.microsoft.com/office/powerpoint/2010/main" val="685542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7C94600-503F-4440-A2A0-B055CC70F72E}" type="slidenum">
              <a:rPr lang="en-GB" smtClean="0"/>
              <a:t>16</a:t>
            </a:fld>
            <a:endParaRPr lang="en-GB"/>
          </a:p>
        </p:txBody>
      </p:sp>
    </p:spTree>
    <p:extLst>
      <p:ext uri="{BB962C8B-B14F-4D97-AF65-F5344CB8AC3E}">
        <p14:creationId xmlns:p14="http://schemas.microsoft.com/office/powerpoint/2010/main" val="1521983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7C94600-503F-4440-A2A0-B055CC70F72E}" type="slidenum">
              <a:rPr lang="en-GB" smtClean="0"/>
              <a:t>17</a:t>
            </a:fld>
            <a:endParaRPr lang="en-GB"/>
          </a:p>
        </p:txBody>
      </p:sp>
    </p:spTree>
    <p:extLst>
      <p:ext uri="{BB962C8B-B14F-4D97-AF65-F5344CB8AC3E}">
        <p14:creationId xmlns:p14="http://schemas.microsoft.com/office/powerpoint/2010/main" val="903210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7C94600-503F-4440-A2A0-B055CC70F72E}" type="slidenum">
              <a:rPr lang="en-GB" smtClean="0"/>
              <a:t>18</a:t>
            </a:fld>
            <a:endParaRPr lang="en-GB"/>
          </a:p>
        </p:txBody>
      </p:sp>
    </p:spTree>
    <p:extLst>
      <p:ext uri="{BB962C8B-B14F-4D97-AF65-F5344CB8AC3E}">
        <p14:creationId xmlns:p14="http://schemas.microsoft.com/office/powerpoint/2010/main" val="1960496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7C94600-503F-4440-A2A0-B055CC70F72E}" type="slidenum">
              <a:rPr lang="en-GB" smtClean="0"/>
              <a:t>19</a:t>
            </a:fld>
            <a:endParaRPr lang="en-GB"/>
          </a:p>
        </p:txBody>
      </p:sp>
    </p:spTree>
    <p:extLst>
      <p:ext uri="{BB962C8B-B14F-4D97-AF65-F5344CB8AC3E}">
        <p14:creationId xmlns:p14="http://schemas.microsoft.com/office/powerpoint/2010/main" val="1807704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7C94600-503F-4440-A2A0-B055CC70F72E}" type="slidenum">
              <a:rPr lang="en-GB" smtClean="0"/>
              <a:t>2</a:t>
            </a:fld>
            <a:endParaRPr lang="en-GB"/>
          </a:p>
        </p:txBody>
      </p:sp>
    </p:spTree>
    <p:extLst>
      <p:ext uri="{BB962C8B-B14F-4D97-AF65-F5344CB8AC3E}">
        <p14:creationId xmlns:p14="http://schemas.microsoft.com/office/powerpoint/2010/main" val="34720018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7C94600-503F-4440-A2A0-B055CC70F72E}" type="slidenum">
              <a:rPr lang="en-GB" smtClean="0"/>
              <a:t>20</a:t>
            </a:fld>
            <a:endParaRPr lang="en-GB"/>
          </a:p>
        </p:txBody>
      </p:sp>
    </p:spTree>
    <p:extLst>
      <p:ext uri="{BB962C8B-B14F-4D97-AF65-F5344CB8AC3E}">
        <p14:creationId xmlns:p14="http://schemas.microsoft.com/office/powerpoint/2010/main" val="2409666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7C94600-503F-4440-A2A0-B055CC70F72E}" type="slidenum">
              <a:rPr lang="en-GB" smtClean="0"/>
              <a:t>21</a:t>
            </a:fld>
            <a:endParaRPr lang="en-GB"/>
          </a:p>
        </p:txBody>
      </p:sp>
    </p:spTree>
    <p:extLst>
      <p:ext uri="{BB962C8B-B14F-4D97-AF65-F5344CB8AC3E}">
        <p14:creationId xmlns:p14="http://schemas.microsoft.com/office/powerpoint/2010/main" val="2749955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7C94600-503F-4440-A2A0-B055CC70F72E}" type="slidenum">
              <a:rPr lang="en-GB" smtClean="0"/>
              <a:t>22</a:t>
            </a:fld>
            <a:endParaRPr lang="en-GB"/>
          </a:p>
        </p:txBody>
      </p:sp>
    </p:spTree>
    <p:extLst>
      <p:ext uri="{BB962C8B-B14F-4D97-AF65-F5344CB8AC3E}">
        <p14:creationId xmlns:p14="http://schemas.microsoft.com/office/powerpoint/2010/main" val="3182858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7C94600-503F-4440-A2A0-B055CC70F72E}" type="slidenum">
              <a:rPr lang="en-GB" smtClean="0"/>
              <a:t>23</a:t>
            </a:fld>
            <a:endParaRPr lang="en-GB"/>
          </a:p>
        </p:txBody>
      </p:sp>
    </p:spTree>
    <p:extLst>
      <p:ext uri="{BB962C8B-B14F-4D97-AF65-F5344CB8AC3E}">
        <p14:creationId xmlns:p14="http://schemas.microsoft.com/office/powerpoint/2010/main" val="3548811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7C94600-503F-4440-A2A0-B055CC70F72E}" type="slidenum">
              <a:rPr lang="en-GB" smtClean="0"/>
              <a:t>24</a:t>
            </a:fld>
            <a:endParaRPr lang="en-GB"/>
          </a:p>
        </p:txBody>
      </p:sp>
    </p:spTree>
    <p:extLst>
      <p:ext uri="{BB962C8B-B14F-4D97-AF65-F5344CB8AC3E}">
        <p14:creationId xmlns:p14="http://schemas.microsoft.com/office/powerpoint/2010/main" val="35949719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7C94600-503F-4440-A2A0-B055CC70F72E}" type="slidenum">
              <a:rPr lang="en-GB" smtClean="0"/>
              <a:t>25</a:t>
            </a:fld>
            <a:endParaRPr lang="en-GB"/>
          </a:p>
        </p:txBody>
      </p:sp>
    </p:spTree>
    <p:extLst>
      <p:ext uri="{BB962C8B-B14F-4D97-AF65-F5344CB8AC3E}">
        <p14:creationId xmlns:p14="http://schemas.microsoft.com/office/powerpoint/2010/main" val="10356901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7C94600-503F-4440-A2A0-B055CC70F72E}" type="slidenum">
              <a:rPr lang="en-GB" smtClean="0"/>
              <a:t>26</a:t>
            </a:fld>
            <a:endParaRPr lang="en-GB"/>
          </a:p>
        </p:txBody>
      </p:sp>
    </p:spTree>
    <p:extLst>
      <p:ext uri="{BB962C8B-B14F-4D97-AF65-F5344CB8AC3E}">
        <p14:creationId xmlns:p14="http://schemas.microsoft.com/office/powerpoint/2010/main" val="5426714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7C94600-503F-4440-A2A0-B055CC70F72E}" type="slidenum">
              <a:rPr lang="en-GB" smtClean="0"/>
              <a:t>27</a:t>
            </a:fld>
            <a:endParaRPr lang="en-GB"/>
          </a:p>
        </p:txBody>
      </p:sp>
    </p:spTree>
    <p:extLst>
      <p:ext uri="{BB962C8B-B14F-4D97-AF65-F5344CB8AC3E}">
        <p14:creationId xmlns:p14="http://schemas.microsoft.com/office/powerpoint/2010/main" val="41241592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7C94600-503F-4440-A2A0-B055CC70F72E}" type="slidenum">
              <a:rPr lang="en-GB" smtClean="0"/>
              <a:t>28</a:t>
            </a:fld>
            <a:endParaRPr lang="en-GB"/>
          </a:p>
        </p:txBody>
      </p:sp>
    </p:spTree>
    <p:extLst>
      <p:ext uri="{BB962C8B-B14F-4D97-AF65-F5344CB8AC3E}">
        <p14:creationId xmlns:p14="http://schemas.microsoft.com/office/powerpoint/2010/main" val="8786639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7C94600-503F-4440-A2A0-B055CC70F72E}" type="slidenum">
              <a:rPr lang="en-GB" smtClean="0"/>
              <a:t>29</a:t>
            </a:fld>
            <a:endParaRPr lang="en-GB"/>
          </a:p>
        </p:txBody>
      </p:sp>
    </p:spTree>
    <p:extLst>
      <p:ext uri="{BB962C8B-B14F-4D97-AF65-F5344CB8AC3E}">
        <p14:creationId xmlns:p14="http://schemas.microsoft.com/office/powerpoint/2010/main" val="1859836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7C94600-503F-4440-A2A0-B055CC70F72E}" type="slidenum">
              <a:rPr lang="en-GB" smtClean="0"/>
              <a:t>3</a:t>
            </a:fld>
            <a:endParaRPr lang="en-GB"/>
          </a:p>
        </p:txBody>
      </p:sp>
    </p:spTree>
    <p:extLst>
      <p:ext uri="{BB962C8B-B14F-4D97-AF65-F5344CB8AC3E}">
        <p14:creationId xmlns:p14="http://schemas.microsoft.com/office/powerpoint/2010/main" val="1043284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7C94600-503F-4440-A2A0-B055CC70F72E}" type="slidenum">
              <a:rPr lang="en-GB" smtClean="0"/>
              <a:t>30</a:t>
            </a:fld>
            <a:endParaRPr lang="en-GB"/>
          </a:p>
        </p:txBody>
      </p:sp>
    </p:spTree>
    <p:extLst>
      <p:ext uri="{BB962C8B-B14F-4D97-AF65-F5344CB8AC3E}">
        <p14:creationId xmlns:p14="http://schemas.microsoft.com/office/powerpoint/2010/main" val="21693809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7C94600-503F-4440-A2A0-B055CC70F72E}" type="slidenum">
              <a:rPr lang="en-GB" smtClean="0"/>
              <a:t>31</a:t>
            </a:fld>
            <a:endParaRPr lang="en-GB"/>
          </a:p>
        </p:txBody>
      </p:sp>
    </p:spTree>
    <p:extLst>
      <p:ext uri="{BB962C8B-B14F-4D97-AF65-F5344CB8AC3E}">
        <p14:creationId xmlns:p14="http://schemas.microsoft.com/office/powerpoint/2010/main" val="8405151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7C94600-503F-4440-A2A0-B055CC70F72E}" type="slidenum">
              <a:rPr lang="en-GB" smtClean="0"/>
              <a:t>32</a:t>
            </a:fld>
            <a:endParaRPr lang="en-GB"/>
          </a:p>
        </p:txBody>
      </p:sp>
    </p:spTree>
    <p:extLst>
      <p:ext uri="{BB962C8B-B14F-4D97-AF65-F5344CB8AC3E}">
        <p14:creationId xmlns:p14="http://schemas.microsoft.com/office/powerpoint/2010/main" val="6233860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7C94600-503F-4440-A2A0-B055CC70F72E}" type="slidenum">
              <a:rPr lang="en-GB" smtClean="0"/>
              <a:t>33</a:t>
            </a:fld>
            <a:endParaRPr lang="en-GB"/>
          </a:p>
        </p:txBody>
      </p:sp>
    </p:spTree>
    <p:extLst>
      <p:ext uri="{BB962C8B-B14F-4D97-AF65-F5344CB8AC3E}">
        <p14:creationId xmlns:p14="http://schemas.microsoft.com/office/powerpoint/2010/main" val="1817346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7C94600-503F-4440-A2A0-B055CC70F72E}" type="slidenum">
              <a:rPr lang="en-GB" smtClean="0"/>
              <a:t>4</a:t>
            </a:fld>
            <a:endParaRPr lang="en-GB"/>
          </a:p>
        </p:txBody>
      </p:sp>
    </p:spTree>
    <p:extLst>
      <p:ext uri="{BB962C8B-B14F-4D97-AF65-F5344CB8AC3E}">
        <p14:creationId xmlns:p14="http://schemas.microsoft.com/office/powerpoint/2010/main" val="1624029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7C94600-503F-4440-A2A0-B055CC70F72E}" type="slidenum">
              <a:rPr lang="en-GB" smtClean="0"/>
              <a:t>5</a:t>
            </a:fld>
            <a:endParaRPr lang="en-GB"/>
          </a:p>
        </p:txBody>
      </p:sp>
    </p:spTree>
    <p:extLst>
      <p:ext uri="{BB962C8B-B14F-4D97-AF65-F5344CB8AC3E}">
        <p14:creationId xmlns:p14="http://schemas.microsoft.com/office/powerpoint/2010/main" val="3343493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7C94600-503F-4440-A2A0-B055CC70F72E}" type="slidenum">
              <a:rPr lang="en-GB" smtClean="0"/>
              <a:t>6</a:t>
            </a:fld>
            <a:endParaRPr lang="en-GB"/>
          </a:p>
        </p:txBody>
      </p:sp>
    </p:spTree>
    <p:extLst>
      <p:ext uri="{BB962C8B-B14F-4D97-AF65-F5344CB8AC3E}">
        <p14:creationId xmlns:p14="http://schemas.microsoft.com/office/powerpoint/2010/main" val="2431700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C7C94600-503F-4440-A2A0-B055CC70F72E}" type="slidenum">
              <a:rPr lang="en-GB" smtClean="0"/>
              <a:t>7</a:t>
            </a:fld>
            <a:endParaRPr lang="en-GB"/>
          </a:p>
        </p:txBody>
      </p:sp>
    </p:spTree>
    <p:extLst>
      <p:ext uri="{BB962C8B-B14F-4D97-AF65-F5344CB8AC3E}">
        <p14:creationId xmlns:p14="http://schemas.microsoft.com/office/powerpoint/2010/main" val="179026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7C94600-503F-4440-A2A0-B055CC70F72E}" type="slidenum">
              <a:rPr lang="en-GB" smtClean="0"/>
              <a:t>8</a:t>
            </a:fld>
            <a:endParaRPr lang="en-GB"/>
          </a:p>
        </p:txBody>
      </p:sp>
    </p:spTree>
    <p:extLst>
      <p:ext uri="{BB962C8B-B14F-4D97-AF65-F5344CB8AC3E}">
        <p14:creationId xmlns:p14="http://schemas.microsoft.com/office/powerpoint/2010/main" val="3174940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7C94600-503F-4440-A2A0-B055CC70F72E}" type="slidenum">
              <a:rPr lang="en-GB" smtClean="0"/>
              <a:t>9</a:t>
            </a:fld>
            <a:endParaRPr lang="en-GB"/>
          </a:p>
        </p:txBody>
      </p:sp>
    </p:spTree>
    <p:extLst>
      <p:ext uri="{BB962C8B-B14F-4D97-AF65-F5344CB8AC3E}">
        <p14:creationId xmlns:p14="http://schemas.microsoft.com/office/powerpoint/2010/main" val="1327660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1526-630C-4242-A197-00A66DB8ED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037CB40-9C27-D241-AB27-D0D1669E34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E5DA623-1694-6442-876D-B9B18CACE5B9}"/>
              </a:ext>
            </a:extLst>
          </p:cNvPr>
          <p:cNvSpPr>
            <a:spLocks noGrp="1"/>
          </p:cNvSpPr>
          <p:nvPr>
            <p:ph type="dt" sz="half" idx="10"/>
          </p:nvPr>
        </p:nvSpPr>
        <p:spPr/>
        <p:txBody>
          <a:bodyPr/>
          <a:lstStyle/>
          <a:p>
            <a:fld id="{A955632E-3BEC-ED4A-A055-4B1556221526}" type="datetime1">
              <a:rPr lang="pl-PL" smtClean="0"/>
              <a:t>13.02.2019</a:t>
            </a:fld>
            <a:endParaRPr lang="en-GB"/>
          </a:p>
        </p:txBody>
      </p:sp>
      <p:sp>
        <p:nvSpPr>
          <p:cNvPr id="5" name="Footer Placeholder 4">
            <a:extLst>
              <a:ext uri="{FF2B5EF4-FFF2-40B4-BE49-F238E27FC236}">
                <a16:creationId xmlns:a16="http://schemas.microsoft.com/office/drawing/2014/main" id="{97D6F22B-031F-284B-B4D5-5F20D9F68CAA}"/>
              </a:ext>
            </a:extLst>
          </p:cNvPr>
          <p:cNvSpPr>
            <a:spLocks noGrp="1"/>
          </p:cNvSpPr>
          <p:nvPr>
            <p:ph type="ftr" sz="quarter" idx="11"/>
          </p:nvPr>
        </p:nvSpPr>
        <p:spPr/>
        <p:txBody>
          <a:bodyPr/>
          <a:lstStyle/>
          <a:p>
            <a:r>
              <a:rPr lang="en-GB"/>
              <a:t>Version: Draft 0.8 </a:t>
            </a:r>
          </a:p>
        </p:txBody>
      </p:sp>
      <p:sp>
        <p:nvSpPr>
          <p:cNvPr id="6" name="Slide Number Placeholder 5">
            <a:extLst>
              <a:ext uri="{FF2B5EF4-FFF2-40B4-BE49-F238E27FC236}">
                <a16:creationId xmlns:a16="http://schemas.microsoft.com/office/drawing/2014/main" id="{6A76F32C-06E7-C54F-8945-B14612F83337}"/>
              </a:ext>
            </a:extLst>
          </p:cNvPr>
          <p:cNvSpPr>
            <a:spLocks noGrp="1"/>
          </p:cNvSpPr>
          <p:nvPr>
            <p:ph type="sldNum" sz="quarter" idx="12"/>
          </p:nvPr>
        </p:nvSpPr>
        <p:spPr/>
        <p:txBody>
          <a:bodyPr/>
          <a:lstStyle/>
          <a:p>
            <a:fld id="{328EBED1-B812-A24E-A9FF-4E59CC0D929A}" type="slidenum">
              <a:rPr lang="en-GB" smtClean="0"/>
              <a:t>‹#›</a:t>
            </a:fld>
            <a:endParaRPr lang="en-GB"/>
          </a:p>
        </p:txBody>
      </p:sp>
    </p:spTree>
    <p:extLst>
      <p:ext uri="{BB962C8B-B14F-4D97-AF65-F5344CB8AC3E}">
        <p14:creationId xmlns:p14="http://schemas.microsoft.com/office/powerpoint/2010/main" val="687316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F9566-9F7C-C542-AD1C-9100ACD21F3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A252D57-641A-7244-B86B-FAD1E91AEB2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19C383-3232-1A48-BB2E-F493EA3E830A}"/>
              </a:ext>
            </a:extLst>
          </p:cNvPr>
          <p:cNvSpPr>
            <a:spLocks noGrp="1"/>
          </p:cNvSpPr>
          <p:nvPr>
            <p:ph type="dt" sz="half" idx="10"/>
          </p:nvPr>
        </p:nvSpPr>
        <p:spPr/>
        <p:txBody>
          <a:bodyPr/>
          <a:lstStyle/>
          <a:p>
            <a:fld id="{8005230F-62F0-9640-A365-1C0A6EFD805F}" type="datetime1">
              <a:rPr lang="pl-PL" smtClean="0"/>
              <a:t>13.02.2019</a:t>
            </a:fld>
            <a:endParaRPr lang="en-GB"/>
          </a:p>
        </p:txBody>
      </p:sp>
      <p:sp>
        <p:nvSpPr>
          <p:cNvPr id="5" name="Footer Placeholder 4">
            <a:extLst>
              <a:ext uri="{FF2B5EF4-FFF2-40B4-BE49-F238E27FC236}">
                <a16:creationId xmlns:a16="http://schemas.microsoft.com/office/drawing/2014/main" id="{42ABDF45-4D8D-F04D-B94A-D82616EEE1FB}"/>
              </a:ext>
            </a:extLst>
          </p:cNvPr>
          <p:cNvSpPr>
            <a:spLocks noGrp="1"/>
          </p:cNvSpPr>
          <p:nvPr>
            <p:ph type="ftr" sz="quarter" idx="11"/>
          </p:nvPr>
        </p:nvSpPr>
        <p:spPr/>
        <p:txBody>
          <a:bodyPr/>
          <a:lstStyle/>
          <a:p>
            <a:r>
              <a:rPr lang="en-GB"/>
              <a:t>Version: Draft 0.8 </a:t>
            </a:r>
          </a:p>
        </p:txBody>
      </p:sp>
      <p:sp>
        <p:nvSpPr>
          <p:cNvPr id="6" name="Slide Number Placeholder 5">
            <a:extLst>
              <a:ext uri="{FF2B5EF4-FFF2-40B4-BE49-F238E27FC236}">
                <a16:creationId xmlns:a16="http://schemas.microsoft.com/office/drawing/2014/main" id="{E1122E4F-1302-584A-A126-1823096D8A20}"/>
              </a:ext>
            </a:extLst>
          </p:cNvPr>
          <p:cNvSpPr>
            <a:spLocks noGrp="1"/>
          </p:cNvSpPr>
          <p:nvPr>
            <p:ph type="sldNum" sz="quarter" idx="12"/>
          </p:nvPr>
        </p:nvSpPr>
        <p:spPr/>
        <p:txBody>
          <a:bodyPr/>
          <a:lstStyle/>
          <a:p>
            <a:fld id="{328EBED1-B812-A24E-A9FF-4E59CC0D929A}" type="slidenum">
              <a:rPr lang="en-GB" smtClean="0"/>
              <a:t>‹#›</a:t>
            </a:fld>
            <a:endParaRPr lang="en-GB"/>
          </a:p>
        </p:txBody>
      </p:sp>
    </p:spTree>
    <p:extLst>
      <p:ext uri="{BB962C8B-B14F-4D97-AF65-F5344CB8AC3E}">
        <p14:creationId xmlns:p14="http://schemas.microsoft.com/office/powerpoint/2010/main" val="25925177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cstate="hqprint">
            <a:alphaModFix amt="4000"/>
            <a:lum/>
            <a:extLst>
              <a:ext uri="{28A0092B-C50C-407E-A947-70E740481C1C}">
                <a14:useLocalDpi xmlns:a14="http://schemas.microsoft.com/office/drawing/2010/main"/>
              </a:ext>
            </a:extLst>
          </a:blip>
          <a:srcRect/>
          <a:stretch>
            <a:fillRect l="6000" t="6000" r="6000" b="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02ECF0-AB56-0C45-B8BB-DCD0368043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E021556-FD29-8541-8E21-86AEA47B3D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6A4203A-AE62-894A-8423-0E27BAA8F8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186C07-D8A3-C740-A2A3-2D80B0C847A6}" type="datetime1">
              <a:rPr lang="pl-PL" smtClean="0"/>
              <a:t>13.02.2019</a:t>
            </a:fld>
            <a:endParaRPr lang="en-GB"/>
          </a:p>
        </p:txBody>
      </p:sp>
      <p:sp>
        <p:nvSpPr>
          <p:cNvPr id="5" name="Footer Placeholder 4">
            <a:extLst>
              <a:ext uri="{FF2B5EF4-FFF2-40B4-BE49-F238E27FC236}">
                <a16:creationId xmlns:a16="http://schemas.microsoft.com/office/drawing/2014/main" id="{BBF184E5-6C93-2849-A6F8-59056B91AF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Version: Draft 0.8 </a:t>
            </a:r>
          </a:p>
        </p:txBody>
      </p:sp>
      <p:sp>
        <p:nvSpPr>
          <p:cNvPr id="6" name="Slide Number Placeholder 5">
            <a:extLst>
              <a:ext uri="{FF2B5EF4-FFF2-40B4-BE49-F238E27FC236}">
                <a16:creationId xmlns:a16="http://schemas.microsoft.com/office/drawing/2014/main" id="{63DD0D19-2566-9B44-A657-56811CC6AD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8EBED1-B812-A24E-A9FF-4E59CC0D929A}" type="slidenum">
              <a:rPr lang="en-GB" smtClean="0"/>
              <a:t>‹#›</a:t>
            </a:fld>
            <a:endParaRPr lang="en-GB"/>
          </a:p>
        </p:txBody>
      </p:sp>
    </p:spTree>
    <p:extLst>
      <p:ext uri="{BB962C8B-B14F-4D97-AF65-F5344CB8AC3E}">
        <p14:creationId xmlns:p14="http://schemas.microsoft.com/office/powerpoint/2010/main" val="2324070532"/>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pmsolutions.com/" TargetMode="External"/><Relationship Id="rId13" Type="http://schemas.openxmlformats.org/officeDocument/2006/relationships/hyperlink" Target="http://www.agilenutshell.com/cone_of_uncertainty" TargetMode="External"/><Relationship Id="rId18" Type="http://schemas.openxmlformats.org/officeDocument/2006/relationships/hyperlink" Target="https://www.pmsolutions.com/collateral/research/Strategies%20for%20Project%20Recovery%202011.pdf" TargetMode="External"/><Relationship Id="rId3" Type="http://schemas.openxmlformats.org/officeDocument/2006/relationships/hyperlink" Target="mailto:j.howell@virgin.net" TargetMode="External"/><Relationship Id="rId21" Type="http://schemas.openxmlformats.org/officeDocument/2006/relationships/hyperlink" Target="mailto:Ludmila.Borylo@grandparade.co.uk" TargetMode="External"/><Relationship Id="rId7" Type="http://schemas.openxmlformats.org/officeDocument/2006/relationships/hyperlink" Target="https://www.pmi.org/" TargetMode="External"/><Relationship Id="rId12" Type="http://schemas.openxmlformats.org/officeDocument/2006/relationships/hyperlink" Target="http://blog.plataformatec.com.br/2019/01/an-agilists-guide-analyzing-process-health/" TargetMode="External"/><Relationship Id="rId17" Type="http://schemas.openxmlformats.org/officeDocument/2006/relationships/hyperlink" Target="http://www.amazon.com/gp/product/B00B9ZD20K/ref=as_li_tf_tl?ie=UTF8&amp;camp=1789&amp;creative=9325&amp;creativeASIN=B00B9ZD20K&amp;linkCode=as2&amp;tag=rasmusoftwcon-20" TargetMode="External"/><Relationship Id="rId2" Type="http://schemas.openxmlformats.org/officeDocument/2006/relationships/notesSlide" Target="../notesSlides/notesSlide1.xml"/><Relationship Id="rId16" Type="http://schemas.openxmlformats.org/officeDocument/2006/relationships/hyperlink" Target="http://www.amazon.com/gp/product/0201710919/ref=as_li_tf_tl?ie=UTF8&amp;camp=1789&amp;creative=9325&amp;creativeASIN=0201710919&amp;linkCode=as2&amp;tag=rasmusoftwcon-20" TargetMode="External"/><Relationship Id="rId20" Type="http://schemas.openxmlformats.org/officeDocument/2006/relationships/hyperlink" Target="mailto:duplessisnicolas@gmail.com" TargetMode="External"/><Relationship Id="rId1" Type="http://schemas.openxmlformats.org/officeDocument/2006/relationships/slideLayout" Target="../slideLayouts/slideLayout2.xml"/><Relationship Id="rId6" Type="http://schemas.openxmlformats.org/officeDocument/2006/relationships/hyperlink" Target="https://hbr.org/" TargetMode="External"/><Relationship Id="rId11" Type="http://schemas.openxmlformats.org/officeDocument/2006/relationships/hyperlink" Target="http://www.agilenutshell.com/" TargetMode="External"/><Relationship Id="rId24" Type="http://schemas.openxmlformats.org/officeDocument/2006/relationships/hyperlink" Target="mailto:mateusz.gurgul@grandparade.co.uk" TargetMode="External"/><Relationship Id="rId5" Type="http://schemas.openxmlformats.org/officeDocument/2006/relationships/hyperlink" Target="https://www.apm.org.uk/" TargetMode="External"/><Relationship Id="rId15" Type="http://schemas.openxmlformats.org/officeDocument/2006/relationships/hyperlink" Target="https://www.pmi.org/pmbok-guide-standards" TargetMode="External"/><Relationship Id="rId23" Type="http://schemas.openxmlformats.org/officeDocument/2006/relationships/hyperlink" Target="mailto:mateusz.pluta@grandparade.co.uk" TargetMode="External"/><Relationship Id="rId10" Type="http://schemas.openxmlformats.org/officeDocument/2006/relationships/hyperlink" Target="https://www.scrum.org/" TargetMode="External"/><Relationship Id="rId19" Type="http://schemas.openxmlformats.org/officeDocument/2006/relationships/hyperlink" Target="mailto:james.curtis@williamhill.com" TargetMode="External"/><Relationship Id="rId4" Type="http://schemas.openxmlformats.org/officeDocument/2006/relationships/image" Target="../media/image2.png"/><Relationship Id="rId9" Type="http://schemas.openxmlformats.org/officeDocument/2006/relationships/hyperlink" Target="https://www.scrumalliance.org/" TargetMode="External"/><Relationship Id="rId14" Type="http://schemas.openxmlformats.org/officeDocument/2006/relationships/hyperlink" Target="https://hbr.org/2015/08/how-to-stop-overplanning-even-if-youre-a-perfectionist" TargetMode="External"/><Relationship Id="rId22" Type="http://schemas.openxmlformats.org/officeDocument/2006/relationships/hyperlink" Target="mailto:Lukasz.Krzyzek@grandparade.co.uk"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www.agilenutshell.com/cone_of_uncertainty"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hbr.org/2015/08/how-to-stop-overplanning-even-if-youre-a-perfectionist"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hbr.org/" TargetMode="External"/><Relationship Id="rId4" Type="http://schemas.openxmlformats.org/officeDocument/2006/relationships/hyperlink" Target="https://hbr.org/search?term=elizabeth%20grace%20saunders&amp;search_type=search-al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amazon.com/gp/product/B00B9ZD20K/ref=as_li_tf_tl?ie=UTF8&amp;camp=1789&amp;creative=9325&amp;creativeASIN=B00B9ZD20K&amp;linkCode=as2&amp;tag=rasmusoftwcon-20"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9.gif"/><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amazon.com/gp/product/B00B9ZD20K/ref=as_li_tf_tl?ie=UTF8&amp;camp=1789&amp;creative=9325&amp;creativeASIN=B00B9ZD20K&amp;linkCode=as2&amp;tag=rasmusoftwcon-20"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blog.plataformatec.com.br/2019/01/an-agilists-guide-analyzing-process-health/"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hyperlink" Target="http://blog.plataformatec.com.br/?author=43"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www.amazon.com/gp/product/0201710919/ref=as_li_tf_tl?ie=UTF8&amp;camp=1789&amp;creative=9325&amp;creativeASIN=0201710919&amp;linkCode=as2&amp;tag=rasmusoftwcon-20"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pmi.or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bit.ly/P6BEv8"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www.pmsolutions.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merriam-webster.com/dictionary/empirical"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www.amazon.com/gp/product/B00B9ZD20K/ref=as_li_tf_tl?ie=UTF8&amp;camp=1789&amp;creative=9325&amp;creativeASIN=B00B9ZD20K&amp;linkCode=as2&amp;tag=rasmusoftwcon-20" TargetMode="External"/><Relationship Id="rId4" Type="http://schemas.openxmlformats.org/officeDocument/2006/relationships/hyperlink" Target="https://www.merriam-webster.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CB7552-46B6-0845-B014-3A1E642D4368}"/>
              </a:ext>
            </a:extLst>
          </p:cNvPr>
          <p:cNvSpPr>
            <a:spLocks noGrp="1"/>
          </p:cNvSpPr>
          <p:nvPr>
            <p:ph type="sldNum" sz="quarter" idx="12"/>
          </p:nvPr>
        </p:nvSpPr>
        <p:spPr/>
        <p:txBody>
          <a:bodyPr/>
          <a:lstStyle/>
          <a:p>
            <a:fld id="{328EBED1-B812-A24E-A9FF-4E59CC0D929A}" type="slidenum">
              <a:rPr lang="en-GB" smtClean="0"/>
              <a:t>1</a:t>
            </a:fld>
            <a:endParaRPr lang="en-GB"/>
          </a:p>
        </p:txBody>
      </p:sp>
      <p:sp>
        <p:nvSpPr>
          <p:cNvPr id="10" name="Footer Placeholder 1">
            <a:extLst>
              <a:ext uri="{FF2B5EF4-FFF2-40B4-BE49-F238E27FC236}">
                <a16:creationId xmlns:a16="http://schemas.microsoft.com/office/drawing/2014/main" id="{7C91EC74-79E7-BD4C-BE2F-87B2309A1A89}"/>
              </a:ext>
            </a:extLst>
          </p:cNvPr>
          <p:cNvSpPr>
            <a:spLocks noGrp="1"/>
          </p:cNvSpPr>
          <p:nvPr>
            <p:ph type="ftr" sz="quarter" idx="11"/>
          </p:nvPr>
        </p:nvSpPr>
        <p:spPr>
          <a:xfrm>
            <a:off x="4038600" y="6356350"/>
            <a:ext cx="4114800" cy="365125"/>
          </a:xfrm>
        </p:spPr>
        <p:txBody>
          <a:bodyPr/>
          <a:lstStyle/>
          <a:p>
            <a:r>
              <a:rPr lang="en-GB" dirty="0"/>
              <a:t>Version: </a:t>
            </a:r>
            <a:r>
              <a:rPr lang="en-GB" sz="800" dirty="0"/>
              <a:t>1.01</a:t>
            </a:r>
            <a:r>
              <a:rPr lang="en-GB" dirty="0"/>
              <a:t> </a:t>
            </a:r>
          </a:p>
        </p:txBody>
      </p:sp>
      <p:graphicFrame>
        <p:nvGraphicFramePr>
          <p:cNvPr id="12" name="Table 11">
            <a:extLst>
              <a:ext uri="{FF2B5EF4-FFF2-40B4-BE49-F238E27FC236}">
                <a16:creationId xmlns:a16="http://schemas.microsoft.com/office/drawing/2014/main" id="{18F1A75C-6FA4-474E-B86C-8212F9FC0E88}"/>
              </a:ext>
            </a:extLst>
          </p:cNvPr>
          <p:cNvGraphicFramePr>
            <a:graphicFrameLocks noGrp="1"/>
          </p:cNvGraphicFramePr>
          <p:nvPr>
            <p:extLst>
              <p:ext uri="{D42A27DB-BD31-4B8C-83A1-F6EECF244321}">
                <p14:modId xmlns:p14="http://schemas.microsoft.com/office/powerpoint/2010/main" val="783134194"/>
              </p:ext>
            </p:extLst>
          </p:nvPr>
        </p:nvGraphicFramePr>
        <p:xfrm>
          <a:off x="861568" y="536787"/>
          <a:ext cx="6392672" cy="2460102"/>
        </p:xfrm>
        <a:graphic>
          <a:graphicData uri="http://schemas.openxmlformats.org/drawingml/2006/table">
            <a:tbl>
              <a:tblPr firstRow="1" bandRow="1">
                <a:tableStyleId>{5C22544A-7EE6-4342-B048-85BDC9FD1C3A}</a:tableStyleId>
              </a:tblPr>
              <a:tblGrid>
                <a:gridCol w="2895423">
                  <a:extLst>
                    <a:ext uri="{9D8B030D-6E8A-4147-A177-3AD203B41FA5}">
                      <a16:colId xmlns:a16="http://schemas.microsoft.com/office/drawing/2014/main" val="2531369038"/>
                    </a:ext>
                  </a:extLst>
                </a:gridCol>
                <a:gridCol w="3497249">
                  <a:extLst>
                    <a:ext uri="{9D8B030D-6E8A-4147-A177-3AD203B41FA5}">
                      <a16:colId xmlns:a16="http://schemas.microsoft.com/office/drawing/2014/main" val="1505260187"/>
                    </a:ext>
                  </a:extLst>
                </a:gridCol>
              </a:tblGrid>
              <a:tr h="1321390">
                <a:tc>
                  <a:txBody>
                    <a:bodyPr/>
                    <a:lstStyle/>
                    <a:p>
                      <a:endParaRPr lang="en-GB" dirty="0">
                        <a:solidFill>
                          <a:sysClr val="windowText" lastClr="000000"/>
                        </a:solidFill>
                      </a:endParaRPr>
                    </a:p>
                    <a:p>
                      <a:endParaRPr lang="en-GB" dirty="0">
                        <a:solidFill>
                          <a:sysClr val="windowText" lastClr="000000"/>
                        </a:solidFill>
                      </a:endParaRPr>
                    </a:p>
                    <a:p>
                      <a:endParaRPr lang="en-GB" dirty="0">
                        <a:solidFill>
                          <a:sysClr val="windowText" lastClr="000000"/>
                        </a:solidFill>
                      </a:endParaRPr>
                    </a:p>
                    <a:p>
                      <a:endParaRPr lang="en-GB" dirty="0">
                        <a:solidFill>
                          <a:sysClr val="windowText" lastClr="000000"/>
                        </a:solidFill>
                      </a:endParaRPr>
                    </a:p>
                    <a:p>
                      <a:endParaRPr lang="en-GB" dirty="0">
                        <a:solidFill>
                          <a:sysClr val="windowText" lastClr="000000"/>
                        </a:solidFill>
                      </a:endParaRPr>
                    </a:p>
                    <a:p>
                      <a:endParaRPr lang="en-GB"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ysClr val="windowText" lastClr="000000"/>
                        </a:solidFill>
                      </a:endParaRPr>
                    </a:p>
                    <a:p>
                      <a:r>
                        <a:rPr lang="en-GB" dirty="0">
                          <a:solidFill>
                            <a:schemeClr val="accent1">
                              <a:lumMod val="75000"/>
                            </a:schemeClr>
                          </a:solidFill>
                        </a:rPr>
                        <a:t>Author:  </a:t>
                      </a:r>
                      <a:r>
                        <a:rPr lang="en-GB" dirty="0">
                          <a:solidFill>
                            <a:schemeClr val="bg1">
                              <a:lumMod val="95000"/>
                            </a:schemeClr>
                          </a:solidFill>
                          <a:hlinkClick r:id="rId3">
                            <a:extLst>
                              <a:ext uri="{A12FA001-AC4F-418D-AE19-62706E023703}">
                                <ahyp:hlinkClr xmlns:ahyp="http://schemas.microsoft.com/office/drawing/2018/hyperlinkcolor" val="tx"/>
                              </a:ext>
                            </a:extLst>
                          </a:hlinkClick>
                        </a:rPr>
                        <a:t>Jonathan Howell</a:t>
                      </a:r>
                      <a:endParaRPr lang="en-GB" dirty="0">
                        <a:solidFill>
                          <a:schemeClr val="bg1">
                            <a:lumMod val="95000"/>
                          </a:schemeClr>
                        </a:solidFill>
                      </a:endParaRPr>
                    </a:p>
                    <a:p>
                      <a:r>
                        <a:rPr lang="en-GB" dirty="0">
                          <a:solidFill>
                            <a:schemeClr val="accent1">
                              <a:lumMod val="75000"/>
                            </a:schemeClr>
                          </a:solidFill>
                        </a:rPr>
                        <a:t>Date:</a:t>
                      </a:r>
                      <a:r>
                        <a:rPr lang="en-GB" dirty="0">
                          <a:solidFill>
                            <a:sysClr val="windowText" lastClr="000000"/>
                          </a:solidFill>
                        </a:rPr>
                        <a:t>      </a:t>
                      </a:r>
                      <a:r>
                        <a:rPr lang="en-GB" dirty="0">
                          <a:solidFill>
                            <a:schemeClr val="bg1"/>
                          </a:solidFill>
                        </a:rPr>
                        <a:t>13/01/2019</a:t>
                      </a:r>
                    </a:p>
                    <a:p>
                      <a:r>
                        <a:rPr lang="en-GB" dirty="0">
                          <a:solidFill>
                            <a:schemeClr val="accent1">
                              <a:lumMod val="75000"/>
                            </a:schemeClr>
                          </a:solidFill>
                        </a:rPr>
                        <a:t>Version:</a:t>
                      </a:r>
                      <a:r>
                        <a:rPr lang="en-GB" dirty="0">
                          <a:solidFill>
                            <a:sysClr val="windowText" lastClr="000000"/>
                          </a:solidFill>
                        </a:rPr>
                        <a:t> </a:t>
                      </a:r>
                      <a:r>
                        <a:rPr lang="en-GB" dirty="0">
                          <a:solidFill>
                            <a:schemeClr val="bg1"/>
                          </a:solidFill>
                        </a:rPr>
                        <a:t>1.01</a:t>
                      </a:r>
                    </a:p>
                    <a:p>
                      <a:endParaRPr lang="en-GB" dirty="0">
                        <a:solidFill>
                          <a:sysClr val="windowText" lastClr="000000"/>
                        </a:solidFill>
                      </a:endParaRPr>
                    </a:p>
                    <a:p>
                      <a:endParaRPr lang="en-GB" dirty="0">
                        <a:solidFill>
                          <a:sysClr val="windowText" lastClr="000000"/>
                        </a:solidFill>
                      </a:endParaRPr>
                    </a:p>
                    <a:p>
                      <a:endParaRPr lang="en-GB"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alpha val="50000"/>
                      </a:schemeClr>
                    </a:solidFill>
                  </a:tcPr>
                </a:tc>
                <a:extLst>
                  <a:ext uri="{0D108BD9-81ED-4DB2-BD59-A6C34878D82A}">
                    <a16:rowId xmlns:a16="http://schemas.microsoft.com/office/drawing/2014/main" val="1237977746"/>
                  </a:ext>
                </a:extLst>
              </a:tr>
              <a:tr h="448422">
                <a:tc gridSpan="2">
                  <a:txBody>
                    <a:bodyPr/>
                    <a:lstStyle/>
                    <a:p>
                      <a:pPr algn="l"/>
                      <a:r>
                        <a:rPr lang="en-GB" b="1" dirty="0">
                          <a:solidFill>
                            <a:schemeClr val="bg1"/>
                          </a:solidFill>
                        </a:rPr>
                        <a:t>Corporate Agility &amp; Planning – William Hill Version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alpha val="46000"/>
                      </a:schemeClr>
                    </a:solidFill>
                  </a:tcPr>
                </a:tc>
                <a:tc hMerge="1">
                  <a:txBody>
                    <a:bodyPr/>
                    <a:lstStyle/>
                    <a:p>
                      <a:endParaRPr lang="en-GB"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46000"/>
                      </a:schemeClr>
                    </a:solidFill>
                  </a:tcPr>
                </a:tc>
                <a:extLst>
                  <a:ext uri="{0D108BD9-81ED-4DB2-BD59-A6C34878D82A}">
                    <a16:rowId xmlns:a16="http://schemas.microsoft.com/office/drawing/2014/main" val="4018524125"/>
                  </a:ext>
                </a:extLst>
              </a:tr>
            </a:tbl>
          </a:graphicData>
        </a:graphic>
      </p:graphicFrame>
      <p:pic>
        <p:nvPicPr>
          <p:cNvPr id="14" name="Picture 13">
            <a:hlinkClick r:id="rId3"/>
            <a:extLst>
              <a:ext uri="{FF2B5EF4-FFF2-40B4-BE49-F238E27FC236}">
                <a16:creationId xmlns:a16="http://schemas.microsoft.com/office/drawing/2014/main" id="{A8FDA93A-E642-194F-92F0-ABFB516F2A1F}"/>
              </a:ext>
            </a:extLst>
          </p:cNvPr>
          <p:cNvPicPr>
            <a:picLocks noChangeAspect="1"/>
          </p:cNvPicPr>
          <p:nvPr/>
        </p:nvPicPr>
        <p:blipFill>
          <a:blip r:embed="rId4"/>
          <a:stretch>
            <a:fillRect/>
          </a:stretch>
        </p:blipFill>
        <p:spPr>
          <a:xfrm>
            <a:off x="917051" y="620962"/>
            <a:ext cx="2770367" cy="1834333"/>
          </a:xfrm>
          <a:prstGeom prst="rect">
            <a:avLst/>
          </a:prstGeom>
        </p:spPr>
      </p:pic>
      <p:sp>
        <p:nvSpPr>
          <p:cNvPr id="6" name="TextBox 5">
            <a:extLst>
              <a:ext uri="{FF2B5EF4-FFF2-40B4-BE49-F238E27FC236}">
                <a16:creationId xmlns:a16="http://schemas.microsoft.com/office/drawing/2014/main" id="{96D6FEC7-6279-AF4B-A717-E72FB75DACDB}"/>
              </a:ext>
            </a:extLst>
          </p:cNvPr>
          <p:cNvSpPr txBox="1"/>
          <p:nvPr/>
        </p:nvSpPr>
        <p:spPr>
          <a:xfrm>
            <a:off x="9700591" y="571169"/>
            <a:ext cx="1639954" cy="3862596"/>
          </a:xfrm>
          <a:prstGeom prst="rect">
            <a:avLst/>
          </a:prstGeom>
          <a:noFill/>
          <a:ln>
            <a:solidFill>
              <a:schemeClr val="bg1">
                <a:lumMod val="95000"/>
              </a:schemeClr>
            </a:solidFill>
          </a:ln>
        </p:spPr>
        <p:txBody>
          <a:bodyPr wrap="square" rtlCol="0">
            <a:spAutoFit/>
          </a:bodyPr>
          <a:lstStyle/>
          <a:p>
            <a:r>
              <a:rPr lang="en-GB" sz="900" b="1" dirty="0">
                <a:solidFill>
                  <a:schemeClr val="bg1">
                    <a:lumMod val="95000"/>
                  </a:schemeClr>
                </a:solidFill>
              </a:rPr>
              <a:t>Organisation Reference</a:t>
            </a:r>
          </a:p>
          <a:p>
            <a:pPr marL="171450" indent="-171450">
              <a:buFont typeface="Arial" panose="020B0604020202020204" pitchFamily="34" charset="0"/>
              <a:buChar char="•"/>
            </a:pPr>
            <a:r>
              <a:rPr lang="en-GB" sz="800" dirty="0">
                <a:solidFill>
                  <a:schemeClr val="bg1">
                    <a:lumMod val="95000"/>
                  </a:schemeClr>
                </a:solidFill>
                <a:hlinkClick r:id="rId5">
                  <a:extLst>
                    <a:ext uri="{A12FA001-AC4F-418D-AE19-62706E023703}">
                      <ahyp:hlinkClr xmlns:ahyp="http://schemas.microsoft.com/office/drawing/2018/hyperlinkcolor" val="tx"/>
                    </a:ext>
                  </a:extLst>
                </a:hlinkClick>
              </a:rPr>
              <a:t>APM </a:t>
            </a:r>
            <a:endParaRPr lang="en-GB" sz="800" dirty="0">
              <a:solidFill>
                <a:schemeClr val="bg1">
                  <a:lumMod val="95000"/>
                </a:schemeClr>
              </a:solidFill>
            </a:endParaRPr>
          </a:p>
          <a:p>
            <a:pPr marL="171450" indent="-171450">
              <a:buFont typeface="Arial" panose="020B0604020202020204" pitchFamily="34" charset="0"/>
              <a:buChar char="•"/>
            </a:pPr>
            <a:r>
              <a:rPr lang="en-GB" sz="800" dirty="0">
                <a:solidFill>
                  <a:schemeClr val="bg1">
                    <a:lumMod val="95000"/>
                  </a:schemeClr>
                </a:solidFill>
                <a:hlinkClick r:id="rId6">
                  <a:extLst>
                    <a:ext uri="{A12FA001-AC4F-418D-AE19-62706E023703}">
                      <ahyp:hlinkClr xmlns:ahyp="http://schemas.microsoft.com/office/drawing/2018/hyperlinkcolor" val="tx"/>
                    </a:ext>
                  </a:extLst>
                </a:hlinkClick>
              </a:rPr>
              <a:t>Harvard Business Review</a:t>
            </a:r>
            <a:endParaRPr lang="en-GB" sz="800" dirty="0">
              <a:solidFill>
                <a:schemeClr val="bg1">
                  <a:lumMod val="95000"/>
                </a:schemeClr>
              </a:solidFill>
            </a:endParaRPr>
          </a:p>
          <a:p>
            <a:pPr marL="171450" indent="-171450">
              <a:buFont typeface="Arial" panose="020B0604020202020204" pitchFamily="34" charset="0"/>
              <a:buChar char="•"/>
            </a:pPr>
            <a:r>
              <a:rPr lang="en-GB" sz="800" dirty="0">
                <a:solidFill>
                  <a:schemeClr val="bg1">
                    <a:lumMod val="95000"/>
                  </a:schemeClr>
                </a:solidFill>
                <a:hlinkClick r:id="rId7">
                  <a:extLst>
                    <a:ext uri="{A12FA001-AC4F-418D-AE19-62706E023703}">
                      <ahyp:hlinkClr xmlns:ahyp="http://schemas.microsoft.com/office/drawing/2018/hyperlinkcolor" val="tx"/>
                    </a:ext>
                  </a:extLst>
                </a:hlinkClick>
              </a:rPr>
              <a:t>PMI</a:t>
            </a:r>
            <a:endParaRPr lang="en-GB" sz="800" dirty="0">
              <a:solidFill>
                <a:schemeClr val="bg1">
                  <a:lumMod val="95000"/>
                </a:schemeClr>
              </a:solidFill>
            </a:endParaRPr>
          </a:p>
          <a:p>
            <a:pPr marL="171450" indent="-171450">
              <a:buFont typeface="Arial" panose="020B0604020202020204" pitchFamily="34" charset="0"/>
              <a:buChar char="•"/>
            </a:pPr>
            <a:r>
              <a:rPr lang="en-GB" sz="800" dirty="0">
                <a:solidFill>
                  <a:schemeClr val="bg1">
                    <a:lumMod val="95000"/>
                  </a:schemeClr>
                </a:solidFill>
                <a:hlinkClick r:id="rId8">
                  <a:extLst>
                    <a:ext uri="{A12FA001-AC4F-418D-AE19-62706E023703}">
                      <ahyp:hlinkClr xmlns:ahyp="http://schemas.microsoft.com/office/drawing/2018/hyperlinkcolor" val="tx"/>
                    </a:ext>
                  </a:extLst>
                </a:hlinkClick>
              </a:rPr>
              <a:t>PMSolutions</a:t>
            </a:r>
            <a:endParaRPr lang="en-GB" sz="800" dirty="0">
              <a:solidFill>
                <a:schemeClr val="bg1">
                  <a:lumMod val="95000"/>
                </a:schemeClr>
              </a:solidFill>
            </a:endParaRPr>
          </a:p>
          <a:p>
            <a:pPr marL="171450" indent="-171450">
              <a:buFont typeface="Arial" panose="020B0604020202020204" pitchFamily="34" charset="0"/>
              <a:buChar char="•"/>
            </a:pPr>
            <a:r>
              <a:rPr lang="en-GB" sz="800" dirty="0">
                <a:solidFill>
                  <a:schemeClr val="bg1">
                    <a:lumMod val="95000"/>
                  </a:schemeClr>
                </a:solidFill>
                <a:hlinkClick r:id="rId9">
                  <a:extLst>
                    <a:ext uri="{A12FA001-AC4F-418D-AE19-62706E023703}">
                      <ahyp:hlinkClr xmlns:ahyp="http://schemas.microsoft.com/office/drawing/2018/hyperlinkcolor" val="tx"/>
                    </a:ext>
                  </a:extLst>
                </a:hlinkClick>
              </a:rPr>
              <a:t>ScrumAlliance</a:t>
            </a:r>
            <a:endParaRPr lang="en-GB" sz="800" dirty="0">
              <a:solidFill>
                <a:schemeClr val="bg1">
                  <a:lumMod val="95000"/>
                </a:schemeClr>
              </a:solidFill>
            </a:endParaRPr>
          </a:p>
          <a:p>
            <a:pPr marL="171450" indent="-171450">
              <a:buFont typeface="Arial" panose="020B0604020202020204" pitchFamily="34" charset="0"/>
              <a:buChar char="•"/>
            </a:pPr>
            <a:r>
              <a:rPr lang="en-GB" sz="800" dirty="0">
                <a:solidFill>
                  <a:schemeClr val="bg1">
                    <a:lumMod val="95000"/>
                  </a:schemeClr>
                </a:solidFill>
                <a:hlinkClick r:id="rId10">
                  <a:extLst>
                    <a:ext uri="{A12FA001-AC4F-418D-AE19-62706E023703}">
                      <ahyp:hlinkClr xmlns:ahyp="http://schemas.microsoft.com/office/drawing/2018/hyperlinkcolor" val="tx"/>
                    </a:ext>
                  </a:extLst>
                </a:hlinkClick>
              </a:rPr>
              <a:t>Scrum.Org</a:t>
            </a:r>
            <a:endParaRPr lang="en-GB" sz="800" dirty="0">
              <a:solidFill>
                <a:schemeClr val="bg1">
                  <a:lumMod val="95000"/>
                </a:schemeClr>
              </a:solidFill>
            </a:endParaRPr>
          </a:p>
          <a:p>
            <a:endParaRPr lang="en-GB" sz="800" dirty="0">
              <a:solidFill>
                <a:schemeClr val="bg1">
                  <a:lumMod val="95000"/>
                </a:schemeClr>
              </a:solidFill>
            </a:endParaRPr>
          </a:p>
          <a:p>
            <a:r>
              <a:rPr lang="en-GB" sz="900" b="1" dirty="0">
                <a:solidFill>
                  <a:schemeClr val="bg1">
                    <a:lumMod val="95000"/>
                  </a:schemeClr>
                </a:solidFill>
              </a:rPr>
              <a:t>Reference Material</a:t>
            </a:r>
          </a:p>
          <a:p>
            <a:pPr marL="171450" indent="-171450">
              <a:buFont typeface="Arial" panose="020B0604020202020204" pitchFamily="34" charset="0"/>
              <a:buChar char="•"/>
            </a:pPr>
            <a:r>
              <a:rPr lang="en-GB" sz="800" dirty="0">
                <a:solidFill>
                  <a:schemeClr val="bg1">
                    <a:lumMod val="95000"/>
                  </a:schemeClr>
                </a:solidFill>
                <a:hlinkClick r:id="rId11">
                  <a:extLst>
                    <a:ext uri="{A12FA001-AC4F-418D-AE19-62706E023703}">
                      <ahyp:hlinkClr xmlns:ahyp="http://schemas.microsoft.com/office/drawing/2018/hyperlinkcolor" val="tx"/>
                    </a:ext>
                  </a:extLst>
                </a:hlinkClick>
              </a:rPr>
              <a:t>AgileInANutshell</a:t>
            </a:r>
            <a:endParaRPr lang="en-GB" sz="800" b="1" dirty="0">
              <a:solidFill>
                <a:schemeClr val="bg1">
                  <a:lumMod val="95000"/>
                </a:schemeClr>
              </a:solidFill>
            </a:endParaRPr>
          </a:p>
          <a:p>
            <a:pPr marL="171450" indent="-171450">
              <a:buFont typeface="Arial" panose="020B0604020202020204" pitchFamily="34" charset="0"/>
              <a:buChar char="•"/>
            </a:pPr>
            <a:r>
              <a:rPr lang="pl-PL" sz="800" dirty="0">
                <a:solidFill>
                  <a:schemeClr val="bg1">
                    <a:lumMod val="95000"/>
                  </a:schemeClr>
                </a:solidFill>
                <a:hlinkClick r:id="rId12">
                  <a:extLst>
                    <a:ext uri="{A12FA001-AC4F-418D-AE19-62706E023703}">
                      <ahyp:hlinkClr xmlns:ahyp="http://schemas.microsoft.com/office/drawing/2018/hyperlinkcolor" val="tx"/>
                    </a:ext>
                  </a:extLst>
                </a:hlinkClick>
              </a:rPr>
              <a:t>Analyzing Process Health</a:t>
            </a:r>
            <a:endParaRPr lang="pl-PL" sz="800" dirty="0">
              <a:solidFill>
                <a:schemeClr val="bg1">
                  <a:lumMod val="95000"/>
                </a:schemeClr>
              </a:solidFill>
            </a:endParaRPr>
          </a:p>
          <a:p>
            <a:pPr marL="171450" indent="-171450">
              <a:buFont typeface="Arial" panose="020B0604020202020204" pitchFamily="34" charset="0"/>
              <a:buChar char="•"/>
            </a:pPr>
            <a:r>
              <a:rPr lang="pl-PL" sz="800" noProof="1">
                <a:solidFill>
                  <a:schemeClr val="bg1">
                    <a:lumMod val="95000"/>
                  </a:schemeClr>
                </a:solidFill>
                <a:hlinkClick r:id="rId13">
                  <a:extLst>
                    <a:ext uri="{A12FA001-AC4F-418D-AE19-62706E023703}">
                      <ahyp:hlinkClr xmlns:ahyp="http://schemas.microsoft.com/office/drawing/2018/hyperlinkcolor" val="tx"/>
                    </a:ext>
                  </a:extLst>
                </a:hlinkClick>
              </a:rPr>
              <a:t>Cone of Uncertainty</a:t>
            </a:r>
            <a:endParaRPr lang="en-GB" sz="800" dirty="0">
              <a:solidFill>
                <a:schemeClr val="bg1">
                  <a:lumMod val="95000"/>
                </a:schemeClr>
              </a:solidFill>
            </a:endParaRPr>
          </a:p>
          <a:p>
            <a:pPr marL="171450" indent="-171450">
              <a:buFont typeface="Arial" panose="020B0604020202020204" pitchFamily="34" charset="0"/>
              <a:buChar char="•"/>
            </a:pPr>
            <a:r>
              <a:rPr lang="en-GB" sz="800" dirty="0">
                <a:solidFill>
                  <a:schemeClr val="bg1">
                    <a:lumMod val="95000"/>
                  </a:schemeClr>
                </a:solidFill>
                <a:hlinkClick r:id="rId14">
                  <a:extLst>
                    <a:ext uri="{A12FA001-AC4F-418D-AE19-62706E023703}">
                      <ahyp:hlinkClr xmlns:ahyp="http://schemas.microsoft.com/office/drawing/2018/hyperlinkcolor" val="tx"/>
                    </a:ext>
                  </a:extLst>
                </a:hlinkClick>
              </a:rPr>
              <a:t>How to Stop Overplanning (Even If You’re a Perfectionist)</a:t>
            </a:r>
            <a:endParaRPr lang="en-GB" sz="800" dirty="0">
              <a:solidFill>
                <a:schemeClr val="bg1">
                  <a:lumMod val="95000"/>
                </a:schemeClr>
              </a:solidFill>
            </a:endParaRPr>
          </a:p>
          <a:p>
            <a:pPr marL="171450" indent="-171450">
              <a:buFont typeface="Arial" panose="020B0604020202020204" pitchFamily="34" charset="0"/>
              <a:buChar char="•"/>
            </a:pPr>
            <a:r>
              <a:rPr lang="en-GB" sz="800" dirty="0">
                <a:solidFill>
                  <a:schemeClr val="bg1">
                    <a:lumMod val="95000"/>
                  </a:schemeClr>
                </a:solidFill>
                <a:hlinkClick r:id="rId15">
                  <a:extLst>
                    <a:ext uri="{A12FA001-AC4F-418D-AE19-62706E023703}">
                      <ahyp:hlinkClr xmlns:ahyp="http://schemas.microsoft.com/office/drawing/2018/hyperlinkcolor" val="tx"/>
                    </a:ext>
                  </a:extLst>
                </a:hlinkClick>
              </a:rPr>
              <a:t>PMBOK</a:t>
            </a:r>
            <a:endParaRPr lang="en-GB" sz="800" dirty="0">
              <a:solidFill>
                <a:schemeClr val="bg1">
                  <a:lumMod val="95000"/>
                </a:schemeClr>
              </a:solidFill>
            </a:endParaRPr>
          </a:p>
          <a:p>
            <a:pPr marL="171450" indent="-171450">
              <a:buFont typeface="Arial" panose="020B0604020202020204" pitchFamily="34" charset="0"/>
              <a:buChar char="•"/>
            </a:pPr>
            <a:r>
              <a:rPr lang="pl-PL" sz="800" dirty="0">
                <a:solidFill>
                  <a:schemeClr val="bg1">
                    <a:lumMod val="95000"/>
                  </a:schemeClr>
                </a:solidFill>
                <a:hlinkClick r:id="rId16">
                  <a:extLst>
                    <a:ext uri="{A12FA001-AC4F-418D-AE19-62706E023703}">
                      <ahyp:hlinkClr xmlns:ahyp="http://schemas.microsoft.com/office/drawing/2018/hyperlinkcolor" val="tx"/>
                    </a:ext>
                  </a:extLst>
                </a:hlinkClick>
              </a:rPr>
              <a:t>Planning Extreme Programming</a:t>
            </a:r>
            <a:endParaRPr lang="pl-PL" altLang="pl-PL" sz="800" noProof="1">
              <a:solidFill>
                <a:schemeClr val="bg1">
                  <a:lumMod val="95000"/>
                </a:schemeClr>
              </a:solidFill>
              <a:hlinkClick r:id="rId17">
                <a:extLst>
                  <a:ext uri="{A12FA001-AC4F-418D-AE19-62706E023703}">
                    <ahyp:hlinkClr xmlns:ahyp="http://schemas.microsoft.com/office/drawing/2018/hyperlinkcolor" val="tx"/>
                  </a:ext>
                </a:extLst>
              </a:hlinkClick>
            </a:endParaRPr>
          </a:p>
          <a:p>
            <a:pPr marL="171450" indent="-171450">
              <a:buFont typeface="Arial" panose="020B0604020202020204" pitchFamily="34" charset="0"/>
              <a:buChar char="•"/>
            </a:pPr>
            <a:r>
              <a:rPr lang="pl-PL" altLang="pl-PL" sz="800" noProof="1">
                <a:solidFill>
                  <a:schemeClr val="bg1">
                    <a:lumMod val="95000"/>
                  </a:schemeClr>
                </a:solidFill>
                <a:hlinkClick r:id="rId17">
                  <a:extLst>
                    <a:ext uri="{A12FA001-AC4F-418D-AE19-62706E023703}">
                      <ahyp:hlinkClr xmlns:ahyp="http://schemas.microsoft.com/office/drawing/2018/hyperlinkcolor" val="tx"/>
                    </a:ext>
                  </a:extLst>
                </a:hlinkClick>
              </a:rPr>
              <a:t>Software Estimation: Demystifying the Black Art</a:t>
            </a:r>
            <a:endParaRPr lang="en-GB" sz="800" dirty="0">
              <a:solidFill>
                <a:schemeClr val="bg1">
                  <a:lumMod val="95000"/>
                </a:schemeClr>
              </a:solidFill>
            </a:endParaRPr>
          </a:p>
          <a:p>
            <a:pPr marL="171450" indent="-171450">
              <a:buFont typeface="Arial" panose="020B0604020202020204" pitchFamily="34" charset="0"/>
              <a:buChar char="•"/>
            </a:pPr>
            <a:r>
              <a:rPr lang="en-GB" sz="800" dirty="0">
                <a:solidFill>
                  <a:schemeClr val="bg1">
                    <a:lumMod val="95000"/>
                  </a:schemeClr>
                </a:solidFill>
                <a:hlinkClick r:id="rId18">
                  <a:extLst>
                    <a:ext uri="{A12FA001-AC4F-418D-AE19-62706E023703}">
                      <ahyp:hlinkClr xmlns:ahyp="http://schemas.microsoft.com/office/drawing/2018/hyperlinkcolor" val="tx"/>
                    </a:ext>
                  </a:extLst>
                </a:hlinkClick>
              </a:rPr>
              <a:t>Strategies for Project Recovery</a:t>
            </a:r>
            <a:endParaRPr lang="en-GB" sz="800" dirty="0">
              <a:solidFill>
                <a:schemeClr val="bg1">
                  <a:lumMod val="95000"/>
                </a:schemeClr>
              </a:solidFill>
            </a:endParaRPr>
          </a:p>
          <a:p>
            <a:endParaRPr lang="en-GB" sz="800" dirty="0">
              <a:solidFill>
                <a:schemeClr val="bg1">
                  <a:lumMod val="95000"/>
                </a:schemeClr>
              </a:solidFill>
            </a:endParaRPr>
          </a:p>
          <a:p>
            <a:r>
              <a:rPr lang="en-GB" sz="900" b="1" dirty="0">
                <a:solidFill>
                  <a:schemeClr val="bg1">
                    <a:lumMod val="95000"/>
                  </a:schemeClr>
                </a:solidFill>
              </a:rPr>
              <a:t>Personal Contributors</a:t>
            </a:r>
          </a:p>
          <a:p>
            <a:pPr marL="171450" indent="-171450">
              <a:buFont typeface="Arial" panose="020B0604020202020204" pitchFamily="34" charset="0"/>
              <a:buChar char="•"/>
            </a:pPr>
            <a:r>
              <a:rPr lang="en-GB" sz="800" dirty="0">
                <a:solidFill>
                  <a:schemeClr val="bg1">
                    <a:lumMod val="95000"/>
                  </a:schemeClr>
                </a:solidFill>
                <a:hlinkClick r:id="rId19">
                  <a:extLst>
                    <a:ext uri="{A12FA001-AC4F-418D-AE19-62706E023703}">
                      <ahyp:hlinkClr xmlns:ahyp="http://schemas.microsoft.com/office/drawing/2018/hyperlinkcolor" val="tx"/>
                    </a:ext>
                  </a:extLst>
                </a:hlinkClick>
              </a:rPr>
              <a:t>James Curtis</a:t>
            </a:r>
            <a:endParaRPr lang="en-GB" sz="800" dirty="0">
              <a:solidFill>
                <a:schemeClr val="bg1">
                  <a:lumMod val="95000"/>
                </a:schemeClr>
              </a:solidFill>
            </a:endParaRPr>
          </a:p>
          <a:p>
            <a:pPr marL="171450" indent="-171450">
              <a:buFont typeface="Arial" panose="020B0604020202020204" pitchFamily="34" charset="0"/>
              <a:buChar char="•"/>
            </a:pPr>
            <a:r>
              <a:rPr lang="en-GB" sz="800" dirty="0">
                <a:solidFill>
                  <a:schemeClr val="bg1">
                    <a:lumMod val="95000"/>
                  </a:schemeClr>
                </a:solidFill>
                <a:hlinkClick r:id="rId20">
                  <a:extLst>
                    <a:ext uri="{A12FA001-AC4F-418D-AE19-62706E023703}">
                      <ahyp:hlinkClr xmlns:ahyp="http://schemas.microsoft.com/office/drawing/2018/hyperlinkcolor" val="tx"/>
                    </a:ext>
                  </a:extLst>
                </a:hlinkClick>
              </a:rPr>
              <a:t>Nick Duplessis</a:t>
            </a:r>
            <a:endParaRPr lang="en-GB" sz="800" dirty="0">
              <a:solidFill>
                <a:schemeClr val="bg1">
                  <a:lumMod val="95000"/>
                </a:schemeClr>
              </a:solidFill>
            </a:endParaRPr>
          </a:p>
          <a:p>
            <a:pPr marL="171450" indent="-171450">
              <a:buFont typeface="Arial" panose="020B0604020202020204" pitchFamily="34" charset="0"/>
              <a:buChar char="•"/>
            </a:pPr>
            <a:endParaRPr lang="en-GB" sz="800" dirty="0">
              <a:solidFill>
                <a:schemeClr val="bg1">
                  <a:lumMod val="95000"/>
                </a:schemeClr>
              </a:solidFill>
            </a:endParaRPr>
          </a:p>
          <a:p>
            <a:r>
              <a:rPr lang="en-GB" sz="900" b="1" dirty="0">
                <a:solidFill>
                  <a:schemeClr val="bg1">
                    <a:lumMod val="95000"/>
                  </a:schemeClr>
                </a:solidFill>
              </a:rPr>
              <a:t>Draft Content Reviewers</a:t>
            </a:r>
          </a:p>
          <a:p>
            <a:pPr marL="171450" indent="-171450">
              <a:buFont typeface="Arial" panose="020B0604020202020204" pitchFamily="34" charset="0"/>
              <a:buChar char="•"/>
            </a:pPr>
            <a:r>
              <a:rPr lang="en-GB" sz="800" b="1" dirty="0">
                <a:solidFill>
                  <a:schemeClr val="bg1">
                    <a:lumMod val="95000"/>
                  </a:schemeClr>
                </a:solidFill>
                <a:hlinkClick r:id="rId21">
                  <a:extLst>
                    <a:ext uri="{A12FA001-AC4F-418D-AE19-62706E023703}">
                      <ahyp:hlinkClr xmlns:ahyp="http://schemas.microsoft.com/office/drawing/2018/hyperlinkcolor" val="tx"/>
                    </a:ext>
                  </a:extLst>
                </a:hlinkClick>
              </a:rPr>
              <a:t>Ludmila Borylo</a:t>
            </a:r>
            <a:r>
              <a:rPr lang="en-GB" sz="900" b="1" dirty="0">
                <a:solidFill>
                  <a:schemeClr val="bg1">
                    <a:lumMod val="95000"/>
                  </a:schemeClr>
                </a:solidFill>
              </a:rPr>
              <a:t> </a:t>
            </a:r>
          </a:p>
          <a:p>
            <a:pPr marL="171450" indent="-171450">
              <a:buFont typeface="Arial" panose="020B0604020202020204" pitchFamily="34" charset="0"/>
              <a:buChar char="•"/>
            </a:pPr>
            <a:r>
              <a:rPr lang="en-GB" sz="800" b="1" dirty="0">
                <a:solidFill>
                  <a:schemeClr val="bg1">
                    <a:lumMod val="95000"/>
                  </a:schemeClr>
                </a:solidFill>
                <a:hlinkClick r:id="rId22">
                  <a:extLst>
                    <a:ext uri="{A12FA001-AC4F-418D-AE19-62706E023703}">
                      <ahyp:hlinkClr xmlns:ahyp="http://schemas.microsoft.com/office/drawing/2018/hyperlinkcolor" val="tx"/>
                    </a:ext>
                  </a:extLst>
                </a:hlinkClick>
              </a:rPr>
              <a:t>Lukasz Krzyzek</a:t>
            </a:r>
            <a:endParaRPr lang="en-GB" sz="800" b="1" dirty="0">
              <a:solidFill>
                <a:schemeClr val="bg1">
                  <a:lumMod val="95000"/>
                </a:schemeClr>
              </a:solidFill>
            </a:endParaRPr>
          </a:p>
          <a:p>
            <a:pPr marL="171450" indent="-171450">
              <a:buFont typeface="Arial" panose="020B0604020202020204" pitchFamily="34" charset="0"/>
              <a:buChar char="•"/>
            </a:pPr>
            <a:r>
              <a:rPr lang="en-GB" sz="800" b="1" dirty="0">
                <a:solidFill>
                  <a:schemeClr val="bg1">
                    <a:lumMod val="95000"/>
                  </a:schemeClr>
                </a:solidFill>
                <a:hlinkClick r:id="rId23">
                  <a:extLst>
                    <a:ext uri="{A12FA001-AC4F-418D-AE19-62706E023703}">
                      <ahyp:hlinkClr xmlns:ahyp="http://schemas.microsoft.com/office/drawing/2018/hyperlinkcolor" val="tx"/>
                    </a:ext>
                  </a:extLst>
                </a:hlinkClick>
              </a:rPr>
              <a:t>Mateusz Pluta</a:t>
            </a:r>
            <a:endParaRPr lang="en-GB" sz="800" b="1" dirty="0">
              <a:solidFill>
                <a:schemeClr val="bg1">
                  <a:lumMod val="95000"/>
                </a:schemeClr>
              </a:solidFill>
            </a:endParaRPr>
          </a:p>
          <a:p>
            <a:pPr marL="171450" indent="-171450">
              <a:buFont typeface="Arial" panose="020B0604020202020204" pitchFamily="34" charset="0"/>
              <a:buChar char="•"/>
            </a:pPr>
            <a:r>
              <a:rPr lang="en-GB" sz="800" b="1" dirty="0">
                <a:solidFill>
                  <a:schemeClr val="bg1">
                    <a:lumMod val="95000"/>
                  </a:schemeClr>
                </a:solidFill>
                <a:hlinkClick r:id="rId24">
                  <a:extLst>
                    <a:ext uri="{A12FA001-AC4F-418D-AE19-62706E023703}">
                      <ahyp:hlinkClr xmlns:ahyp="http://schemas.microsoft.com/office/drawing/2018/hyperlinkcolor" val="tx"/>
                    </a:ext>
                  </a:extLst>
                </a:hlinkClick>
              </a:rPr>
              <a:t>Mateusz </a:t>
            </a:r>
            <a:r>
              <a:rPr lang="en-GB" sz="800" b="1" dirty="0" err="1">
                <a:solidFill>
                  <a:schemeClr val="bg1">
                    <a:lumMod val="95000"/>
                  </a:schemeClr>
                </a:solidFill>
                <a:hlinkClick r:id="rId24">
                  <a:extLst>
                    <a:ext uri="{A12FA001-AC4F-418D-AE19-62706E023703}">
                      <ahyp:hlinkClr xmlns:ahyp="http://schemas.microsoft.com/office/drawing/2018/hyperlinkcolor" val="tx"/>
                    </a:ext>
                  </a:extLst>
                </a:hlinkClick>
              </a:rPr>
              <a:t>Gurgul</a:t>
            </a:r>
            <a:endParaRPr lang="en-GB" sz="800" b="1" dirty="0">
              <a:solidFill>
                <a:schemeClr val="bg1">
                  <a:lumMod val="95000"/>
                </a:schemeClr>
              </a:solidFill>
            </a:endParaRPr>
          </a:p>
        </p:txBody>
      </p:sp>
    </p:spTree>
    <p:extLst>
      <p:ext uri="{BB962C8B-B14F-4D97-AF65-F5344CB8AC3E}">
        <p14:creationId xmlns:p14="http://schemas.microsoft.com/office/powerpoint/2010/main" val="2960027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A95C2030-6EC6-B145-9A2E-ACE46B73EEFD}"/>
              </a:ext>
            </a:extLst>
          </p:cNvPr>
          <p:cNvGraphicFramePr>
            <a:graphicFrameLocks noGrp="1"/>
          </p:cNvGraphicFramePr>
          <p:nvPr>
            <p:extLst>
              <p:ext uri="{D42A27DB-BD31-4B8C-83A1-F6EECF244321}">
                <p14:modId xmlns:p14="http://schemas.microsoft.com/office/powerpoint/2010/main" val="641005878"/>
              </p:ext>
            </p:extLst>
          </p:nvPr>
        </p:nvGraphicFramePr>
        <p:xfrm>
          <a:off x="1549644" y="965899"/>
          <a:ext cx="8867344" cy="4714240"/>
        </p:xfrm>
        <a:graphic>
          <a:graphicData uri="http://schemas.openxmlformats.org/drawingml/2006/table">
            <a:tbl>
              <a:tblPr firstRow="1" bandRow="1">
                <a:tableStyleId>{5C22544A-7EE6-4342-B048-85BDC9FD1C3A}</a:tableStyleId>
              </a:tblPr>
              <a:tblGrid>
                <a:gridCol w="4293944">
                  <a:extLst>
                    <a:ext uri="{9D8B030D-6E8A-4147-A177-3AD203B41FA5}">
                      <a16:colId xmlns:a16="http://schemas.microsoft.com/office/drawing/2014/main" val="1318625255"/>
                    </a:ext>
                  </a:extLst>
                </a:gridCol>
                <a:gridCol w="4573400">
                  <a:extLst>
                    <a:ext uri="{9D8B030D-6E8A-4147-A177-3AD203B41FA5}">
                      <a16:colId xmlns:a16="http://schemas.microsoft.com/office/drawing/2014/main" val="757377478"/>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schemeClr val="bg1"/>
                          </a:solidFill>
                        </a:rPr>
                        <a:t>The Cone of Uncertainty</a:t>
                      </a:r>
                    </a:p>
                  </a:txBody>
                  <a:tcPr/>
                </a:tc>
                <a:tc hMerge="1">
                  <a:txBody>
                    <a:bodyPr/>
                    <a:lstStyle/>
                    <a:p>
                      <a:endParaRPr lang="en-GB" dirty="0"/>
                    </a:p>
                  </a:txBody>
                  <a:tcPr/>
                </a:tc>
                <a:extLst>
                  <a:ext uri="{0D108BD9-81ED-4DB2-BD59-A6C34878D82A}">
                    <a16:rowId xmlns:a16="http://schemas.microsoft.com/office/drawing/2014/main" val="936738343"/>
                  </a:ext>
                </a:extLst>
              </a:tr>
              <a:tr h="370840">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pl-PL" sz="900" kern="1200" noProof="1">
                          <a:solidFill>
                            <a:schemeClr val="dk1"/>
                          </a:solidFill>
                          <a:latin typeface="+mn-lt"/>
                          <a:ea typeface="+mn-ea"/>
                          <a:cs typeface="+mn-cs"/>
                          <a:hlinkClick r:id="rId3">
                            <a:extLst>
                              <a:ext uri="{A12FA001-AC4F-418D-AE19-62706E023703}">
                                <ahyp:hlinkClr xmlns:ahyp="http://schemas.microsoft.com/office/drawing/2018/hyperlinkcolor" val="tx"/>
                              </a:ext>
                            </a:extLst>
                          </a:hlinkClick>
                        </a:rPr>
                        <a:t>Cone of Uncertainty</a:t>
                      </a:r>
                      <a:r>
                        <a:rPr lang="pl-PL" sz="900" kern="1200" noProof="1">
                          <a:solidFill>
                            <a:schemeClr val="dk1"/>
                          </a:solidFill>
                          <a:latin typeface="+mn-lt"/>
                          <a:ea typeface="+mn-ea"/>
                          <a:cs typeface="+mn-cs"/>
                        </a:rPr>
                        <a:t>   </a:t>
                      </a:r>
                      <a:r>
                        <a:rPr lang="pl-PL" altLang="pl-PL" sz="900" noProof="1">
                          <a:solidFill>
                            <a:srgbClr val="333333"/>
                          </a:solidFill>
                        </a:rPr>
                        <a:t>Steve McConnell</a:t>
                      </a:r>
                      <a:endParaRPr lang="pl-PL" sz="900" kern="1200" noProof="1">
                        <a:solidFill>
                          <a:schemeClr val="dk1"/>
                        </a:solidFill>
                        <a:latin typeface="+mn-lt"/>
                        <a:ea typeface="+mn-ea"/>
                        <a:cs typeface="+mn-cs"/>
                      </a:endParaRPr>
                    </a:p>
                  </a:txBody>
                  <a:tcPr/>
                </a:tc>
                <a:tc>
                  <a:txBody>
                    <a:bodyPr/>
                    <a:lstStyle/>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txBody>
                  <a:tcPr/>
                </a:tc>
                <a:extLst>
                  <a:ext uri="{0D108BD9-81ED-4DB2-BD59-A6C34878D82A}">
                    <a16:rowId xmlns:a16="http://schemas.microsoft.com/office/drawing/2014/main" val="977064257"/>
                  </a:ext>
                </a:extLst>
              </a:tr>
            </a:tbl>
          </a:graphicData>
        </a:graphic>
      </p:graphicFrame>
      <p:sp>
        <p:nvSpPr>
          <p:cNvPr id="10" name="TextBox 9">
            <a:extLst>
              <a:ext uri="{FF2B5EF4-FFF2-40B4-BE49-F238E27FC236}">
                <a16:creationId xmlns:a16="http://schemas.microsoft.com/office/drawing/2014/main" id="{4040DA43-BB8E-5742-BA97-E02B43B002A8}"/>
              </a:ext>
            </a:extLst>
          </p:cNvPr>
          <p:cNvSpPr txBox="1"/>
          <p:nvPr/>
        </p:nvSpPr>
        <p:spPr>
          <a:xfrm>
            <a:off x="1281420" y="6058583"/>
            <a:ext cx="9234153" cy="369332"/>
          </a:xfrm>
          <a:prstGeom prst="rect">
            <a:avLst/>
          </a:prstGeom>
          <a:noFill/>
          <a:ln>
            <a:solidFill>
              <a:schemeClr val="accent1"/>
            </a:solidFill>
          </a:ln>
        </p:spPr>
        <p:txBody>
          <a:bodyPr wrap="square" rtlCol="0">
            <a:spAutoFit/>
          </a:bodyPr>
          <a:lstStyle/>
          <a:p>
            <a:pPr algn="ctr"/>
            <a:r>
              <a:rPr lang="en-GB" dirty="0">
                <a:solidFill>
                  <a:schemeClr val="accent1">
                    <a:lumMod val="75000"/>
                  </a:schemeClr>
                </a:solidFill>
              </a:rPr>
              <a:t>The further we look into the future, the less we can predict with any degree of certainty. </a:t>
            </a:r>
          </a:p>
        </p:txBody>
      </p:sp>
      <p:graphicFrame>
        <p:nvGraphicFramePr>
          <p:cNvPr id="2" name="Table 1">
            <a:extLst>
              <a:ext uri="{FF2B5EF4-FFF2-40B4-BE49-F238E27FC236}">
                <a16:creationId xmlns:a16="http://schemas.microsoft.com/office/drawing/2014/main" id="{C0889A3A-6A00-434C-B1D4-1AE5A2E73990}"/>
              </a:ext>
            </a:extLst>
          </p:cNvPr>
          <p:cNvGraphicFramePr>
            <a:graphicFrameLocks noGrp="1"/>
          </p:cNvGraphicFramePr>
          <p:nvPr>
            <p:extLst>
              <p:ext uri="{D42A27DB-BD31-4B8C-83A1-F6EECF244321}">
                <p14:modId xmlns:p14="http://schemas.microsoft.com/office/powerpoint/2010/main" val="2304783293"/>
              </p:ext>
            </p:extLst>
          </p:nvPr>
        </p:nvGraphicFramePr>
        <p:xfrm>
          <a:off x="5957888" y="1652551"/>
          <a:ext cx="4214812" cy="2687320"/>
        </p:xfrm>
        <a:graphic>
          <a:graphicData uri="http://schemas.openxmlformats.org/drawingml/2006/table">
            <a:tbl>
              <a:tblPr firstRow="1" bandRow="1">
                <a:tableStyleId>{5C22544A-7EE6-4342-B048-85BDC9FD1C3A}</a:tableStyleId>
              </a:tblPr>
              <a:tblGrid>
                <a:gridCol w="4214812">
                  <a:extLst>
                    <a:ext uri="{9D8B030D-6E8A-4147-A177-3AD203B41FA5}">
                      <a16:colId xmlns:a16="http://schemas.microsoft.com/office/drawing/2014/main" val="3680691196"/>
                    </a:ext>
                  </a:extLst>
                </a:gridCol>
              </a:tblGrid>
              <a:tr h="370840">
                <a:tc>
                  <a:txBody>
                    <a:bodyPr/>
                    <a:lstStyle/>
                    <a:p>
                      <a:pPr algn="ctr"/>
                      <a:r>
                        <a:rPr lang="en-GB" sz="1600" dirty="0">
                          <a:solidFill>
                            <a:schemeClr val="accent1">
                              <a:lumMod val="75000"/>
                            </a:schemeClr>
                          </a:solidFill>
                        </a:rPr>
                        <a:t>Estimation &amp; Understanding</a:t>
                      </a:r>
                    </a:p>
                  </a:txBody>
                  <a:tcPr>
                    <a:solidFill>
                      <a:schemeClr val="accent1">
                        <a:lumMod val="40000"/>
                        <a:lumOff val="60000"/>
                      </a:schemeClr>
                    </a:solidFill>
                  </a:tcPr>
                </a:tc>
                <a:extLst>
                  <a:ext uri="{0D108BD9-81ED-4DB2-BD59-A6C34878D82A}">
                    <a16:rowId xmlns:a16="http://schemas.microsoft.com/office/drawing/2014/main" val="550231781"/>
                  </a:ext>
                </a:extLst>
              </a:tr>
              <a:tr h="370840">
                <a:tc>
                  <a:txBody>
                    <a:bodyPr/>
                    <a:lstStyle/>
                    <a:p>
                      <a:pPr algn="ctr"/>
                      <a:r>
                        <a:rPr lang="en-GB" sz="1600" dirty="0"/>
                        <a:t>Estimates up front can be +/- 400% in inception</a:t>
                      </a:r>
                    </a:p>
                    <a:p>
                      <a:pPr algn="ctr"/>
                      <a:endParaRPr lang="en-GB" sz="1600" dirty="0"/>
                    </a:p>
                  </a:txBody>
                  <a:tcPr/>
                </a:tc>
                <a:extLst>
                  <a:ext uri="{0D108BD9-81ED-4DB2-BD59-A6C34878D82A}">
                    <a16:rowId xmlns:a16="http://schemas.microsoft.com/office/drawing/2014/main" val="669662093"/>
                  </a:ext>
                </a:extLst>
              </a:tr>
              <a:tr h="370840">
                <a:tc>
                  <a:txBody>
                    <a:bodyPr/>
                    <a:lstStyle/>
                    <a:p>
                      <a:pPr algn="ctr"/>
                      <a:r>
                        <a:rPr lang="en-GB" sz="1600" dirty="0"/>
                        <a:t>At elaboration it’s still +/- 300%</a:t>
                      </a:r>
                    </a:p>
                    <a:p>
                      <a:pPr algn="ctr"/>
                      <a:endParaRPr lang="en-GB" sz="1600" dirty="0"/>
                    </a:p>
                  </a:txBody>
                  <a:tcPr/>
                </a:tc>
                <a:extLst>
                  <a:ext uri="{0D108BD9-81ED-4DB2-BD59-A6C34878D82A}">
                    <a16:rowId xmlns:a16="http://schemas.microsoft.com/office/drawing/2014/main" val="1723871782"/>
                  </a:ext>
                </a:extLst>
              </a:tr>
              <a:tr h="370840">
                <a:tc>
                  <a:txBody>
                    <a:bodyPr/>
                    <a:lstStyle/>
                    <a:p>
                      <a:pPr algn="ctr"/>
                      <a:r>
                        <a:rPr lang="en-GB" sz="1600" dirty="0"/>
                        <a:t>At release planning this can be down to +/-200%</a:t>
                      </a:r>
                    </a:p>
                    <a:p>
                      <a:pPr algn="ctr"/>
                      <a:endParaRPr lang="en-GB" sz="1600" dirty="0">
                        <a:solidFill>
                          <a:schemeClr val="tx2"/>
                        </a:solidFill>
                      </a:endParaRPr>
                    </a:p>
                  </a:txBody>
                  <a:tcPr/>
                </a:tc>
                <a:extLst>
                  <a:ext uri="{0D108BD9-81ED-4DB2-BD59-A6C34878D82A}">
                    <a16:rowId xmlns:a16="http://schemas.microsoft.com/office/drawing/2014/main" val="139768280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t>Only during the construction are things realistic</a:t>
                      </a:r>
                    </a:p>
                    <a:p>
                      <a:pPr algn="ctr"/>
                      <a:endParaRPr lang="en-GB" sz="1600" dirty="0">
                        <a:solidFill>
                          <a:schemeClr val="tx2"/>
                        </a:solidFill>
                      </a:endParaRPr>
                    </a:p>
                  </a:txBody>
                  <a:tcPr/>
                </a:tc>
                <a:extLst>
                  <a:ext uri="{0D108BD9-81ED-4DB2-BD59-A6C34878D82A}">
                    <a16:rowId xmlns:a16="http://schemas.microsoft.com/office/drawing/2014/main" val="3404816788"/>
                  </a:ext>
                </a:extLst>
              </a:tr>
            </a:tbl>
          </a:graphicData>
        </a:graphic>
      </p:graphicFrame>
      <p:pic>
        <p:nvPicPr>
          <p:cNvPr id="20" name="Picture 4" descr="cone of uncertainty">
            <a:extLst>
              <a:ext uri="{FF2B5EF4-FFF2-40B4-BE49-F238E27FC236}">
                <a16:creationId xmlns:a16="http://schemas.microsoft.com/office/drawing/2014/main" id="{F1947AE2-8905-FA4E-9BEF-A8F055DFB101}"/>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549644" y="1972236"/>
            <a:ext cx="4223906" cy="318423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E81C370D-1FE5-3143-9F41-5B4FC35565D2}"/>
              </a:ext>
            </a:extLst>
          </p:cNvPr>
          <p:cNvSpPr>
            <a:spLocks noGrp="1"/>
          </p:cNvSpPr>
          <p:nvPr>
            <p:ph type="sldNum" sz="quarter" idx="12"/>
          </p:nvPr>
        </p:nvSpPr>
        <p:spPr/>
        <p:txBody>
          <a:bodyPr/>
          <a:lstStyle/>
          <a:p>
            <a:fld id="{328EBED1-B812-A24E-A9FF-4E59CC0D929A}" type="slidenum">
              <a:rPr lang="en-GB" smtClean="0"/>
              <a:t>10</a:t>
            </a:fld>
            <a:endParaRPr lang="en-GB"/>
          </a:p>
        </p:txBody>
      </p:sp>
    </p:spTree>
    <p:extLst>
      <p:ext uri="{BB962C8B-B14F-4D97-AF65-F5344CB8AC3E}">
        <p14:creationId xmlns:p14="http://schemas.microsoft.com/office/powerpoint/2010/main" val="4292206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A95C2030-6EC6-B145-9A2E-ACE46B73EEFD}"/>
              </a:ext>
            </a:extLst>
          </p:cNvPr>
          <p:cNvGraphicFramePr>
            <a:graphicFrameLocks noGrp="1"/>
          </p:cNvGraphicFramePr>
          <p:nvPr>
            <p:extLst>
              <p:ext uri="{D42A27DB-BD31-4B8C-83A1-F6EECF244321}">
                <p14:modId xmlns:p14="http://schemas.microsoft.com/office/powerpoint/2010/main" val="190895730"/>
              </p:ext>
            </p:extLst>
          </p:nvPr>
        </p:nvGraphicFramePr>
        <p:xfrm>
          <a:off x="1549644" y="965899"/>
          <a:ext cx="8867344" cy="4851400"/>
        </p:xfrm>
        <a:graphic>
          <a:graphicData uri="http://schemas.openxmlformats.org/drawingml/2006/table">
            <a:tbl>
              <a:tblPr firstRow="1" bandRow="1">
                <a:tableStyleId>{5C22544A-7EE6-4342-B048-85BDC9FD1C3A}</a:tableStyleId>
              </a:tblPr>
              <a:tblGrid>
                <a:gridCol w="2808044">
                  <a:extLst>
                    <a:ext uri="{9D8B030D-6E8A-4147-A177-3AD203B41FA5}">
                      <a16:colId xmlns:a16="http://schemas.microsoft.com/office/drawing/2014/main" val="1318625255"/>
                    </a:ext>
                  </a:extLst>
                </a:gridCol>
                <a:gridCol w="6059300">
                  <a:extLst>
                    <a:ext uri="{9D8B030D-6E8A-4147-A177-3AD203B41FA5}">
                      <a16:colId xmlns:a16="http://schemas.microsoft.com/office/drawing/2014/main" val="757377478"/>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schemeClr val="bg1"/>
                          </a:solidFill>
                        </a:rPr>
                        <a:t>The further we look into the future, the less we can predict with any degree of certainty…</a:t>
                      </a:r>
                    </a:p>
                  </a:txBody>
                  <a:tcPr/>
                </a:tc>
                <a:tc hMerge="1">
                  <a:txBody>
                    <a:bodyPr/>
                    <a:lstStyle/>
                    <a:p>
                      <a:endParaRPr lang="en-GB" dirty="0"/>
                    </a:p>
                  </a:txBody>
                  <a:tcPr/>
                </a:tc>
                <a:extLst>
                  <a:ext uri="{0D108BD9-81ED-4DB2-BD59-A6C34878D82A}">
                    <a16:rowId xmlns:a16="http://schemas.microsoft.com/office/drawing/2014/main" val="936738343"/>
                  </a:ext>
                </a:extLst>
              </a:tr>
              <a:tr h="370840">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txBody>
                  <a:tcPr/>
                </a:tc>
                <a:tc>
                  <a:txBody>
                    <a:bodyPr/>
                    <a:lstStyle/>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txBody>
                  <a:tcPr/>
                </a:tc>
                <a:extLst>
                  <a:ext uri="{0D108BD9-81ED-4DB2-BD59-A6C34878D82A}">
                    <a16:rowId xmlns:a16="http://schemas.microsoft.com/office/drawing/2014/main" val="977064257"/>
                  </a:ext>
                </a:extLst>
              </a:tr>
            </a:tbl>
          </a:graphicData>
        </a:graphic>
      </p:graphicFrame>
      <p:sp>
        <p:nvSpPr>
          <p:cNvPr id="10" name="TextBox 9">
            <a:extLst>
              <a:ext uri="{FF2B5EF4-FFF2-40B4-BE49-F238E27FC236}">
                <a16:creationId xmlns:a16="http://schemas.microsoft.com/office/drawing/2014/main" id="{4040DA43-BB8E-5742-BA97-E02B43B002A8}"/>
              </a:ext>
            </a:extLst>
          </p:cNvPr>
          <p:cNvSpPr txBox="1"/>
          <p:nvPr/>
        </p:nvSpPr>
        <p:spPr>
          <a:xfrm>
            <a:off x="1281420" y="6058583"/>
            <a:ext cx="9234153" cy="369332"/>
          </a:xfrm>
          <a:prstGeom prst="rect">
            <a:avLst/>
          </a:prstGeom>
          <a:noFill/>
          <a:ln>
            <a:solidFill>
              <a:schemeClr val="accent1"/>
            </a:solidFill>
          </a:ln>
        </p:spPr>
        <p:txBody>
          <a:bodyPr wrap="square" rtlCol="0">
            <a:spAutoFit/>
          </a:bodyPr>
          <a:lstStyle/>
          <a:p>
            <a:pPr algn="ctr"/>
            <a:r>
              <a:rPr lang="en-GB" dirty="0">
                <a:solidFill>
                  <a:schemeClr val="accent1">
                    <a:lumMod val="75000"/>
                  </a:schemeClr>
                </a:solidFill>
              </a:rPr>
              <a:t>In a world of uncertainty – can Agile help? </a:t>
            </a:r>
          </a:p>
        </p:txBody>
      </p:sp>
      <p:grpSp>
        <p:nvGrpSpPr>
          <p:cNvPr id="23" name="Group 22">
            <a:extLst>
              <a:ext uri="{FF2B5EF4-FFF2-40B4-BE49-F238E27FC236}">
                <a16:creationId xmlns:a16="http://schemas.microsoft.com/office/drawing/2014/main" id="{637F7AB6-315B-7640-8123-4664FF9E511D}"/>
              </a:ext>
            </a:extLst>
          </p:cNvPr>
          <p:cNvGrpSpPr/>
          <p:nvPr/>
        </p:nvGrpSpPr>
        <p:grpSpPr>
          <a:xfrm>
            <a:off x="1628087" y="1371602"/>
            <a:ext cx="2736602" cy="4386263"/>
            <a:chOff x="1171921" y="803901"/>
            <a:chExt cx="3011526" cy="5146378"/>
          </a:xfrm>
        </p:grpSpPr>
        <p:sp>
          <p:nvSpPr>
            <p:cNvPr id="24" name="Right Arrow 23">
              <a:extLst>
                <a:ext uri="{FF2B5EF4-FFF2-40B4-BE49-F238E27FC236}">
                  <a16:creationId xmlns:a16="http://schemas.microsoft.com/office/drawing/2014/main" id="{179AB4E7-7640-5F42-8D41-188C67AC2855}"/>
                </a:ext>
              </a:extLst>
            </p:cNvPr>
            <p:cNvSpPr/>
            <p:nvPr/>
          </p:nvSpPr>
          <p:spPr>
            <a:xfrm rot="16200000" flipH="1">
              <a:off x="1369323" y="3396992"/>
              <a:ext cx="4466495" cy="640079"/>
            </a:xfrm>
            <a:prstGeom prst="rightArrow">
              <a:avLst/>
            </a:prstGeom>
            <a:gradFill flip="none" rotWithShape="1">
              <a:gsLst>
                <a:gs pos="0">
                  <a:srgbClr val="FF0000"/>
                </a:gs>
                <a:gs pos="30000">
                  <a:srgbClr val="ED7D31">
                    <a:lumMod val="20000"/>
                    <a:lumOff val="80000"/>
                  </a:srgbClr>
                </a:gs>
                <a:gs pos="74000">
                  <a:srgbClr val="70AD47">
                    <a:lumMod val="20000"/>
                    <a:lumOff val="80000"/>
                  </a:srgbClr>
                </a:gs>
                <a:gs pos="100000">
                  <a:srgbClr val="70AD47"/>
                </a:gs>
              </a:gsLst>
              <a:lin ang="108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EF0198A2-0BAB-B542-9461-9F1F3208A9FD}"/>
                </a:ext>
              </a:extLst>
            </p:cNvPr>
            <p:cNvSpPr txBox="1"/>
            <p:nvPr/>
          </p:nvSpPr>
          <p:spPr>
            <a:xfrm>
              <a:off x="2614038" y="1958477"/>
              <a:ext cx="779585" cy="397224"/>
            </a:xfrm>
            <a:prstGeom prst="rect">
              <a:avLst/>
            </a:prstGeom>
            <a:solidFill>
              <a:sysClr val="window" lastClr="FFFFFF"/>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schemeClr val="accent1"/>
                  </a:solidFill>
                  <a:effectLst/>
                  <a:uLnTx/>
                  <a:uFillTx/>
                  <a:latin typeface="Calibri Light" panose="020F0302020204030204"/>
                </a:rPr>
                <a:t>NOW</a:t>
              </a:r>
              <a:endParaRPr kumimoji="0" lang="en-GB" sz="1600" b="0" i="0" u="none" strike="noStrike" kern="0" cap="none" spc="0" normalizeH="0" baseline="0" noProof="0" dirty="0">
                <a:ln>
                  <a:noFill/>
                </a:ln>
                <a:solidFill>
                  <a:schemeClr val="accent1"/>
                </a:solidFill>
                <a:effectLst/>
                <a:uLnTx/>
                <a:uFillTx/>
                <a:latin typeface="Calibri" panose="020F0502020204030204"/>
              </a:endParaRPr>
            </a:p>
          </p:txBody>
        </p:sp>
        <p:cxnSp>
          <p:nvCxnSpPr>
            <p:cNvPr id="26" name="Straight Connector 25">
              <a:extLst>
                <a:ext uri="{FF2B5EF4-FFF2-40B4-BE49-F238E27FC236}">
                  <a16:creationId xmlns:a16="http://schemas.microsoft.com/office/drawing/2014/main" id="{6C764637-492D-C64A-B9A9-F77119444A0D}"/>
                </a:ext>
              </a:extLst>
            </p:cNvPr>
            <p:cNvCxnSpPr>
              <a:cxnSpLocks/>
            </p:cNvCxnSpPr>
            <p:nvPr/>
          </p:nvCxnSpPr>
          <p:spPr>
            <a:xfrm>
              <a:off x="3035698" y="2659819"/>
              <a:ext cx="1136027" cy="0"/>
            </a:xfrm>
            <a:prstGeom prst="line">
              <a:avLst/>
            </a:prstGeom>
            <a:noFill/>
            <a:ln w="6350" cap="flat" cmpd="sng" algn="ctr">
              <a:solidFill>
                <a:sysClr val="windowText" lastClr="000000"/>
              </a:solidFill>
              <a:prstDash val="solid"/>
              <a:miter lim="800000"/>
            </a:ln>
            <a:effectLst/>
          </p:spPr>
        </p:cxnSp>
        <p:sp>
          <p:nvSpPr>
            <p:cNvPr id="27" name="TextBox 26">
              <a:extLst>
                <a:ext uri="{FF2B5EF4-FFF2-40B4-BE49-F238E27FC236}">
                  <a16:creationId xmlns:a16="http://schemas.microsoft.com/office/drawing/2014/main" id="{72B48E2D-15F2-B64A-93D9-3740B8C3F919}"/>
                </a:ext>
              </a:extLst>
            </p:cNvPr>
            <p:cNvSpPr txBox="1"/>
            <p:nvPr/>
          </p:nvSpPr>
          <p:spPr>
            <a:xfrm rot="5400000">
              <a:off x="2649483" y="4812482"/>
              <a:ext cx="1936710" cy="338554"/>
            </a:xfrm>
            <a:prstGeom prst="rect">
              <a:avLst/>
            </a:prstGeom>
            <a:noFill/>
          </p:spPr>
          <p:txBody>
            <a:bodyPr wrap="square" rtlCol="0">
              <a:spAutoFit/>
            </a:bodyPr>
            <a:lstStyle/>
            <a:p>
              <a:r>
                <a:rPr lang="en-GB" sz="1400" dirty="0">
                  <a:solidFill>
                    <a:prstClr val="black"/>
                  </a:solidFill>
                  <a:latin typeface="Calibri" panose="020F0502020204030204"/>
                </a:rPr>
                <a:t>Unpredictable</a:t>
              </a:r>
            </a:p>
          </p:txBody>
        </p:sp>
        <p:sp>
          <p:nvSpPr>
            <p:cNvPr id="28" name="Rectangle 27">
              <a:extLst>
                <a:ext uri="{FF2B5EF4-FFF2-40B4-BE49-F238E27FC236}">
                  <a16:creationId xmlns:a16="http://schemas.microsoft.com/office/drawing/2014/main" id="{87CCAE28-7BA5-E04A-BEE7-B9DDD1C645D8}"/>
                </a:ext>
              </a:extLst>
            </p:cNvPr>
            <p:cNvSpPr/>
            <p:nvPr/>
          </p:nvSpPr>
          <p:spPr>
            <a:xfrm>
              <a:off x="1171921" y="1043403"/>
              <a:ext cx="1146156" cy="339915"/>
            </a:xfrm>
            <a:prstGeom prst="rect">
              <a:avLst/>
            </a:prstGeom>
            <a:solidFill>
              <a:schemeClr val="accent1">
                <a:lumMod val="40000"/>
                <a:lumOff val="6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900" b="1" dirty="0">
                  <a:solidFill>
                    <a:schemeClr val="bg1"/>
                  </a:solidFill>
                </a:rPr>
                <a:t>Product Backlog</a:t>
              </a:r>
            </a:p>
          </p:txBody>
        </p:sp>
        <p:sp>
          <p:nvSpPr>
            <p:cNvPr id="29" name="Rectangle 28">
              <a:extLst>
                <a:ext uri="{FF2B5EF4-FFF2-40B4-BE49-F238E27FC236}">
                  <a16:creationId xmlns:a16="http://schemas.microsoft.com/office/drawing/2014/main" id="{37891A4A-000F-6144-9EE7-2DD42AC89555}"/>
                </a:ext>
              </a:extLst>
            </p:cNvPr>
            <p:cNvSpPr/>
            <p:nvPr/>
          </p:nvSpPr>
          <p:spPr>
            <a:xfrm>
              <a:off x="2956880" y="1073476"/>
              <a:ext cx="1122171" cy="293077"/>
            </a:xfrm>
            <a:prstGeom prst="rect">
              <a:avLst/>
            </a:prstGeom>
            <a:solidFill>
              <a:schemeClr val="accent1">
                <a:lumMod val="40000"/>
                <a:lumOff val="6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900" b="1" dirty="0">
                  <a:solidFill>
                    <a:schemeClr val="bg1"/>
                  </a:solidFill>
                </a:rPr>
                <a:t>Iteration  Backlog</a:t>
              </a:r>
            </a:p>
          </p:txBody>
        </p:sp>
        <p:sp>
          <p:nvSpPr>
            <p:cNvPr id="30" name="Curved Left Arrow 29">
              <a:extLst>
                <a:ext uri="{FF2B5EF4-FFF2-40B4-BE49-F238E27FC236}">
                  <a16:creationId xmlns:a16="http://schemas.microsoft.com/office/drawing/2014/main" id="{B30B1026-C8F7-9847-BB29-27829F507AF2}"/>
                </a:ext>
              </a:extLst>
            </p:cNvPr>
            <p:cNvSpPr/>
            <p:nvPr/>
          </p:nvSpPr>
          <p:spPr>
            <a:xfrm>
              <a:off x="1987131" y="1483785"/>
              <a:ext cx="1348153" cy="257908"/>
            </a:xfrm>
            <a:prstGeom prst="curvedLeftArrow">
              <a:avLst/>
            </a:prstGeom>
            <a:solidFill>
              <a:schemeClr val="accent1">
                <a:lumMod val="40000"/>
                <a:lumOff val="6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sz="1700" dirty="0" err="1">
                <a:solidFill>
                  <a:schemeClr val="tx2"/>
                </a:solidFill>
              </a:endParaRPr>
            </a:p>
          </p:txBody>
        </p:sp>
        <p:sp>
          <p:nvSpPr>
            <p:cNvPr id="31" name="Curved Right Arrow 30">
              <a:extLst>
                <a:ext uri="{FF2B5EF4-FFF2-40B4-BE49-F238E27FC236}">
                  <a16:creationId xmlns:a16="http://schemas.microsoft.com/office/drawing/2014/main" id="{5360D362-FFE0-7D4D-A53D-D8DD9CF59291}"/>
                </a:ext>
              </a:extLst>
            </p:cNvPr>
            <p:cNvSpPr/>
            <p:nvPr/>
          </p:nvSpPr>
          <p:spPr>
            <a:xfrm>
              <a:off x="2039884" y="803901"/>
              <a:ext cx="1242644" cy="222738"/>
            </a:xfrm>
            <a:prstGeom prst="curvedRightArrow">
              <a:avLst/>
            </a:prstGeom>
            <a:solidFill>
              <a:schemeClr val="accent1">
                <a:lumMod val="40000"/>
                <a:lumOff val="6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sz="1700" dirty="0" err="1">
                <a:solidFill>
                  <a:schemeClr val="tx2"/>
                </a:solidFill>
              </a:endParaRPr>
            </a:p>
          </p:txBody>
        </p:sp>
        <p:cxnSp>
          <p:nvCxnSpPr>
            <p:cNvPr id="32" name="Straight Connector 31">
              <a:extLst>
                <a:ext uri="{FF2B5EF4-FFF2-40B4-BE49-F238E27FC236}">
                  <a16:creationId xmlns:a16="http://schemas.microsoft.com/office/drawing/2014/main" id="{A95AB5AD-66B5-824D-875B-3FE3487AA541}"/>
                </a:ext>
              </a:extLst>
            </p:cNvPr>
            <p:cNvCxnSpPr>
              <a:cxnSpLocks/>
            </p:cNvCxnSpPr>
            <p:nvPr/>
          </p:nvCxnSpPr>
          <p:spPr>
            <a:xfrm>
              <a:off x="3047421" y="4043143"/>
              <a:ext cx="1136026" cy="0"/>
            </a:xfrm>
            <a:prstGeom prst="line">
              <a:avLst/>
            </a:prstGeom>
            <a:noFill/>
            <a:ln w="6350" cap="flat" cmpd="sng" algn="ctr">
              <a:solidFill>
                <a:sysClr val="windowText" lastClr="000000"/>
              </a:solidFill>
              <a:prstDash val="solid"/>
              <a:miter lim="800000"/>
            </a:ln>
            <a:effectLst/>
          </p:spPr>
        </p:cxnSp>
        <p:sp>
          <p:nvSpPr>
            <p:cNvPr id="33" name="TextBox 32">
              <a:extLst>
                <a:ext uri="{FF2B5EF4-FFF2-40B4-BE49-F238E27FC236}">
                  <a16:creationId xmlns:a16="http://schemas.microsoft.com/office/drawing/2014/main" id="{D6450F91-A58B-DB45-9937-6A8DE4E7E89A}"/>
                </a:ext>
              </a:extLst>
            </p:cNvPr>
            <p:cNvSpPr txBox="1"/>
            <p:nvPr/>
          </p:nvSpPr>
          <p:spPr>
            <a:xfrm>
              <a:off x="2620175" y="3221846"/>
              <a:ext cx="779585" cy="397224"/>
            </a:xfrm>
            <a:prstGeom prst="rect">
              <a:avLst/>
            </a:prstGeom>
            <a:solidFill>
              <a:sysClr val="window" lastClr="FFFFFF"/>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schemeClr val="accent1"/>
                  </a:solidFill>
                  <a:effectLst/>
                  <a:uLnTx/>
                  <a:uFillTx/>
                  <a:latin typeface="Calibri Light" panose="020F0302020204030204"/>
                </a:rPr>
                <a:t>Next</a:t>
              </a:r>
              <a:endParaRPr kumimoji="0" lang="en-GB" sz="1600" b="0" i="0" u="none" strike="noStrike" kern="0" cap="none" spc="0" normalizeH="0" baseline="0" noProof="0" dirty="0">
                <a:ln>
                  <a:noFill/>
                </a:ln>
                <a:solidFill>
                  <a:schemeClr val="accent1"/>
                </a:solidFill>
                <a:effectLst/>
                <a:uLnTx/>
                <a:uFillTx/>
                <a:latin typeface="Calibri" panose="020F0502020204030204"/>
              </a:endParaRPr>
            </a:p>
          </p:txBody>
        </p:sp>
        <p:sp>
          <p:nvSpPr>
            <p:cNvPr id="34" name="TextBox 33">
              <a:extLst>
                <a:ext uri="{FF2B5EF4-FFF2-40B4-BE49-F238E27FC236}">
                  <a16:creationId xmlns:a16="http://schemas.microsoft.com/office/drawing/2014/main" id="{22C52712-8603-CC42-AE32-9D89DAEA572B}"/>
                </a:ext>
              </a:extLst>
            </p:cNvPr>
            <p:cNvSpPr txBox="1"/>
            <p:nvPr/>
          </p:nvSpPr>
          <p:spPr>
            <a:xfrm>
              <a:off x="2362269" y="4589915"/>
              <a:ext cx="962520" cy="397223"/>
            </a:xfrm>
            <a:prstGeom prst="rect">
              <a:avLst/>
            </a:prstGeom>
            <a:solidFill>
              <a:sysClr val="window" lastClr="FFFFFF"/>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schemeClr val="accent1"/>
                  </a:solidFill>
                  <a:effectLst/>
                  <a:uLnTx/>
                  <a:uFillTx/>
                  <a:latin typeface="Calibri Light" panose="020F0302020204030204"/>
                </a:rPr>
                <a:t>Next + 1</a:t>
              </a:r>
              <a:endParaRPr kumimoji="0" lang="en-GB" sz="1600" b="0" i="0" u="none" strike="noStrike" kern="0" cap="none" spc="0" normalizeH="0" baseline="0" noProof="0" dirty="0">
                <a:ln>
                  <a:noFill/>
                </a:ln>
                <a:solidFill>
                  <a:schemeClr val="accent1"/>
                </a:solidFill>
                <a:effectLst/>
                <a:uLnTx/>
                <a:uFillTx/>
                <a:latin typeface="Calibri" panose="020F0502020204030204"/>
              </a:endParaRPr>
            </a:p>
          </p:txBody>
        </p:sp>
        <p:sp>
          <p:nvSpPr>
            <p:cNvPr id="35" name="TextBox 34">
              <a:extLst>
                <a:ext uri="{FF2B5EF4-FFF2-40B4-BE49-F238E27FC236}">
                  <a16:creationId xmlns:a16="http://schemas.microsoft.com/office/drawing/2014/main" id="{B0698465-1474-F842-A94B-1A8F6FC2FC95}"/>
                </a:ext>
              </a:extLst>
            </p:cNvPr>
            <p:cNvSpPr txBox="1"/>
            <p:nvPr/>
          </p:nvSpPr>
          <p:spPr>
            <a:xfrm rot="5400000">
              <a:off x="2959520" y="3160867"/>
              <a:ext cx="1293193" cy="338554"/>
            </a:xfrm>
            <a:prstGeom prst="rect">
              <a:avLst/>
            </a:prstGeom>
            <a:noFill/>
          </p:spPr>
          <p:txBody>
            <a:bodyPr wrap="square" rtlCol="0">
              <a:spAutoFit/>
            </a:bodyPr>
            <a:lstStyle/>
            <a:p>
              <a:r>
                <a:rPr lang="en-GB" sz="1400" dirty="0">
                  <a:solidFill>
                    <a:prstClr val="black"/>
                  </a:solidFill>
                  <a:latin typeface="Calibri" panose="020F0502020204030204"/>
                </a:rPr>
                <a:t>Aspirational</a:t>
              </a:r>
            </a:p>
          </p:txBody>
        </p:sp>
        <p:sp>
          <p:nvSpPr>
            <p:cNvPr id="36" name="TextBox 35">
              <a:extLst>
                <a:ext uri="{FF2B5EF4-FFF2-40B4-BE49-F238E27FC236}">
                  <a16:creationId xmlns:a16="http://schemas.microsoft.com/office/drawing/2014/main" id="{BBC073F6-B78C-794B-ACBA-B0B020CB6B52}"/>
                </a:ext>
              </a:extLst>
            </p:cNvPr>
            <p:cNvSpPr txBox="1"/>
            <p:nvPr/>
          </p:nvSpPr>
          <p:spPr>
            <a:xfrm rot="5400000">
              <a:off x="2971244" y="2025119"/>
              <a:ext cx="1293193" cy="338554"/>
            </a:xfrm>
            <a:prstGeom prst="rect">
              <a:avLst/>
            </a:prstGeom>
            <a:noFill/>
          </p:spPr>
          <p:txBody>
            <a:bodyPr wrap="square" rtlCol="0">
              <a:spAutoFit/>
            </a:bodyPr>
            <a:lstStyle/>
            <a:p>
              <a:r>
                <a:rPr lang="en-GB" sz="1400" dirty="0">
                  <a:solidFill>
                    <a:prstClr val="black"/>
                  </a:solidFill>
                  <a:latin typeface="Calibri" panose="020F0502020204030204"/>
                </a:rPr>
                <a:t>Forecast</a:t>
              </a:r>
            </a:p>
          </p:txBody>
        </p:sp>
      </p:grpSp>
      <p:graphicFrame>
        <p:nvGraphicFramePr>
          <p:cNvPr id="2" name="Table 1">
            <a:extLst>
              <a:ext uri="{FF2B5EF4-FFF2-40B4-BE49-F238E27FC236}">
                <a16:creationId xmlns:a16="http://schemas.microsoft.com/office/drawing/2014/main" id="{C0889A3A-6A00-434C-B1D4-1AE5A2E73990}"/>
              </a:ext>
            </a:extLst>
          </p:cNvPr>
          <p:cNvGraphicFramePr>
            <a:graphicFrameLocks noGrp="1"/>
          </p:cNvGraphicFramePr>
          <p:nvPr>
            <p:extLst>
              <p:ext uri="{D42A27DB-BD31-4B8C-83A1-F6EECF244321}">
                <p14:modId xmlns:p14="http://schemas.microsoft.com/office/powerpoint/2010/main" val="3320766201"/>
              </p:ext>
            </p:extLst>
          </p:nvPr>
        </p:nvGraphicFramePr>
        <p:xfrm>
          <a:off x="5065896" y="1634623"/>
          <a:ext cx="4643437" cy="1529080"/>
        </p:xfrm>
        <a:graphic>
          <a:graphicData uri="http://schemas.openxmlformats.org/drawingml/2006/table">
            <a:tbl>
              <a:tblPr firstRow="1" bandRow="1">
                <a:tableStyleId>{5C22544A-7EE6-4342-B048-85BDC9FD1C3A}</a:tableStyleId>
              </a:tblPr>
              <a:tblGrid>
                <a:gridCol w="4643437">
                  <a:extLst>
                    <a:ext uri="{9D8B030D-6E8A-4147-A177-3AD203B41FA5}">
                      <a16:colId xmlns:a16="http://schemas.microsoft.com/office/drawing/2014/main" val="3680691196"/>
                    </a:ext>
                  </a:extLst>
                </a:gridCol>
              </a:tblGrid>
              <a:tr h="370840">
                <a:tc>
                  <a:txBody>
                    <a:bodyPr/>
                    <a:lstStyle/>
                    <a:p>
                      <a:pPr algn="ctr"/>
                      <a:r>
                        <a:rPr lang="en-GB" sz="1600" dirty="0">
                          <a:solidFill>
                            <a:schemeClr val="accent1">
                              <a:lumMod val="75000"/>
                            </a:schemeClr>
                          </a:solidFill>
                        </a:rPr>
                        <a:t>Levels of Detail</a:t>
                      </a:r>
                    </a:p>
                  </a:txBody>
                  <a:tcPr>
                    <a:solidFill>
                      <a:schemeClr val="accent1">
                        <a:lumMod val="40000"/>
                        <a:lumOff val="60000"/>
                      </a:schemeClr>
                    </a:solidFill>
                  </a:tcPr>
                </a:tc>
                <a:extLst>
                  <a:ext uri="{0D108BD9-81ED-4DB2-BD59-A6C34878D82A}">
                    <a16:rowId xmlns:a16="http://schemas.microsoft.com/office/drawing/2014/main" val="550231781"/>
                  </a:ext>
                </a:extLst>
              </a:tr>
              <a:tr h="370840">
                <a:tc>
                  <a:txBody>
                    <a:bodyPr/>
                    <a:lstStyle/>
                    <a:p>
                      <a:pPr algn="ctr"/>
                      <a:r>
                        <a:rPr lang="en-GB" sz="1600" dirty="0">
                          <a:solidFill>
                            <a:schemeClr val="tx1"/>
                          </a:solidFill>
                        </a:rPr>
                        <a:t>As the level of understanding increases, so</a:t>
                      </a:r>
                    </a:p>
                    <a:p>
                      <a:pPr algn="ctr"/>
                      <a:r>
                        <a:rPr lang="en-GB" sz="1600" dirty="0">
                          <a:solidFill>
                            <a:schemeClr val="tx1"/>
                          </a:solidFill>
                        </a:rPr>
                        <a:t>the level of confidence can be improved.</a:t>
                      </a:r>
                    </a:p>
                  </a:txBody>
                  <a:tcPr/>
                </a:tc>
                <a:extLst>
                  <a:ext uri="{0D108BD9-81ED-4DB2-BD59-A6C34878D82A}">
                    <a16:rowId xmlns:a16="http://schemas.microsoft.com/office/drawing/2014/main" val="669662093"/>
                  </a:ext>
                </a:extLst>
              </a:tr>
              <a:tr h="370840">
                <a:tc>
                  <a:txBody>
                    <a:bodyPr/>
                    <a:lstStyle/>
                    <a:p>
                      <a:pPr algn="ctr"/>
                      <a:r>
                        <a:rPr lang="en-GB" sz="1600" dirty="0">
                          <a:solidFill>
                            <a:schemeClr val="tx1"/>
                          </a:solidFill>
                        </a:rPr>
                        <a:t>If you don’t tell me what you want, I cannot tell you</a:t>
                      </a:r>
                    </a:p>
                    <a:p>
                      <a:pPr algn="ctr"/>
                      <a:r>
                        <a:rPr lang="en-GB" sz="1600" dirty="0">
                          <a:solidFill>
                            <a:schemeClr val="tx1"/>
                          </a:solidFill>
                        </a:rPr>
                        <a:t>how I can do it, or by when!</a:t>
                      </a:r>
                    </a:p>
                  </a:txBody>
                  <a:tcPr/>
                </a:tc>
                <a:extLst>
                  <a:ext uri="{0D108BD9-81ED-4DB2-BD59-A6C34878D82A}">
                    <a16:rowId xmlns:a16="http://schemas.microsoft.com/office/drawing/2014/main" val="1723871782"/>
                  </a:ext>
                </a:extLst>
              </a:tr>
            </a:tbl>
          </a:graphicData>
        </a:graphic>
      </p:graphicFrame>
      <p:graphicFrame>
        <p:nvGraphicFramePr>
          <p:cNvPr id="37" name="Table 36">
            <a:extLst>
              <a:ext uri="{FF2B5EF4-FFF2-40B4-BE49-F238E27FC236}">
                <a16:creationId xmlns:a16="http://schemas.microsoft.com/office/drawing/2014/main" id="{4C543EC7-71DC-7941-A780-140719F6F7F6}"/>
              </a:ext>
            </a:extLst>
          </p:cNvPr>
          <p:cNvGraphicFramePr>
            <a:graphicFrameLocks noGrp="1"/>
          </p:cNvGraphicFramePr>
          <p:nvPr>
            <p:extLst>
              <p:ext uri="{D42A27DB-BD31-4B8C-83A1-F6EECF244321}">
                <p14:modId xmlns:p14="http://schemas.microsoft.com/office/powerpoint/2010/main" val="2297747811"/>
              </p:ext>
            </p:extLst>
          </p:nvPr>
        </p:nvGraphicFramePr>
        <p:xfrm>
          <a:off x="5074861" y="3436527"/>
          <a:ext cx="4643437" cy="1854200"/>
        </p:xfrm>
        <a:graphic>
          <a:graphicData uri="http://schemas.openxmlformats.org/drawingml/2006/table">
            <a:tbl>
              <a:tblPr firstRow="1" bandRow="1">
                <a:tableStyleId>{5C22544A-7EE6-4342-B048-85BDC9FD1C3A}</a:tableStyleId>
              </a:tblPr>
              <a:tblGrid>
                <a:gridCol w="4643437">
                  <a:extLst>
                    <a:ext uri="{9D8B030D-6E8A-4147-A177-3AD203B41FA5}">
                      <a16:colId xmlns:a16="http://schemas.microsoft.com/office/drawing/2014/main" val="3680691196"/>
                    </a:ext>
                  </a:extLst>
                </a:gridCol>
              </a:tblGrid>
              <a:tr h="370840">
                <a:tc>
                  <a:txBody>
                    <a:bodyPr/>
                    <a:lstStyle/>
                    <a:p>
                      <a:pPr algn="ctr"/>
                      <a:r>
                        <a:rPr lang="en-GB" sz="1600" dirty="0">
                          <a:solidFill>
                            <a:schemeClr val="accent1">
                              <a:lumMod val="75000"/>
                            </a:schemeClr>
                          </a:solidFill>
                        </a:rPr>
                        <a:t>Time Travel Consideration</a:t>
                      </a:r>
                    </a:p>
                  </a:txBody>
                  <a:tcPr>
                    <a:solidFill>
                      <a:schemeClr val="accent1">
                        <a:lumMod val="40000"/>
                        <a:lumOff val="60000"/>
                      </a:schemeClr>
                    </a:solidFill>
                  </a:tcPr>
                </a:tc>
                <a:extLst>
                  <a:ext uri="{0D108BD9-81ED-4DB2-BD59-A6C34878D82A}">
                    <a16:rowId xmlns:a16="http://schemas.microsoft.com/office/drawing/2014/main" val="550231781"/>
                  </a:ext>
                </a:extLst>
              </a:tr>
              <a:tr h="370840">
                <a:tc>
                  <a:txBody>
                    <a:bodyPr/>
                    <a:lstStyle/>
                    <a:p>
                      <a:pPr marL="0" indent="0" algn="ctr">
                        <a:buNone/>
                      </a:pPr>
                      <a:r>
                        <a:rPr lang="en-GB" sz="1600" dirty="0">
                          <a:solidFill>
                            <a:schemeClr val="tx1"/>
                          </a:solidFill>
                        </a:rPr>
                        <a:t>What will we discuss as the next agenda item?</a:t>
                      </a:r>
                    </a:p>
                  </a:txBody>
                  <a:tcPr/>
                </a:tc>
                <a:extLst>
                  <a:ext uri="{0D108BD9-81ED-4DB2-BD59-A6C34878D82A}">
                    <a16:rowId xmlns:a16="http://schemas.microsoft.com/office/drawing/2014/main" val="669662093"/>
                  </a:ext>
                </a:extLst>
              </a:tr>
              <a:tr h="370840">
                <a:tc>
                  <a:txBody>
                    <a:bodyPr/>
                    <a:lstStyle/>
                    <a:p>
                      <a:pPr marL="0" indent="0" algn="ctr">
                        <a:buNone/>
                      </a:pPr>
                      <a:r>
                        <a:rPr lang="en-GB" sz="1600" dirty="0">
                          <a:solidFill>
                            <a:schemeClr val="tx1"/>
                          </a:solidFill>
                        </a:rPr>
                        <a:t>What will you be doing tomorrow?</a:t>
                      </a:r>
                    </a:p>
                  </a:txBody>
                  <a:tcPr/>
                </a:tc>
                <a:extLst>
                  <a:ext uri="{0D108BD9-81ED-4DB2-BD59-A6C34878D82A}">
                    <a16:rowId xmlns:a16="http://schemas.microsoft.com/office/drawing/2014/main" val="1723871782"/>
                  </a:ext>
                </a:extLst>
              </a:tr>
              <a:tr h="370840">
                <a:tc>
                  <a:txBody>
                    <a:bodyPr/>
                    <a:lstStyle/>
                    <a:p>
                      <a:pPr marL="0" indent="0" algn="ctr">
                        <a:buNone/>
                      </a:pPr>
                      <a:r>
                        <a:rPr lang="en-GB" sz="1600" dirty="0">
                          <a:solidFill>
                            <a:schemeClr val="tx1"/>
                          </a:solidFill>
                        </a:rPr>
                        <a:t>What are you doing next Monday?</a:t>
                      </a:r>
                    </a:p>
                  </a:txBody>
                  <a:tcPr/>
                </a:tc>
                <a:extLst>
                  <a:ext uri="{0D108BD9-81ED-4DB2-BD59-A6C34878D82A}">
                    <a16:rowId xmlns:a16="http://schemas.microsoft.com/office/drawing/2014/main" val="2648890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solidFill>
                            <a:schemeClr val="tx1"/>
                          </a:solidFill>
                        </a:rPr>
                        <a:t>Now what about the last Monday of November?</a:t>
                      </a:r>
                    </a:p>
                  </a:txBody>
                  <a:tcPr/>
                </a:tc>
                <a:extLst>
                  <a:ext uri="{0D108BD9-81ED-4DB2-BD59-A6C34878D82A}">
                    <a16:rowId xmlns:a16="http://schemas.microsoft.com/office/drawing/2014/main" val="2094854207"/>
                  </a:ext>
                </a:extLst>
              </a:tr>
            </a:tbl>
          </a:graphicData>
        </a:graphic>
      </p:graphicFrame>
      <p:sp>
        <p:nvSpPr>
          <p:cNvPr id="4" name="Slide Number Placeholder 3">
            <a:extLst>
              <a:ext uri="{FF2B5EF4-FFF2-40B4-BE49-F238E27FC236}">
                <a16:creationId xmlns:a16="http://schemas.microsoft.com/office/drawing/2014/main" id="{D981922D-6408-DB43-979A-88222E7CFD98}"/>
              </a:ext>
            </a:extLst>
          </p:cNvPr>
          <p:cNvSpPr>
            <a:spLocks noGrp="1"/>
          </p:cNvSpPr>
          <p:nvPr>
            <p:ph type="sldNum" sz="quarter" idx="12"/>
          </p:nvPr>
        </p:nvSpPr>
        <p:spPr/>
        <p:txBody>
          <a:bodyPr/>
          <a:lstStyle/>
          <a:p>
            <a:fld id="{328EBED1-B812-A24E-A9FF-4E59CC0D929A}" type="slidenum">
              <a:rPr lang="en-GB" smtClean="0"/>
              <a:t>11</a:t>
            </a:fld>
            <a:endParaRPr lang="en-GB"/>
          </a:p>
        </p:txBody>
      </p:sp>
    </p:spTree>
    <p:extLst>
      <p:ext uri="{BB962C8B-B14F-4D97-AF65-F5344CB8AC3E}">
        <p14:creationId xmlns:p14="http://schemas.microsoft.com/office/powerpoint/2010/main" val="2073617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04E662AB-7841-AA4A-A609-D8BE01EC07F2}"/>
              </a:ext>
            </a:extLst>
          </p:cNvPr>
          <p:cNvGraphicFramePr>
            <a:graphicFrameLocks noGrp="1"/>
          </p:cNvGraphicFramePr>
          <p:nvPr>
            <p:extLst>
              <p:ext uri="{D42A27DB-BD31-4B8C-83A1-F6EECF244321}">
                <p14:modId xmlns:p14="http://schemas.microsoft.com/office/powerpoint/2010/main" val="2688878437"/>
              </p:ext>
            </p:extLst>
          </p:nvPr>
        </p:nvGraphicFramePr>
        <p:xfrm>
          <a:off x="1546329" y="979424"/>
          <a:ext cx="8829063" cy="4607560"/>
        </p:xfrm>
        <a:graphic>
          <a:graphicData uri="http://schemas.openxmlformats.org/drawingml/2006/table">
            <a:tbl>
              <a:tblPr firstRow="1" bandRow="1">
                <a:tableStyleId>{5C22544A-7EE6-4342-B048-85BDC9FD1C3A}</a:tableStyleId>
              </a:tblPr>
              <a:tblGrid>
                <a:gridCol w="8829063">
                  <a:extLst>
                    <a:ext uri="{9D8B030D-6E8A-4147-A177-3AD203B41FA5}">
                      <a16:colId xmlns:a16="http://schemas.microsoft.com/office/drawing/2014/main" val="1318625255"/>
                    </a:ext>
                  </a:extLst>
                </a:gridCol>
              </a:tblGrid>
              <a:tr h="370840">
                <a:tc>
                  <a:txBody>
                    <a:bodyPr/>
                    <a:lstStyle/>
                    <a:p>
                      <a:pPr algn="ctr"/>
                      <a:r>
                        <a:rPr lang="en-GB" sz="1600" dirty="0">
                          <a:solidFill>
                            <a:schemeClr val="bg1"/>
                          </a:solidFill>
                        </a:rPr>
                        <a:t>Value Driven &amp; Adaptive </a:t>
                      </a:r>
                    </a:p>
                  </a:txBody>
                  <a:tcPr/>
                </a:tc>
                <a:extLst>
                  <a:ext uri="{0D108BD9-81ED-4DB2-BD59-A6C34878D82A}">
                    <a16:rowId xmlns:a16="http://schemas.microsoft.com/office/drawing/2014/main" val="936738343"/>
                  </a:ext>
                </a:extLst>
              </a:tr>
              <a:tr h="370840">
                <a:tc>
                  <a:txBody>
                    <a:bodyPr/>
                    <a:lstStyle/>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p>
                      <a:pPr algn="ctr"/>
                      <a:endParaRPr lang="en-GB" sz="1600" dirty="0">
                        <a:solidFill>
                          <a:schemeClr val="bg1"/>
                        </a:solidFill>
                      </a:endParaRPr>
                    </a:p>
                  </a:txBody>
                  <a:tcPr/>
                </a:tc>
                <a:extLst>
                  <a:ext uri="{0D108BD9-81ED-4DB2-BD59-A6C34878D82A}">
                    <a16:rowId xmlns:a16="http://schemas.microsoft.com/office/drawing/2014/main" val="4160159531"/>
                  </a:ext>
                </a:extLst>
              </a:tr>
            </a:tbl>
          </a:graphicData>
        </a:graphic>
      </p:graphicFrame>
      <p:sp>
        <p:nvSpPr>
          <p:cNvPr id="25" name="TextBox 24">
            <a:extLst>
              <a:ext uri="{FF2B5EF4-FFF2-40B4-BE49-F238E27FC236}">
                <a16:creationId xmlns:a16="http://schemas.microsoft.com/office/drawing/2014/main" id="{4FE133F8-8379-5F4C-9DB4-A3A2BF32B720}"/>
              </a:ext>
            </a:extLst>
          </p:cNvPr>
          <p:cNvSpPr txBox="1"/>
          <p:nvPr/>
        </p:nvSpPr>
        <p:spPr>
          <a:xfrm>
            <a:off x="1281420" y="5705249"/>
            <a:ext cx="9234153" cy="723275"/>
          </a:xfrm>
          <a:prstGeom prst="rect">
            <a:avLst/>
          </a:prstGeom>
          <a:noFill/>
          <a:ln>
            <a:solidFill>
              <a:schemeClr val="accent1"/>
            </a:solidFill>
          </a:ln>
        </p:spPr>
        <p:txBody>
          <a:bodyPr wrap="square" rtlCol="0">
            <a:spAutoFit/>
          </a:bodyPr>
          <a:lstStyle/>
          <a:p>
            <a:pPr algn="ctr"/>
            <a:r>
              <a:rPr lang="en-GB" sz="1600" dirty="0">
                <a:solidFill>
                  <a:schemeClr val="accent1">
                    <a:lumMod val="75000"/>
                  </a:schemeClr>
                </a:solidFill>
              </a:rPr>
              <a:t>Your</a:t>
            </a:r>
            <a:r>
              <a:rPr lang="en-GB" sz="1600" dirty="0"/>
              <a:t> </a:t>
            </a:r>
            <a:r>
              <a:rPr lang="en-GB" sz="1600" dirty="0">
                <a:solidFill>
                  <a:schemeClr val="accent1">
                    <a:lumMod val="75000"/>
                  </a:schemeClr>
                </a:solidFill>
              </a:rPr>
              <a:t>plan for the day, the week, or even the year, is a Roadmap that gives </a:t>
            </a:r>
          </a:p>
          <a:p>
            <a:pPr algn="ctr"/>
            <a:r>
              <a:rPr lang="en-GB" sz="1600" dirty="0">
                <a:solidFill>
                  <a:schemeClr val="accent1">
                    <a:lumMod val="75000"/>
                  </a:schemeClr>
                </a:solidFill>
              </a:rPr>
              <a:t>you a sense of direction and a high-level overview of the various paths you could take.</a:t>
            </a:r>
            <a:endParaRPr lang="en-GB" sz="1600" dirty="0"/>
          </a:p>
          <a:p>
            <a:pPr algn="ctr"/>
            <a:r>
              <a:rPr lang="en-GB" sz="900" dirty="0">
                <a:solidFill>
                  <a:schemeClr val="accent1">
                    <a:lumMod val="75000"/>
                  </a:schemeClr>
                </a:solidFill>
                <a:hlinkClick r:id="rId3">
                  <a:extLst>
                    <a:ext uri="{A12FA001-AC4F-418D-AE19-62706E023703}">
                      <ahyp:hlinkClr xmlns:ahyp="http://schemas.microsoft.com/office/drawing/2018/hyperlinkcolor" val="tx"/>
                    </a:ext>
                  </a:extLst>
                </a:hlinkClick>
              </a:rPr>
              <a:t>How to Stop Overplanning (Even If You’re a Perfectionist)  </a:t>
            </a:r>
            <a:r>
              <a:rPr lang="en-GB" sz="900" b="1" dirty="0"/>
              <a:t>Source: </a:t>
            </a:r>
            <a:r>
              <a:rPr lang="en-GB" sz="900" dirty="0">
                <a:hlinkClick r:id="rId4"/>
              </a:rPr>
              <a:t>Elizabeth Grace Saunders</a:t>
            </a:r>
            <a:r>
              <a:rPr lang="en-GB" sz="900" dirty="0"/>
              <a:t> / </a:t>
            </a:r>
            <a:r>
              <a:rPr lang="en-GB" sz="900" dirty="0">
                <a:hlinkClick r:id="rId5"/>
              </a:rPr>
              <a:t>Harvard Business Review</a:t>
            </a:r>
            <a:endParaRPr lang="en-GB" sz="900" dirty="0"/>
          </a:p>
        </p:txBody>
      </p:sp>
      <p:sp>
        <p:nvSpPr>
          <p:cNvPr id="24" name="Rounded Rectangle 23">
            <a:extLst>
              <a:ext uri="{FF2B5EF4-FFF2-40B4-BE49-F238E27FC236}">
                <a16:creationId xmlns:a16="http://schemas.microsoft.com/office/drawing/2014/main" id="{CC92031C-2376-A447-87F4-A2448450B7F7}"/>
              </a:ext>
            </a:extLst>
          </p:cNvPr>
          <p:cNvSpPr/>
          <p:nvPr/>
        </p:nvSpPr>
        <p:spPr>
          <a:xfrm>
            <a:off x="6204071" y="1392936"/>
            <a:ext cx="2415673" cy="35265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a:extLst>
              <a:ext uri="{FF2B5EF4-FFF2-40B4-BE49-F238E27FC236}">
                <a16:creationId xmlns:a16="http://schemas.microsoft.com/office/drawing/2014/main" id="{7C60A4B8-2C1E-A34F-9E9C-A0886FCDEB2D}"/>
              </a:ext>
            </a:extLst>
          </p:cNvPr>
          <p:cNvSpPr/>
          <p:nvPr/>
        </p:nvSpPr>
        <p:spPr>
          <a:xfrm>
            <a:off x="3430391" y="1399032"/>
            <a:ext cx="2415673" cy="35265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2" name="Rectangle 21">
            <a:extLst>
              <a:ext uri="{FF2B5EF4-FFF2-40B4-BE49-F238E27FC236}">
                <a16:creationId xmlns:a16="http://schemas.microsoft.com/office/drawing/2014/main" id="{EE62B959-30D6-D742-9367-796AF16B0AF0}"/>
              </a:ext>
            </a:extLst>
          </p:cNvPr>
          <p:cNvSpPr/>
          <p:nvPr/>
        </p:nvSpPr>
        <p:spPr>
          <a:xfrm>
            <a:off x="1552426" y="3872775"/>
            <a:ext cx="8716020" cy="3356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269608DD-3496-DA43-83DF-58D3956D2567}"/>
              </a:ext>
            </a:extLst>
          </p:cNvPr>
          <p:cNvSpPr/>
          <p:nvPr/>
        </p:nvSpPr>
        <p:spPr>
          <a:xfrm>
            <a:off x="1546330" y="1915959"/>
            <a:ext cx="8716020" cy="3356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F7DCB794-D1B1-1C42-AD2A-A4BAFB957601}"/>
              </a:ext>
            </a:extLst>
          </p:cNvPr>
          <p:cNvSpPr txBox="1"/>
          <p:nvPr/>
        </p:nvSpPr>
        <p:spPr>
          <a:xfrm>
            <a:off x="830317" y="462455"/>
            <a:ext cx="290464" cy="1200329"/>
          </a:xfrm>
          <a:prstGeom prst="rect">
            <a:avLst/>
          </a:prstGeom>
          <a:noFill/>
        </p:spPr>
        <p:txBody>
          <a:bodyPr wrap="none" rtlCol="0">
            <a:spAutoFit/>
          </a:bodyPr>
          <a:lstStyle/>
          <a:p>
            <a:r>
              <a:rPr lang="en-GB" dirty="0"/>
              <a:t>  </a:t>
            </a:r>
          </a:p>
          <a:p>
            <a:r>
              <a:rPr lang="en-GB" dirty="0"/>
              <a:t> </a:t>
            </a:r>
          </a:p>
          <a:p>
            <a:r>
              <a:rPr lang="en-GB" dirty="0"/>
              <a:t> </a:t>
            </a:r>
          </a:p>
          <a:p>
            <a:endParaRPr lang="en-GB" dirty="0"/>
          </a:p>
        </p:txBody>
      </p:sp>
      <p:sp>
        <p:nvSpPr>
          <p:cNvPr id="3" name="Triangle 2">
            <a:extLst>
              <a:ext uri="{FF2B5EF4-FFF2-40B4-BE49-F238E27FC236}">
                <a16:creationId xmlns:a16="http://schemas.microsoft.com/office/drawing/2014/main" id="{D783A7BD-C546-AA42-A3BB-1EDFC5A9E037}"/>
              </a:ext>
            </a:extLst>
          </p:cNvPr>
          <p:cNvSpPr/>
          <p:nvPr/>
        </p:nvSpPr>
        <p:spPr>
          <a:xfrm>
            <a:off x="3735191" y="2292096"/>
            <a:ext cx="1865376" cy="154838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Plan Driven</a:t>
            </a:r>
          </a:p>
        </p:txBody>
      </p:sp>
      <p:grpSp>
        <p:nvGrpSpPr>
          <p:cNvPr id="8" name="Group 7">
            <a:extLst>
              <a:ext uri="{FF2B5EF4-FFF2-40B4-BE49-F238E27FC236}">
                <a16:creationId xmlns:a16="http://schemas.microsoft.com/office/drawing/2014/main" id="{6C6C7882-6B49-F14C-ACE6-0AEDBE048907}"/>
              </a:ext>
            </a:extLst>
          </p:cNvPr>
          <p:cNvGrpSpPr/>
          <p:nvPr/>
        </p:nvGrpSpPr>
        <p:grpSpPr>
          <a:xfrm>
            <a:off x="6399143" y="2286000"/>
            <a:ext cx="1865376" cy="1548384"/>
            <a:chOff x="8483975" y="1981200"/>
            <a:chExt cx="1865376" cy="1548384"/>
          </a:xfrm>
        </p:grpSpPr>
        <p:sp>
          <p:nvSpPr>
            <p:cNvPr id="6" name="Triangle 5">
              <a:extLst>
                <a:ext uri="{FF2B5EF4-FFF2-40B4-BE49-F238E27FC236}">
                  <a16:creationId xmlns:a16="http://schemas.microsoft.com/office/drawing/2014/main" id="{67DAE916-8849-5B42-8DD0-4FD3C82D779A}"/>
                </a:ext>
              </a:extLst>
            </p:cNvPr>
            <p:cNvSpPr/>
            <p:nvPr/>
          </p:nvSpPr>
          <p:spPr>
            <a:xfrm rot="10800000">
              <a:off x="8483975" y="1981200"/>
              <a:ext cx="1865376" cy="154838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GB" dirty="0"/>
            </a:p>
          </p:txBody>
        </p:sp>
        <p:sp>
          <p:nvSpPr>
            <p:cNvPr id="4" name="TextBox 3">
              <a:extLst>
                <a:ext uri="{FF2B5EF4-FFF2-40B4-BE49-F238E27FC236}">
                  <a16:creationId xmlns:a16="http://schemas.microsoft.com/office/drawing/2014/main" id="{91599C68-65CF-9D46-8CFB-A7D10F753D4A}"/>
                </a:ext>
              </a:extLst>
            </p:cNvPr>
            <p:cNvSpPr txBox="1"/>
            <p:nvPr/>
          </p:nvSpPr>
          <p:spPr>
            <a:xfrm>
              <a:off x="8937804" y="2177903"/>
              <a:ext cx="1006558" cy="276999"/>
            </a:xfrm>
            <a:prstGeom prst="rect">
              <a:avLst/>
            </a:prstGeom>
            <a:noFill/>
          </p:spPr>
          <p:txBody>
            <a:bodyPr wrap="none" rtlCol="0">
              <a:spAutoFit/>
            </a:bodyPr>
            <a:lstStyle/>
            <a:p>
              <a:r>
                <a:rPr lang="en-GB" sz="1200" dirty="0">
                  <a:solidFill>
                    <a:schemeClr val="bg1"/>
                  </a:solidFill>
                </a:rPr>
                <a:t>Value  Driven</a:t>
              </a:r>
            </a:p>
          </p:txBody>
        </p:sp>
      </p:grpSp>
      <p:sp>
        <p:nvSpPr>
          <p:cNvPr id="9" name="TextBox 8">
            <a:extLst>
              <a:ext uri="{FF2B5EF4-FFF2-40B4-BE49-F238E27FC236}">
                <a16:creationId xmlns:a16="http://schemas.microsoft.com/office/drawing/2014/main" id="{67C858DD-7753-1D46-9BC9-AB4FB150F5ED}"/>
              </a:ext>
            </a:extLst>
          </p:cNvPr>
          <p:cNvSpPr txBox="1"/>
          <p:nvPr/>
        </p:nvSpPr>
        <p:spPr>
          <a:xfrm>
            <a:off x="1744717" y="1894432"/>
            <a:ext cx="1145763" cy="338554"/>
          </a:xfrm>
          <a:prstGeom prst="rect">
            <a:avLst/>
          </a:prstGeom>
          <a:noFill/>
        </p:spPr>
        <p:txBody>
          <a:bodyPr wrap="none" rtlCol="0">
            <a:spAutoFit/>
          </a:bodyPr>
          <a:lstStyle/>
          <a:p>
            <a:r>
              <a:rPr lang="en-GB" sz="1600" b="1" dirty="0">
                <a:solidFill>
                  <a:schemeClr val="accent1">
                    <a:lumMod val="75000"/>
                  </a:schemeClr>
                </a:solidFill>
              </a:rPr>
              <a:t>Constraints</a:t>
            </a:r>
          </a:p>
        </p:txBody>
      </p:sp>
      <p:sp>
        <p:nvSpPr>
          <p:cNvPr id="10" name="TextBox 9">
            <a:extLst>
              <a:ext uri="{FF2B5EF4-FFF2-40B4-BE49-F238E27FC236}">
                <a16:creationId xmlns:a16="http://schemas.microsoft.com/office/drawing/2014/main" id="{A420BF0A-E0D3-5D41-8ED9-B16A7AF14390}"/>
              </a:ext>
            </a:extLst>
          </p:cNvPr>
          <p:cNvSpPr txBox="1"/>
          <p:nvPr/>
        </p:nvSpPr>
        <p:spPr>
          <a:xfrm>
            <a:off x="1729136" y="3841350"/>
            <a:ext cx="1001877" cy="338554"/>
          </a:xfrm>
          <a:prstGeom prst="rect">
            <a:avLst/>
          </a:prstGeom>
          <a:noFill/>
        </p:spPr>
        <p:txBody>
          <a:bodyPr wrap="none" rtlCol="0">
            <a:spAutoFit/>
          </a:bodyPr>
          <a:lstStyle/>
          <a:p>
            <a:r>
              <a:rPr lang="en-GB" sz="1600" b="1" dirty="0">
                <a:solidFill>
                  <a:schemeClr val="accent1">
                    <a:lumMod val="75000"/>
                  </a:schemeClr>
                </a:solidFill>
              </a:rPr>
              <a:t>Estimates</a:t>
            </a:r>
          </a:p>
        </p:txBody>
      </p:sp>
      <p:sp>
        <p:nvSpPr>
          <p:cNvPr id="11" name="TextBox 10">
            <a:extLst>
              <a:ext uri="{FF2B5EF4-FFF2-40B4-BE49-F238E27FC236}">
                <a16:creationId xmlns:a16="http://schemas.microsoft.com/office/drawing/2014/main" id="{2BCB0E9A-2AB2-8B4F-8AC9-51CF03579191}"/>
              </a:ext>
            </a:extLst>
          </p:cNvPr>
          <p:cNvSpPr txBox="1"/>
          <p:nvPr/>
        </p:nvSpPr>
        <p:spPr>
          <a:xfrm>
            <a:off x="4122157" y="1355528"/>
            <a:ext cx="1011944" cy="584775"/>
          </a:xfrm>
          <a:prstGeom prst="rect">
            <a:avLst/>
          </a:prstGeom>
          <a:noFill/>
        </p:spPr>
        <p:txBody>
          <a:bodyPr wrap="none" rtlCol="0">
            <a:spAutoFit/>
          </a:bodyPr>
          <a:lstStyle/>
          <a:p>
            <a:r>
              <a:rPr lang="en-GB" sz="1600" dirty="0"/>
              <a:t>Predictive</a:t>
            </a:r>
          </a:p>
          <a:p>
            <a:pPr algn="ctr"/>
            <a:r>
              <a:rPr lang="en-GB" sz="1600" dirty="0"/>
              <a:t>Model</a:t>
            </a:r>
          </a:p>
        </p:txBody>
      </p:sp>
      <p:sp>
        <p:nvSpPr>
          <p:cNvPr id="12" name="TextBox 11">
            <a:extLst>
              <a:ext uri="{FF2B5EF4-FFF2-40B4-BE49-F238E27FC236}">
                <a16:creationId xmlns:a16="http://schemas.microsoft.com/office/drawing/2014/main" id="{CF043A8D-F1F6-1640-B66B-0CCDC214B568}"/>
              </a:ext>
            </a:extLst>
          </p:cNvPr>
          <p:cNvSpPr txBox="1"/>
          <p:nvPr/>
        </p:nvSpPr>
        <p:spPr>
          <a:xfrm>
            <a:off x="6853298" y="1356536"/>
            <a:ext cx="923971" cy="584775"/>
          </a:xfrm>
          <a:prstGeom prst="rect">
            <a:avLst/>
          </a:prstGeom>
          <a:noFill/>
        </p:spPr>
        <p:txBody>
          <a:bodyPr wrap="none" rtlCol="0">
            <a:spAutoFit/>
          </a:bodyPr>
          <a:lstStyle/>
          <a:p>
            <a:r>
              <a:rPr lang="en-GB" sz="1600" dirty="0"/>
              <a:t>Adaptive</a:t>
            </a:r>
          </a:p>
          <a:p>
            <a:pPr algn="ctr"/>
            <a:r>
              <a:rPr lang="en-GB" sz="1600" dirty="0"/>
              <a:t>Model</a:t>
            </a:r>
          </a:p>
        </p:txBody>
      </p:sp>
      <p:sp>
        <p:nvSpPr>
          <p:cNvPr id="13" name="TextBox 12">
            <a:extLst>
              <a:ext uri="{FF2B5EF4-FFF2-40B4-BE49-F238E27FC236}">
                <a16:creationId xmlns:a16="http://schemas.microsoft.com/office/drawing/2014/main" id="{8E8B9FF7-B10F-1140-940B-08E34F4F0A8E}"/>
              </a:ext>
            </a:extLst>
          </p:cNvPr>
          <p:cNvSpPr txBox="1"/>
          <p:nvPr/>
        </p:nvSpPr>
        <p:spPr>
          <a:xfrm>
            <a:off x="4239757" y="1939642"/>
            <a:ext cx="1050169" cy="276999"/>
          </a:xfrm>
          <a:prstGeom prst="rect">
            <a:avLst/>
          </a:prstGeom>
          <a:noFill/>
        </p:spPr>
        <p:txBody>
          <a:bodyPr wrap="square" rtlCol="0">
            <a:spAutoFit/>
          </a:bodyPr>
          <a:lstStyle/>
          <a:p>
            <a:r>
              <a:rPr lang="en-GB" sz="1200" dirty="0"/>
              <a:t>Requirements </a:t>
            </a:r>
          </a:p>
        </p:txBody>
      </p:sp>
      <p:sp>
        <p:nvSpPr>
          <p:cNvPr id="14" name="TextBox 13">
            <a:extLst>
              <a:ext uri="{FF2B5EF4-FFF2-40B4-BE49-F238E27FC236}">
                <a16:creationId xmlns:a16="http://schemas.microsoft.com/office/drawing/2014/main" id="{91AF53A1-072F-934C-B93D-84510F6818A4}"/>
              </a:ext>
            </a:extLst>
          </p:cNvPr>
          <p:cNvSpPr txBox="1"/>
          <p:nvPr/>
        </p:nvSpPr>
        <p:spPr>
          <a:xfrm>
            <a:off x="3357239" y="3889610"/>
            <a:ext cx="763657" cy="276999"/>
          </a:xfrm>
          <a:prstGeom prst="rect">
            <a:avLst/>
          </a:prstGeom>
          <a:noFill/>
        </p:spPr>
        <p:txBody>
          <a:bodyPr wrap="square" rtlCol="0">
            <a:spAutoFit/>
          </a:bodyPr>
          <a:lstStyle/>
          <a:p>
            <a:r>
              <a:rPr lang="en-GB" sz="1200" dirty="0"/>
              <a:t>Schedule</a:t>
            </a:r>
          </a:p>
        </p:txBody>
      </p:sp>
      <p:sp>
        <p:nvSpPr>
          <p:cNvPr id="17" name="TextBox 16">
            <a:extLst>
              <a:ext uri="{FF2B5EF4-FFF2-40B4-BE49-F238E27FC236}">
                <a16:creationId xmlns:a16="http://schemas.microsoft.com/office/drawing/2014/main" id="{38DD8016-69BA-2D44-A256-B38E0A87CFD1}"/>
              </a:ext>
            </a:extLst>
          </p:cNvPr>
          <p:cNvSpPr txBox="1"/>
          <p:nvPr/>
        </p:nvSpPr>
        <p:spPr>
          <a:xfrm>
            <a:off x="5204327" y="3895706"/>
            <a:ext cx="763657" cy="276999"/>
          </a:xfrm>
          <a:prstGeom prst="rect">
            <a:avLst/>
          </a:prstGeom>
          <a:noFill/>
        </p:spPr>
        <p:txBody>
          <a:bodyPr wrap="square" rtlCol="0">
            <a:spAutoFit/>
          </a:bodyPr>
          <a:lstStyle/>
          <a:p>
            <a:r>
              <a:rPr lang="en-GB" sz="1200" dirty="0"/>
              <a:t>Costs</a:t>
            </a:r>
          </a:p>
        </p:txBody>
      </p:sp>
      <p:sp>
        <p:nvSpPr>
          <p:cNvPr id="18" name="TextBox 17">
            <a:extLst>
              <a:ext uri="{FF2B5EF4-FFF2-40B4-BE49-F238E27FC236}">
                <a16:creationId xmlns:a16="http://schemas.microsoft.com/office/drawing/2014/main" id="{1F408D77-D190-2A44-B4D7-575DC11D3489}"/>
              </a:ext>
            </a:extLst>
          </p:cNvPr>
          <p:cNvSpPr txBox="1"/>
          <p:nvPr/>
        </p:nvSpPr>
        <p:spPr>
          <a:xfrm>
            <a:off x="6953879" y="3901802"/>
            <a:ext cx="763657" cy="276999"/>
          </a:xfrm>
          <a:prstGeom prst="rect">
            <a:avLst/>
          </a:prstGeom>
          <a:noFill/>
        </p:spPr>
        <p:txBody>
          <a:bodyPr wrap="square" rtlCol="0">
            <a:spAutoFit/>
          </a:bodyPr>
          <a:lstStyle/>
          <a:p>
            <a:r>
              <a:rPr lang="en-GB" sz="1200" dirty="0"/>
              <a:t>Features</a:t>
            </a:r>
          </a:p>
        </p:txBody>
      </p:sp>
      <p:sp>
        <p:nvSpPr>
          <p:cNvPr id="19" name="TextBox 18">
            <a:extLst>
              <a:ext uri="{FF2B5EF4-FFF2-40B4-BE49-F238E27FC236}">
                <a16:creationId xmlns:a16="http://schemas.microsoft.com/office/drawing/2014/main" id="{7E3F4EC6-EE20-5849-88E5-068BCDD8301B}"/>
              </a:ext>
            </a:extLst>
          </p:cNvPr>
          <p:cNvSpPr txBox="1"/>
          <p:nvPr/>
        </p:nvSpPr>
        <p:spPr>
          <a:xfrm>
            <a:off x="6117325" y="1928151"/>
            <a:ext cx="1050169" cy="276999"/>
          </a:xfrm>
          <a:prstGeom prst="rect">
            <a:avLst/>
          </a:prstGeom>
          <a:noFill/>
        </p:spPr>
        <p:txBody>
          <a:bodyPr wrap="square" rtlCol="0">
            <a:spAutoFit/>
          </a:bodyPr>
          <a:lstStyle/>
          <a:p>
            <a:r>
              <a:rPr lang="en-GB" sz="1200" dirty="0"/>
              <a:t>Schedule</a:t>
            </a:r>
          </a:p>
        </p:txBody>
      </p:sp>
      <p:sp>
        <p:nvSpPr>
          <p:cNvPr id="20" name="TextBox 19">
            <a:extLst>
              <a:ext uri="{FF2B5EF4-FFF2-40B4-BE49-F238E27FC236}">
                <a16:creationId xmlns:a16="http://schemas.microsoft.com/office/drawing/2014/main" id="{5CD7FB1A-494F-8741-8CFB-1A88DA0F2562}"/>
              </a:ext>
            </a:extLst>
          </p:cNvPr>
          <p:cNvSpPr txBox="1"/>
          <p:nvPr/>
        </p:nvSpPr>
        <p:spPr>
          <a:xfrm>
            <a:off x="7917545" y="1942130"/>
            <a:ext cx="1050169" cy="276999"/>
          </a:xfrm>
          <a:prstGeom prst="rect">
            <a:avLst/>
          </a:prstGeom>
          <a:noFill/>
        </p:spPr>
        <p:txBody>
          <a:bodyPr wrap="square" rtlCol="0">
            <a:spAutoFit/>
          </a:bodyPr>
          <a:lstStyle/>
          <a:p>
            <a:r>
              <a:rPr lang="en-GB" sz="1200" dirty="0"/>
              <a:t>Budget</a:t>
            </a:r>
          </a:p>
        </p:txBody>
      </p:sp>
      <p:pic>
        <p:nvPicPr>
          <p:cNvPr id="2" name="Picture 1">
            <a:extLst>
              <a:ext uri="{FF2B5EF4-FFF2-40B4-BE49-F238E27FC236}">
                <a16:creationId xmlns:a16="http://schemas.microsoft.com/office/drawing/2014/main" id="{2AE52C35-7C9B-8944-A2AC-69308191C5C3}"/>
              </a:ext>
            </a:extLst>
          </p:cNvPr>
          <p:cNvPicPr>
            <a:picLocks noChangeAspect="1"/>
          </p:cNvPicPr>
          <p:nvPr/>
        </p:nvPicPr>
        <p:blipFill>
          <a:blip r:embed="rId6"/>
          <a:stretch>
            <a:fillRect/>
          </a:stretch>
        </p:blipFill>
        <p:spPr>
          <a:xfrm>
            <a:off x="3609061" y="5064905"/>
            <a:ext cx="4749800" cy="412196"/>
          </a:xfrm>
          <a:prstGeom prst="rect">
            <a:avLst/>
          </a:prstGeom>
        </p:spPr>
      </p:pic>
      <p:sp>
        <p:nvSpPr>
          <p:cNvPr id="16" name="Slide Number Placeholder 15">
            <a:extLst>
              <a:ext uri="{FF2B5EF4-FFF2-40B4-BE49-F238E27FC236}">
                <a16:creationId xmlns:a16="http://schemas.microsoft.com/office/drawing/2014/main" id="{E7FC5B03-3BAC-6E42-96E2-35DF14AA22A7}"/>
              </a:ext>
            </a:extLst>
          </p:cNvPr>
          <p:cNvSpPr>
            <a:spLocks noGrp="1"/>
          </p:cNvSpPr>
          <p:nvPr>
            <p:ph type="sldNum" sz="quarter" idx="12"/>
          </p:nvPr>
        </p:nvSpPr>
        <p:spPr/>
        <p:txBody>
          <a:bodyPr/>
          <a:lstStyle/>
          <a:p>
            <a:fld id="{328EBED1-B812-A24E-A9FF-4E59CC0D929A}" type="slidenum">
              <a:rPr lang="en-GB" smtClean="0"/>
              <a:t>12</a:t>
            </a:fld>
            <a:endParaRPr lang="en-GB"/>
          </a:p>
        </p:txBody>
      </p:sp>
    </p:spTree>
    <p:extLst>
      <p:ext uri="{BB962C8B-B14F-4D97-AF65-F5344CB8AC3E}">
        <p14:creationId xmlns:p14="http://schemas.microsoft.com/office/powerpoint/2010/main" val="547433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A95C2030-6EC6-B145-9A2E-ACE46B73EEFD}"/>
              </a:ext>
            </a:extLst>
          </p:cNvPr>
          <p:cNvGraphicFramePr>
            <a:graphicFrameLocks noGrp="1"/>
          </p:cNvGraphicFramePr>
          <p:nvPr>
            <p:extLst>
              <p:ext uri="{D42A27DB-BD31-4B8C-83A1-F6EECF244321}">
                <p14:modId xmlns:p14="http://schemas.microsoft.com/office/powerpoint/2010/main" val="127129680"/>
              </p:ext>
            </p:extLst>
          </p:nvPr>
        </p:nvGraphicFramePr>
        <p:xfrm>
          <a:off x="1549644" y="965899"/>
          <a:ext cx="8867344" cy="4851400"/>
        </p:xfrm>
        <a:graphic>
          <a:graphicData uri="http://schemas.openxmlformats.org/drawingml/2006/table">
            <a:tbl>
              <a:tblPr firstRow="1" bandRow="1">
                <a:tableStyleId>{5C22544A-7EE6-4342-B048-85BDC9FD1C3A}</a:tableStyleId>
              </a:tblPr>
              <a:tblGrid>
                <a:gridCol w="4444756">
                  <a:extLst>
                    <a:ext uri="{9D8B030D-6E8A-4147-A177-3AD203B41FA5}">
                      <a16:colId xmlns:a16="http://schemas.microsoft.com/office/drawing/2014/main" val="1318625255"/>
                    </a:ext>
                  </a:extLst>
                </a:gridCol>
                <a:gridCol w="4422588">
                  <a:extLst>
                    <a:ext uri="{9D8B030D-6E8A-4147-A177-3AD203B41FA5}">
                      <a16:colId xmlns:a16="http://schemas.microsoft.com/office/drawing/2014/main" val="757377478"/>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schemeClr val="bg1"/>
                          </a:solidFill>
                        </a:rPr>
                        <a:t>Agile is Value Driven and Adaptive</a:t>
                      </a:r>
                    </a:p>
                  </a:txBody>
                  <a:tcPr/>
                </a:tc>
                <a:tc hMerge="1">
                  <a:txBody>
                    <a:bodyPr/>
                    <a:lstStyle/>
                    <a:p>
                      <a:endParaRPr lang="en-GB" dirty="0"/>
                    </a:p>
                  </a:txBody>
                  <a:tcPr/>
                </a:tc>
                <a:extLst>
                  <a:ext uri="{0D108BD9-81ED-4DB2-BD59-A6C34878D82A}">
                    <a16:rowId xmlns:a16="http://schemas.microsoft.com/office/drawing/2014/main" val="936738343"/>
                  </a:ext>
                </a:extLst>
              </a:tr>
              <a:tr h="370840">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txBody>
                  <a:tcPr/>
                </a:tc>
                <a:tc>
                  <a:txBody>
                    <a:bodyPr/>
                    <a:lstStyle/>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txBody>
                  <a:tcPr/>
                </a:tc>
                <a:extLst>
                  <a:ext uri="{0D108BD9-81ED-4DB2-BD59-A6C34878D82A}">
                    <a16:rowId xmlns:a16="http://schemas.microsoft.com/office/drawing/2014/main" val="977064257"/>
                  </a:ext>
                </a:extLst>
              </a:tr>
            </a:tbl>
          </a:graphicData>
        </a:graphic>
      </p:graphicFrame>
      <p:sp>
        <p:nvSpPr>
          <p:cNvPr id="10" name="TextBox 9">
            <a:extLst>
              <a:ext uri="{FF2B5EF4-FFF2-40B4-BE49-F238E27FC236}">
                <a16:creationId xmlns:a16="http://schemas.microsoft.com/office/drawing/2014/main" id="{4040DA43-BB8E-5742-BA97-E02B43B002A8}"/>
              </a:ext>
            </a:extLst>
          </p:cNvPr>
          <p:cNvSpPr txBox="1"/>
          <p:nvPr/>
        </p:nvSpPr>
        <p:spPr>
          <a:xfrm>
            <a:off x="1281420" y="6058583"/>
            <a:ext cx="9234153" cy="369332"/>
          </a:xfrm>
          <a:prstGeom prst="rect">
            <a:avLst/>
          </a:prstGeom>
          <a:noFill/>
          <a:ln>
            <a:solidFill>
              <a:schemeClr val="accent1"/>
            </a:solidFill>
          </a:ln>
        </p:spPr>
        <p:txBody>
          <a:bodyPr wrap="square" rtlCol="0">
            <a:spAutoFit/>
          </a:bodyPr>
          <a:lstStyle/>
          <a:p>
            <a:pPr algn="ctr"/>
            <a:r>
              <a:rPr lang="en-GB" dirty="0">
                <a:solidFill>
                  <a:schemeClr val="accent1">
                    <a:lumMod val="75000"/>
                  </a:schemeClr>
                </a:solidFill>
              </a:rPr>
              <a:t>When the Value diminishes we stop! </a:t>
            </a:r>
          </a:p>
        </p:txBody>
      </p:sp>
      <p:graphicFrame>
        <p:nvGraphicFramePr>
          <p:cNvPr id="2" name="Table 1">
            <a:extLst>
              <a:ext uri="{FF2B5EF4-FFF2-40B4-BE49-F238E27FC236}">
                <a16:creationId xmlns:a16="http://schemas.microsoft.com/office/drawing/2014/main" id="{C0889A3A-6A00-434C-B1D4-1AE5A2E73990}"/>
              </a:ext>
            </a:extLst>
          </p:cNvPr>
          <p:cNvGraphicFramePr>
            <a:graphicFrameLocks noGrp="1"/>
          </p:cNvGraphicFramePr>
          <p:nvPr>
            <p:extLst>
              <p:ext uri="{D42A27DB-BD31-4B8C-83A1-F6EECF244321}">
                <p14:modId xmlns:p14="http://schemas.microsoft.com/office/powerpoint/2010/main" val="4064576596"/>
              </p:ext>
            </p:extLst>
          </p:nvPr>
        </p:nvGraphicFramePr>
        <p:xfrm>
          <a:off x="6145397" y="1482223"/>
          <a:ext cx="4103504" cy="2687320"/>
        </p:xfrm>
        <a:graphic>
          <a:graphicData uri="http://schemas.openxmlformats.org/drawingml/2006/table">
            <a:tbl>
              <a:tblPr firstRow="1" bandRow="1">
                <a:tableStyleId>{5C22544A-7EE6-4342-B048-85BDC9FD1C3A}</a:tableStyleId>
              </a:tblPr>
              <a:tblGrid>
                <a:gridCol w="4103504">
                  <a:extLst>
                    <a:ext uri="{9D8B030D-6E8A-4147-A177-3AD203B41FA5}">
                      <a16:colId xmlns:a16="http://schemas.microsoft.com/office/drawing/2014/main" val="3680691196"/>
                    </a:ext>
                  </a:extLst>
                </a:gridCol>
              </a:tblGrid>
              <a:tr h="370840">
                <a:tc>
                  <a:txBody>
                    <a:bodyPr/>
                    <a:lstStyle/>
                    <a:p>
                      <a:pPr algn="ctr"/>
                      <a:r>
                        <a:rPr lang="en-GB" sz="1600" dirty="0">
                          <a:solidFill>
                            <a:schemeClr val="accent1">
                              <a:lumMod val="75000"/>
                            </a:schemeClr>
                          </a:solidFill>
                        </a:rPr>
                        <a:t>Traditional</a:t>
                      </a:r>
                    </a:p>
                  </a:txBody>
                  <a:tcPr>
                    <a:solidFill>
                      <a:schemeClr val="accent1">
                        <a:lumMod val="40000"/>
                        <a:lumOff val="60000"/>
                      </a:schemeClr>
                    </a:solidFill>
                  </a:tcPr>
                </a:tc>
                <a:extLst>
                  <a:ext uri="{0D108BD9-81ED-4DB2-BD59-A6C34878D82A}">
                    <a16:rowId xmlns:a16="http://schemas.microsoft.com/office/drawing/2014/main" val="550231781"/>
                  </a:ext>
                </a:extLst>
              </a:tr>
              <a:tr h="370840">
                <a:tc>
                  <a:txBody>
                    <a:bodyPr/>
                    <a:lstStyle/>
                    <a:p>
                      <a:pPr marL="285750" indent="-285750" algn="l">
                        <a:buFont typeface="Arial" panose="020B0604020202020204" pitchFamily="34" charset="0"/>
                        <a:buChar char="•"/>
                      </a:pPr>
                      <a:r>
                        <a:rPr lang="en-GB" sz="1600" dirty="0"/>
                        <a:t>High Risk as the process is set up once (up front) and assumes a lot</a:t>
                      </a:r>
                    </a:p>
                  </a:txBody>
                  <a:tcPr/>
                </a:tc>
                <a:extLst>
                  <a:ext uri="{0D108BD9-81ED-4DB2-BD59-A6C34878D82A}">
                    <a16:rowId xmlns:a16="http://schemas.microsoft.com/office/drawing/2014/main" val="669662093"/>
                  </a:ext>
                </a:extLst>
              </a:tr>
              <a:tr h="370840">
                <a:tc>
                  <a:txBody>
                    <a:bodyPr/>
                    <a:lstStyle/>
                    <a:p>
                      <a:pPr marL="285750" indent="-285750" algn="l">
                        <a:buFont typeface="Arial" panose="020B0604020202020204" pitchFamily="34" charset="0"/>
                        <a:buChar char="•"/>
                      </a:pPr>
                      <a:r>
                        <a:rPr lang="en-GB" sz="1600" dirty="0">
                          <a:solidFill>
                            <a:schemeClr val="tx1"/>
                          </a:solidFill>
                        </a:rPr>
                        <a:t>A Project Team first has to be formed before work starts</a:t>
                      </a:r>
                    </a:p>
                  </a:txBody>
                  <a:tcPr/>
                </a:tc>
                <a:extLst>
                  <a:ext uri="{0D108BD9-81ED-4DB2-BD59-A6C34878D82A}">
                    <a16:rowId xmlns:a16="http://schemas.microsoft.com/office/drawing/2014/main" val="172387178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t>Comprehensive solutions required before development work commences</a:t>
                      </a:r>
                    </a:p>
                  </a:txBody>
                  <a:tcPr/>
                </a:tc>
                <a:extLst>
                  <a:ext uri="{0D108BD9-81ED-4DB2-BD59-A6C34878D82A}">
                    <a16:rowId xmlns:a16="http://schemas.microsoft.com/office/drawing/2014/main" val="255724367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t>Value (or success) only occurs periodically – in some cases only at the end</a:t>
                      </a:r>
                    </a:p>
                  </a:txBody>
                  <a:tcPr/>
                </a:tc>
                <a:extLst>
                  <a:ext uri="{0D108BD9-81ED-4DB2-BD59-A6C34878D82A}">
                    <a16:rowId xmlns:a16="http://schemas.microsoft.com/office/drawing/2014/main" val="1338895615"/>
                  </a:ext>
                </a:extLst>
              </a:tr>
            </a:tbl>
          </a:graphicData>
        </a:graphic>
      </p:graphicFrame>
      <p:graphicFrame>
        <p:nvGraphicFramePr>
          <p:cNvPr id="20" name="Table 19">
            <a:extLst>
              <a:ext uri="{FF2B5EF4-FFF2-40B4-BE49-F238E27FC236}">
                <a16:creationId xmlns:a16="http://schemas.microsoft.com/office/drawing/2014/main" id="{B4C2E4B4-08B5-2B44-996F-94F4EE04D709}"/>
              </a:ext>
            </a:extLst>
          </p:cNvPr>
          <p:cNvGraphicFramePr>
            <a:graphicFrameLocks noGrp="1"/>
          </p:cNvGraphicFramePr>
          <p:nvPr>
            <p:extLst>
              <p:ext uri="{D42A27DB-BD31-4B8C-83A1-F6EECF244321}">
                <p14:modId xmlns:p14="http://schemas.microsoft.com/office/powerpoint/2010/main" val="1016413650"/>
              </p:ext>
            </p:extLst>
          </p:nvPr>
        </p:nvGraphicFramePr>
        <p:xfrm>
          <a:off x="1700397" y="1482223"/>
          <a:ext cx="4103504" cy="4216400"/>
        </p:xfrm>
        <a:graphic>
          <a:graphicData uri="http://schemas.openxmlformats.org/drawingml/2006/table">
            <a:tbl>
              <a:tblPr firstRow="1" bandRow="1">
                <a:tableStyleId>{5C22544A-7EE6-4342-B048-85BDC9FD1C3A}</a:tableStyleId>
              </a:tblPr>
              <a:tblGrid>
                <a:gridCol w="4103504">
                  <a:extLst>
                    <a:ext uri="{9D8B030D-6E8A-4147-A177-3AD203B41FA5}">
                      <a16:colId xmlns:a16="http://schemas.microsoft.com/office/drawing/2014/main" val="3680691196"/>
                    </a:ext>
                  </a:extLst>
                </a:gridCol>
              </a:tblGrid>
              <a:tr h="370840">
                <a:tc>
                  <a:txBody>
                    <a:bodyPr/>
                    <a:lstStyle/>
                    <a:p>
                      <a:pPr algn="ctr"/>
                      <a:r>
                        <a:rPr lang="en-GB" sz="1600" dirty="0">
                          <a:solidFill>
                            <a:schemeClr val="accent1">
                              <a:lumMod val="75000"/>
                            </a:schemeClr>
                          </a:solidFill>
                        </a:rPr>
                        <a:t>Agile</a:t>
                      </a:r>
                    </a:p>
                  </a:txBody>
                  <a:tcPr>
                    <a:solidFill>
                      <a:schemeClr val="accent1">
                        <a:lumMod val="40000"/>
                        <a:lumOff val="60000"/>
                      </a:schemeClr>
                    </a:solidFill>
                  </a:tcPr>
                </a:tc>
                <a:extLst>
                  <a:ext uri="{0D108BD9-81ED-4DB2-BD59-A6C34878D82A}">
                    <a16:rowId xmlns:a16="http://schemas.microsoft.com/office/drawing/2014/main" val="550231781"/>
                  </a:ext>
                </a:extLst>
              </a:tr>
              <a:tr h="370840">
                <a:tc>
                  <a:txBody>
                    <a:bodyPr/>
                    <a:lstStyle/>
                    <a:p>
                      <a:pPr marL="285750" indent="-285750" algn="l">
                        <a:buFont typeface="Arial" panose="020B0604020202020204" pitchFamily="34" charset="0"/>
                        <a:buChar char="•"/>
                      </a:pPr>
                      <a:r>
                        <a:rPr lang="en-GB" sz="1600" dirty="0">
                          <a:solidFill>
                            <a:schemeClr val="tx1"/>
                          </a:solidFill>
                        </a:rPr>
                        <a:t>As the level of understanding increases, so the level of confidence improves.</a:t>
                      </a:r>
                    </a:p>
                  </a:txBody>
                  <a:tcPr/>
                </a:tc>
                <a:extLst>
                  <a:ext uri="{0D108BD9-81ED-4DB2-BD59-A6C34878D82A}">
                    <a16:rowId xmlns:a16="http://schemas.microsoft.com/office/drawing/2014/main" val="669662093"/>
                  </a:ext>
                </a:extLst>
              </a:tr>
              <a:tr h="370840">
                <a:tc>
                  <a:txBody>
                    <a:bodyPr/>
                    <a:lstStyle/>
                    <a:p>
                      <a:pPr marL="285750" indent="-285750" algn="l">
                        <a:buFont typeface="Arial" panose="020B0604020202020204" pitchFamily="34" charset="0"/>
                        <a:buChar char="•"/>
                      </a:pPr>
                      <a:r>
                        <a:rPr lang="en-GB" sz="1600" dirty="0">
                          <a:solidFill>
                            <a:schemeClr val="tx1"/>
                          </a:solidFill>
                        </a:rPr>
                        <a:t>Permanent Teams means lead time are reduced</a:t>
                      </a:r>
                    </a:p>
                  </a:txBody>
                  <a:tcPr/>
                </a:tc>
                <a:extLst>
                  <a:ext uri="{0D108BD9-81ED-4DB2-BD59-A6C34878D82A}">
                    <a16:rowId xmlns:a16="http://schemas.microsoft.com/office/drawing/2014/main" val="1723871782"/>
                  </a:ext>
                </a:extLst>
              </a:tr>
              <a:tr h="370840">
                <a:tc>
                  <a:txBody>
                    <a:bodyPr/>
                    <a:lstStyle/>
                    <a:p>
                      <a:pPr marL="285750" indent="-285750" algn="l">
                        <a:buFont typeface="Arial" panose="020B0604020202020204" pitchFamily="34" charset="0"/>
                        <a:buChar char="•"/>
                      </a:pPr>
                      <a:r>
                        <a:rPr lang="en-GB" sz="1600" dirty="0">
                          <a:solidFill>
                            <a:schemeClr val="tx1"/>
                          </a:solidFill>
                        </a:rPr>
                        <a:t>Work commences immediately (no laggards on design or Assumption ratification)</a:t>
                      </a:r>
                    </a:p>
                  </a:txBody>
                  <a:tcPr/>
                </a:tc>
                <a:extLst>
                  <a:ext uri="{0D108BD9-81ED-4DB2-BD59-A6C34878D82A}">
                    <a16:rowId xmlns:a16="http://schemas.microsoft.com/office/drawing/2014/main" val="1886064588"/>
                  </a:ext>
                </a:extLst>
              </a:tr>
              <a:tr h="370840">
                <a:tc>
                  <a:txBody>
                    <a:bodyPr/>
                    <a:lstStyle/>
                    <a:p>
                      <a:pPr marL="285750" indent="-285750" algn="l">
                        <a:buFont typeface="Arial" panose="020B0604020202020204" pitchFamily="34" charset="0"/>
                        <a:buChar char="•"/>
                      </a:pPr>
                      <a:r>
                        <a:rPr lang="en-GB" sz="1600" dirty="0">
                          <a:solidFill>
                            <a:schemeClr val="tx1"/>
                          </a:solidFill>
                        </a:rPr>
                        <a:t>Value is released frequently &amp; in order of Feature Priority or ROI</a:t>
                      </a:r>
                    </a:p>
                  </a:txBody>
                  <a:tcPr/>
                </a:tc>
                <a:extLst>
                  <a:ext uri="{0D108BD9-81ED-4DB2-BD59-A6C34878D82A}">
                    <a16:rowId xmlns:a16="http://schemas.microsoft.com/office/drawing/2014/main" val="848166073"/>
                  </a:ext>
                </a:extLst>
              </a:tr>
              <a:tr h="370840">
                <a:tc>
                  <a:txBody>
                    <a:bodyPr/>
                    <a:lstStyle/>
                    <a:p>
                      <a:pPr marL="285750" indent="-285750" algn="l">
                        <a:buFont typeface="Arial" panose="020B0604020202020204" pitchFamily="34" charset="0"/>
                        <a:buChar char="•"/>
                      </a:pPr>
                      <a:r>
                        <a:rPr lang="en-GB" sz="1600" dirty="0">
                          <a:solidFill>
                            <a:schemeClr val="tx1"/>
                          </a:solidFill>
                        </a:rPr>
                        <a:t>Assumptions and changes in direction are dynamically accommodated</a:t>
                      </a:r>
                    </a:p>
                  </a:txBody>
                  <a:tcPr/>
                </a:tc>
                <a:extLst>
                  <a:ext uri="{0D108BD9-81ED-4DB2-BD59-A6C34878D82A}">
                    <a16:rowId xmlns:a16="http://schemas.microsoft.com/office/drawing/2014/main" val="1791755332"/>
                  </a:ext>
                </a:extLst>
              </a:tr>
              <a:tr h="370840">
                <a:tc>
                  <a:txBody>
                    <a:bodyPr/>
                    <a:lstStyle/>
                    <a:p>
                      <a:pPr marL="285750" indent="-285750" algn="l">
                        <a:buFont typeface="Arial" panose="020B0604020202020204" pitchFamily="34" charset="0"/>
                        <a:buChar char="•"/>
                      </a:pPr>
                      <a:r>
                        <a:rPr lang="en-GB" sz="1600" dirty="0">
                          <a:solidFill>
                            <a:schemeClr val="tx1"/>
                          </a:solidFill>
                        </a:rPr>
                        <a:t>Planning is continuous and progress is transparent</a:t>
                      </a:r>
                    </a:p>
                  </a:txBody>
                  <a:tcPr/>
                </a:tc>
                <a:extLst>
                  <a:ext uri="{0D108BD9-81ED-4DB2-BD59-A6C34878D82A}">
                    <a16:rowId xmlns:a16="http://schemas.microsoft.com/office/drawing/2014/main" val="479672588"/>
                  </a:ext>
                </a:extLst>
              </a:tr>
              <a:tr h="370840">
                <a:tc>
                  <a:txBody>
                    <a:bodyPr/>
                    <a:lstStyle/>
                    <a:p>
                      <a:pPr marL="285750" indent="-285750" algn="l">
                        <a:buFont typeface="Arial" panose="020B0604020202020204" pitchFamily="34" charset="0"/>
                        <a:buChar char="•"/>
                      </a:pPr>
                      <a:r>
                        <a:rPr lang="en-GB" sz="1600" dirty="0">
                          <a:solidFill>
                            <a:schemeClr val="tx1"/>
                          </a:solidFill>
                        </a:rPr>
                        <a:t>Run costs are static &amp; easily obtained</a:t>
                      </a:r>
                    </a:p>
                  </a:txBody>
                  <a:tcPr/>
                </a:tc>
                <a:extLst>
                  <a:ext uri="{0D108BD9-81ED-4DB2-BD59-A6C34878D82A}">
                    <a16:rowId xmlns:a16="http://schemas.microsoft.com/office/drawing/2014/main" val="3160699371"/>
                  </a:ext>
                </a:extLst>
              </a:tr>
            </a:tbl>
          </a:graphicData>
        </a:graphic>
      </p:graphicFrame>
      <p:sp>
        <p:nvSpPr>
          <p:cNvPr id="4" name="Slide Number Placeholder 3">
            <a:extLst>
              <a:ext uri="{FF2B5EF4-FFF2-40B4-BE49-F238E27FC236}">
                <a16:creationId xmlns:a16="http://schemas.microsoft.com/office/drawing/2014/main" id="{4665C009-50F6-F34B-91C9-D61198C10C4D}"/>
              </a:ext>
            </a:extLst>
          </p:cNvPr>
          <p:cNvSpPr>
            <a:spLocks noGrp="1"/>
          </p:cNvSpPr>
          <p:nvPr>
            <p:ph type="sldNum" sz="quarter" idx="12"/>
          </p:nvPr>
        </p:nvSpPr>
        <p:spPr/>
        <p:txBody>
          <a:bodyPr/>
          <a:lstStyle/>
          <a:p>
            <a:fld id="{328EBED1-B812-A24E-A9FF-4E59CC0D929A}" type="slidenum">
              <a:rPr lang="en-GB" smtClean="0"/>
              <a:t>13</a:t>
            </a:fld>
            <a:endParaRPr lang="en-GB"/>
          </a:p>
        </p:txBody>
      </p:sp>
    </p:spTree>
    <p:extLst>
      <p:ext uri="{BB962C8B-B14F-4D97-AF65-F5344CB8AC3E}">
        <p14:creationId xmlns:p14="http://schemas.microsoft.com/office/powerpoint/2010/main" val="2961366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A95C2030-6EC6-B145-9A2E-ACE46B73EEFD}"/>
              </a:ext>
            </a:extLst>
          </p:cNvPr>
          <p:cNvGraphicFramePr>
            <a:graphicFrameLocks noGrp="1"/>
          </p:cNvGraphicFramePr>
          <p:nvPr>
            <p:extLst>
              <p:ext uri="{D42A27DB-BD31-4B8C-83A1-F6EECF244321}">
                <p14:modId xmlns:p14="http://schemas.microsoft.com/office/powerpoint/2010/main" val="1872777818"/>
              </p:ext>
            </p:extLst>
          </p:nvPr>
        </p:nvGraphicFramePr>
        <p:xfrm>
          <a:off x="1549644" y="965899"/>
          <a:ext cx="8867344" cy="4851400"/>
        </p:xfrm>
        <a:graphic>
          <a:graphicData uri="http://schemas.openxmlformats.org/drawingml/2006/table">
            <a:tbl>
              <a:tblPr firstRow="1" bandRow="1">
                <a:tableStyleId>{5C22544A-7EE6-4342-B048-85BDC9FD1C3A}</a:tableStyleId>
              </a:tblPr>
              <a:tblGrid>
                <a:gridCol w="4293944">
                  <a:extLst>
                    <a:ext uri="{9D8B030D-6E8A-4147-A177-3AD203B41FA5}">
                      <a16:colId xmlns:a16="http://schemas.microsoft.com/office/drawing/2014/main" val="1318625255"/>
                    </a:ext>
                  </a:extLst>
                </a:gridCol>
                <a:gridCol w="4573400">
                  <a:extLst>
                    <a:ext uri="{9D8B030D-6E8A-4147-A177-3AD203B41FA5}">
                      <a16:colId xmlns:a16="http://schemas.microsoft.com/office/drawing/2014/main" val="757377478"/>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schemeClr val="bg1"/>
                          </a:solidFill>
                        </a:rPr>
                        <a:t>Estimating is tricky…</a:t>
                      </a:r>
                    </a:p>
                  </a:txBody>
                  <a:tcPr/>
                </a:tc>
                <a:tc hMerge="1">
                  <a:txBody>
                    <a:bodyPr/>
                    <a:lstStyle/>
                    <a:p>
                      <a:endParaRPr lang="en-GB" dirty="0"/>
                    </a:p>
                  </a:txBody>
                  <a:tcPr/>
                </a:tc>
                <a:extLst>
                  <a:ext uri="{0D108BD9-81ED-4DB2-BD59-A6C34878D82A}">
                    <a16:rowId xmlns:a16="http://schemas.microsoft.com/office/drawing/2014/main" val="936738343"/>
                  </a:ext>
                </a:extLst>
              </a:tr>
              <a:tr h="370840">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txBody>
                  <a:tcPr/>
                </a:tc>
                <a:tc>
                  <a:txBody>
                    <a:bodyPr/>
                    <a:lstStyle/>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txBody>
                  <a:tcPr/>
                </a:tc>
                <a:extLst>
                  <a:ext uri="{0D108BD9-81ED-4DB2-BD59-A6C34878D82A}">
                    <a16:rowId xmlns:a16="http://schemas.microsoft.com/office/drawing/2014/main" val="977064257"/>
                  </a:ext>
                </a:extLst>
              </a:tr>
            </a:tbl>
          </a:graphicData>
        </a:graphic>
      </p:graphicFrame>
      <p:sp>
        <p:nvSpPr>
          <p:cNvPr id="10" name="TextBox 9">
            <a:extLst>
              <a:ext uri="{FF2B5EF4-FFF2-40B4-BE49-F238E27FC236}">
                <a16:creationId xmlns:a16="http://schemas.microsoft.com/office/drawing/2014/main" id="{4040DA43-BB8E-5742-BA97-E02B43B002A8}"/>
              </a:ext>
            </a:extLst>
          </p:cNvPr>
          <p:cNvSpPr txBox="1"/>
          <p:nvPr/>
        </p:nvSpPr>
        <p:spPr>
          <a:xfrm>
            <a:off x="1281420" y="6058583"/>
            <a:ext cx="9234153" cy="369332"/>
          </a:xfrm>
          <a:prstGeom prst="rect">
            <a:avLst/>
          </a:prstGeom>
          <a:noFill/>
          <a:ln>
            <a:solidFill>
              <a:schemeClr val="accent1"/>
            </a:solidFill>
          </a:ln>
        </p:spPr>
        <p:txBody>
          <a:bodyPr wrap="square" rtlCol="0">
            <a:spAutoFit/>
          </a:bodyPr>
          <a:lstStyle/>
          <a:p>
            <a:pPr algn="ctr"/>
            <a:r>
              <a:rPr lang="en-GB" dirty="0">
                <a:solidFill>
                  <a:schemeClr val="accent1">
                    <a:lumMod val="75000"/>
                  </a:schemeClr>
                </a:solidFill>
              </a:rPr>
              <a:t>So what is the answer? </a:t>
            </a:r>
          </a:p>
        </p:txBody>
      </p:sp>
      <p:graphicFrame>
        <p:nvGraphicFramePr>
          <p:cNvPr id="2" name="Table 1">
            <a:extLst>
              <a:ext uri="{FF2B5EF4-FFF2-40B4-BE49-F238E27FC236}">
                <a16:creationId xmlns:a16="http://schemas.microsoft.com/office/drawing/2014/main" id="{C0889A3A-6A00-434C-B1D4-1AE5A2E73990}"/>
              </a:ext>
            </a:extLst>
          </p:cNvPr>
          <p:cNvGraphicFramePr>
            <a:graphicFrameLocks noGrp="1"/>
          </p:cNvGraphicFramePr>
          <p:nvPr>
            <p:extLst>
              <p:ext uri="{D42A27DB-BD31-4B8C-83A1-F6EECF244321}">
                <p14:modId xmlns:p14="http://schemas.microsoft.com/office/powerpoint/2010/main" val="38292030"/>
              </p:ext>
            </p:extLst>
          </p:nvPr>
        </p:nvGraphicFramePr>
        <p:xfrm>
          <a:off x="5999928" y="1818290"/>
          <a:ext cx="4214812" cy="3108960"/>
        </p:xfrm>
        <a:graphic>
          <a:graphicData uri="http://schemas.openxmlformats.org/drawingml/2006/table">
            <a:tbl>
              <a:tblPr firstRow="1" bandRow="1">
                <a:tableStyleId>{5C22544A-7EE6-4342-B048-85BDC9FD1C3A}</a:tableStyleId>
              </a:tblPr>
              <a:tblGrid>
                <a:gridCol w="4214812">
                  <a:extLst>
                    <a:ext uri="{9D8B030D-6E8A-4147-A177-3AD203B41FA5}">
                      <a16:colId xmlns:a16="http://schemas.microsoft.com/office/drawing/2014/main" val="3680691196"/>
                    </a:ext>
                  </a:extLst>
                </a:gridCol>
              </a:tblGrid>
              <a:tr h="205101">
                <a:tc>
                  <a:txBody>
                    <a:bodyPr/>
                    <a:lstStyle/>
                    <a:p>
                      <a:pPr algn="ctr"/>
                      <a:r>
                        <a:rPr lang="en-GB" sz="1600" dirty="0">
                          <a:solidFill>
                            <a:schemeClr val="accent1">
                              <a:lumMod val="75000"/>
                            </a:schemeClr>
                          </a:solidFill>
                        </a:rPr>
                        <a:t>“How did your last estimation go?”</a:t>
                      </a:r>
                    </a:p>
                  </a:txBody>
                  <a:tcPr>
                    <a:solidFill>
                      <a:schemeClr val="accent1">
                        <a:lumMod val="40000"/>
                        <a:lumOff val="60000"/>
                      </a:schemeClr>
                    </a:solidFill>
                  </a:tcPr>
                </a:tc>
                <a:extLst>
                  <a:ext uri="{0D108BD9-81ED-4DB2-BD59-A6C34878D82A}">
                    <a16:rowId xmlns:a16="http://schemas.microsoft.com/office/drawing/2014/main" val="550231781"/>
                  </a:ext>
                </a:extLst>
              </a:tr>
              <a:tr h="370840">
                <a:tc>
                  <a:txBody>
                    <a:bodyPr/>
                    <a:lstStyle/>
                    <a:p>
                      <a:pPr algn="ctr"/>
                      <a:endParaRPr lang="en-GB" sz="1600" dirty="0"/>
                    </a:p>
                    <a:p>
                      <a:pPr algn="ctr"/>
                      <a:endParaRPr lang="en-GB" sz="1600" dirty="0"/>
                    </a:p>
                    <a:p>
                      <a:pPr algn="ctr"/>
                      <a:endParaRPr lang="en-GB" sz="1600" dirty="0"/>
                    </a:p>
                    <a:p>
                      <a:pPr algn="ctr"/>
                      <a:endParaRPr lang="en-GB" sz="1600" dirty="0"/>
                    </a:p>
                    <a:p>
                      <a:pPr algn="ctr"/>
                      <a:endParaRPr lang="en-GB" sz="1600" dirty="0"/>
                    </a:p>
                    <a:p>
                      <a:pPr algn="ctr"/>
                      <a:endParaRPr lang="en-GB" sz="1600" dirty="0"/>
                    </a:p>
                    <a:p>
                      <a:pPr algn="ctr"/>
                      <a:endParaRPr lang="en-GB" sz="1600" dirty="0"/>
                    </a:p>
                    <a:p>
                      <a:pPr algn="ctr"/>
                      <a:endParaRPr lang="en-GB" sz="1600" dirty="0"/>
                    </a:p>
                    <a:p>
                      <a:pPr algn="ctr"/>
                      <a:endParaRPr lang="en-GB" sz="1600" dirty="0"/>
                    </a:p>
                    <a:p>
                      <a:pPr algn="ctr"/>
                      <a:endParaRPr lang="en-GB" sz="1600" dirty="0"/>
                    </a:p>
                    <a:p>
                      <a:pPr algn="ctr"/>
                      <a:endParaRPr lang="en-GB" sz="1600" dirty="0"/>
                    </a:p>
                  </a:txBody>
                  <a:tcPr/>
                </a:tc>
                <a:extLst>
                  <a:ext uri="{0D108BD9-81ED-4DB2-BD59-A6C34878D82A}">
                    <a16:rowId xmlns:a16="http://schemas.microsoft.com/office/drawing/2014/main" val="669662093"/>
                  </a:ext>
                </a:extLst>
              </a:tr>
            </a:tbl>
          </a:graphicData>
        </a:graphic>
      </p:graphicFrame>
      <p:pic>
        <p:nvPicPr>
          <p:cNvPr id="4" name="Picture 3">
            <a:extLst>
              <a:ext uri="{FF2B5EF4-FFF2-40B4-BE49-F238E27FC236}">
                <a16:creationId xmlns:a16="http://schemas.microsoft.com/office/drawing/2014/main" id="{193732CB-F443-B64E-9326-7E74A0A79EFC}"/>
              </a:ext>
            </a:extLst>
          </p:cNvPr>
          <p:cNvPicPr>
            <a:picLocks noChangeAspect="1"/>
          </p:cNvPicPr>
          <p:nvPr/>
        </p:nvPicPr>
        <p:blipFill>
          <a:blip r:embed="rId3"/>
          <a:stretch>
            <a:fillRect/>
          </a:stretch>
        </p:blipFill>
        <p:spPr>
          <a:xfrm>
            <a:off x="6648147" y="2335704"/>
            <a:ext cx="2939393" cy="2368919"/>
          </a:xfrm>
          <a:prstGeom prst="rect">
            <a:avLst/>
          </a:prstGeom>
        </p:spPr>
      </p:pic>
      <p:graphicFrame>
        <p:nvGraphicFramePr>
          <p:cNvPr id="5" name="Table 4">
            <a:extLst>
              <a:ext uri="{FF2B5EF4-FFF2-40B4-BE49-F238E27FC236}">
                <a16:creationId xmlns:a16="http://schemas.microsoft.com/office/drawing/2014/main" id="{EE6E1E16-E347-E34B-A3D0-AF04C28A6340}"/>
              </a:ext>
            </a:extLst>
          </p:cNvPr>
          <p:cNvGraphicFramePr>
            <a:graphicFrameLocks noGrp="1"/>
          </p:cNvGraphicFramePr>
          <p:nvPr>
            <p:extLst>
              <p:ext uri="{D42A27DB-BD31-4B8C-83A1-F6EECF244321}">
                <p14:modId xmlns:p14="http://schemas.microsoft.com/office/powerpoint/2010/main" val="3555876474"/>
              </p:ext>
            </p:extLst>
          </p:nvPr>
        </p:nvGraphicFramePr>
        <p:xfrm>
          <a:off x="1720656" y="1744720"/>
          <a:ext cx="3954927" cy="3880806"/>
        </p:xfrm>
        <a:graphic>
          <a:graphicData uri="http://schemas.openxmlformats.org/drawingml/2006/table">
            <a:tbl>
              <a:tblPr firstRow="1" bandRow="1">
                <a:tableStyleId>{5C22544A-7EE6-4342-B048-85BDC9FD1C3A}</a:tableStyleId>
              </a:tblPr>
              <a:tblGrid>
                <a:gridCol w="3954927">
                  <a:extLst>
                    <a:ext uri="{9D8B030D-6E8A-4147-A177-3AD203B41FA5}">
                      <a16:colId xmlns:a16="http://schemas.microsoft.com/office/drawing/2014/main" val="1192048406"/>
                    </a:ext>
                  </a:extLst>
                </a:gridCol>
              </a:tblGrid>
              <a:tr h="370840">
                <a:tc>
                  <a:txBody>
                    <a:bodyPr/>
                    <a:lstStyle/>
                    <a:p>
                      <a:pPr algn="ctr"/>
                      <a:r>
                        <a:rPr lang="en-GB" sz="1600" b="1" kern="1200" dirty="0">
                          <a:solidFill>
                            <a:schemeClr val="accent1">
                              <a:lumMod val="75000"/>
                            </a:schemeClr>
                          </a:solidFill>
                          <a:latin typeface="+mn-lt"/>
                          <a:ea typeface="+mn-ea"/>
                          <a:cs typeface="+mn-cs"/>
                        </a:rPr>
                        <a:t>How long would it take to build a house?</a:t>
                      </a:r>
                    </a:p>
                    <a:p>
                      <a:pPr algn="ctr"/>
                      <a:r>
                        <a:rPr lang="en-GB" sz="1600" b="1" kern="1200" dirty="0">
                          <a:solidFill>
                            <a:schemeClr val="accent1">
                              <a:lumMod val="75000"/>
                            </a:schemeClr>
                          </a:solidFill>
                          <a:latin typeface="+mn-lt"/>
                          <a:ea typeface="+mn-ea"/>
                          <a:cs typeface="+mn-cs"/>
                        </a:rPr>
                        <a:t>….6 months? 1 year, 2 years?</a:t>
                      </a:r>
                    </a:p>
                  </a:txBody>
                  <a:tcPr>
                    <a:solidFill>
                      <a:schemeClr val="accent1">
                        <a:lumMod val="40000"/>
                        <a:lumOff val="60000"/>
                      </a:schemeClr>
                    </a:solidFill>
                  </a:tcPr>
                </a:tc>
                <a:extLst>
                  <a:ext uri="{0D108BD9-81ED-4DB2-BD59-A6C34878D82A}">
                    <a16:rowId xmlns:a16="http://schemas.microsoft.com/office/drawing/2014/main" val="3047217357"/>
                  </a:ext>
                </a:extLst>
              </a:tr>
              <a:tr h="370782">
                <a:tc>
                  <a:txBody>
                    <a:bodyPr/>
                    <a:lstStyle/>
                    <a:p>
                      <a:pPr>
                        <a:lnSpc>
                          <a:spcPct val="150000"/>
                        </a:lnSpc>
                      </a:pPr>
                      <a:r>
                        <a:rPr lang="en-GB" sz="1600" noProof="0" dirty="0">
                          <a:solidFill>
                            <a:schemeClr val="accent1">
                              <a:lumMod val="75000"/>
                            </a:schemeClr>
                          </a:solidFill>
                        </a:rPr>
                        <a:t>Many criteria can influence the estimation process:</a:t>
                      </a:r>
                    </a:p>
                  </a:txBody>
                  <a:tcPr>
                    <a:solidFill>
                      <a:schemeClr val="accent1">
                        <a:lumMod val="20000"/>
                        <a:lumOff val="80000"/>
                      </a:schemeClr>
                    </a:solidFill>
                  </a:tcPr>
                </a:tc>
                <a:extLst>
                  <a:ext uri="{0D108BD9-81ED-4DB2-BD59-A6C34878D82A}">
                    <a16:rowId xmlns:a16="http://schemas.microsoft.com/office/drawing/2014/main" val="897856679"/>
                  </a:ext>
                </a:extLst>
              </a:tr>
              <a:tr h="378084">
                <a:tc>
                  <a:txBody>
                    <a:bodyPr/>
                    <a:lstStyle/>
                    <a:p>
                      <a:pPr marL="742950" lvl="1" indent="-285750">
                        <a:lnSpc>
                          <a:spcPct val="150000"/>
                        </a:lnSpc>
                        <a:buFont typeface="Arial" charset="0"/>
                        <a:buChar char="•"/>
                      </a:pPr>
                      <a:r>
                        <a:rPr lang="en-US" sz="1600" dirty="0">
                          <a:solidFill>
                            <a:srgbClr val="454545"/>
                          </a:solidFill>
                        </a:rPr>
                        <a:t>Where is the house located?</a:t>
                      </a:r>
                    </a:p>
                  </a:txBody>
                  <a:tcPr/>
                </a:tc>
                <a:extLst>
                  <a:ext uri="{0D108BD9-81ED-4DB2-BD59-A6C34878D82A}">
                    <a16:rowId xmlns:a16="http://schemas.microsoft.com/office/drawing/2014/main" val="861897820"/>
                  </a:ext>
                </a:extLst>
              </a:tr>
              <a:tr h="378084">
                <a:tc>
                  <a:txBody>
                    <a:bodyPr/>
                    <a:lstStyle/>
                    <a:p>
                      <a:pPr marL="742950" marR="0" lvl="1" indent="-285750" algn="l" defTabSz="914400" rtl="0" eaLnBrk="1" fontAlgn="auto" latinLnBrk="0" hangingPunct="1">
                        <a:lnSpc>
                          <a:spcPct val="150000"/>
                        </a:lnSpc>
                        <a:spcBef>
                          <a:spcPts val="0"/>
                        </a:spcBef>
                        <a:spcAft>
                          <a:spcPts val="0"/>
                        </a:spcAft>
                        <a:buClrTx/>
                        <a:buSzTx/>
                        <a:buFont typeface="Arial" charset="0"/>
                        <a:buChar char="•"/>
                        <a:tabLst/>
                        <a:defRPr/>
                      </a:pPr>
                      <a:r>
                        <a:rPr lang="en-US" sz="1600" dirty="0">
                          <a:solidFill>
                            <a:srgbClr val="454545"/>
                          </a:solidFill>
                        </a:rPr>
                        <a:t>How big / Complex is the house?</a:t>
                      </a:r>
                    </a:p>
                  </a:txBody>
                  <a:tcPr/>
                </a:tc>
                <a:extLst>
                  <a:ext uri="{0D108BD9-81ED-4DB2-BD59-A6C34878D82A}">
                    <a16:rowId xmlns:a16="http://schemas.microsoft.com/office/drawing/2014/main" val="3745733307"/>
                  </a:ext>
                </a:extLst>
              </a:tr>
              <a:tr h="378084">
                <a:tc>
                  <a:txBody>
                    <a:bodyPr/>
                    <a:lstStyle/>
                    <a:p>
                      <a:pPr marL="742950" marR="0" lvl="1" indent="-285750" algn="l" defTabSz="914400" rtl="0" eaLnBrk="1" fontAlgn="auto" latinLnBrk="0" hangingPunct="1">
                        <a:lnSpc>
                          <a:spcPct val="150000"/>
                        </a:lnSpc>
                        <a:spcBef>
                          <a:spcPts val="0"/>
                        </a:spcBef>
                        <a:spcAft>
                          <a:spcPts val="0"/>
                        </a:spcAft>
                        <a:buClrTx/>
                        <a:buSzTx/>
                        <a:buFont typeface="Arial" charset="0"/>
                        <a:buChar char="•"/>
                        <a:tabLst/>
                        <a:defRPr/>
                      </a:pPr>
                      <a:r>
                        <a:rPr lang="en-US" sz="1600" b="0" i="0" dirty="0">
                          <a:solidFill>
                            <a:srgbClr val="454545"/>
                          </a:solidFill>
                          <a:effectLst/>
                        </a:rPr>
                        <a:t>How many rooms will it have?</a:t>
                      </a:r>
                    </a:p>
                  </a:txBody>
                  <a:tcPr/>
                </a:tc>
                <a:extLst>
                  <a:ext uri="{0D108BD9-81ED-4DB2-BD59-A6C34878D82A}">
                    <a16:rowId xmlns:a16="http://schemas.microsoft.com/office/drawing/2014/main" val="3539416457"/>
                  </a:ext>
                </a:extLst>
              </a:tr>
              <a:tr h="378084">
                <a:tc>
                  <a:txBody>
                    <a:bodyPr/>
                    <a:lstStyle/>
                    <a:p>
                      <a:pPr marL="742950" marR="0" lvl="1" indent="-285750" algn="l" defTabSz="914400" rtl="0" eaLnBrk="1" fontAlgn="auto" latinLnBrk="0" hangingPunct="1">
                        <a:lnSpc>
                          <a:spcPct val="150000"/>
                        </a:lnSpc>
                        <a:spcBef>
                          <a:spcPts val="0"/>
                        </a:spcBef>
                        <a:spcAft>
                          <a:spcPts val="0"/>
                        </a:spcAft>
                        <a:buClrTx/>
                        <a:buSzTx/>
                        <a:buFont typeface="Arial" charset="0"/>
                        <a:buChar char="•"/>
                        <a:tabLst/>
                        <a:defRPr/>
                      </a:pPr>
                      <a:r>
                        <a:rPr lang="en-US" sz="1600" dirty="0">
                          <a:solidFill>
                            <a:srgbClr val="454545"/>
                          </a:solidFill>
                        </a:rPr>
                        <a:t>What type of material will be used?</a:t>
                      </a:r>
                    </a:p>
                  </a:txBody>
                  <a:tcPr/>
                </a:tc>
                <a:extLst>
                  <a:ext uri="{0D108BD9-81ED-4DB2-BD59-A6C34878D82A}">
                    <a16:rowId xmlns:a16="http://schemas.microsoft.com/office/drawing/2014/main" val="3430976290"/>
                  </a:ext>
                </a:extLst>
              </a:tr>
              <a:tr h="378084">
                <a:tc>
                  <a:txBody>
                    <a:bodyPr/>
                    <a:lstStyle/>
                    <a:p>
                      <a:pPr marL="742950" marR="0" lvl="1" indent="-285750" algn="l" defTabSz="914400" rtl="0" eaLnBrk="1" fontAlgn="auto" latinLnBrk="0" hangingPunct="1">
                        <a:lnSpc>
                          <a:spcPct val="150000"/>
                        </a:lnSpc>
                        <a:spcBef>
                          <a:spcPts val="0"/>
                        </a:spcBef>
                        <a:spcAft>
                          <a:spcPts val="0"/>
                        </a:spcAft>
                        <a:buClrTx/>
                        <a:buSzTx/>
                        <a:buFont typeface="Arial" charset="0"/>
                        <a:buChar char="•"/>
                        <a:tabLst/>
                        <a:defRPr/>
                      </a:pPr>
                      <a:r>
                        <a:rPr lang="en-US" sz="1600" b="0" i="0" dirty="0">
                          <a:solidFill>
                            <a:srgbClr val="454545"/>
                          </a:solidFill>
                          <a:effectLst/>
                        </a:rPr>
                        <a:t>How many people will work on it?</a:t>
                      </a:r>
                    </a:p>
                  </a:txBody>
                  <a:tcPr/>
                </a:tc>
                <a:extLst>
                  <a:ext uri="{0D108BD9-81ED-4DB2-BD59-A6C34878D82A}">
                    <a16:rowId xmlns:a16="http://schemas.microsoft.com/office/drawing/2014/main" val="3821490164"/>
                  </a:ext>
                </a:extLst>
              </a:tr>
              <a:tr h="378084">
                <a:tc>
                  <a:txBody>
                    <a:bodyPr/>
                    <a:lstStyle/>
                    <a:p>
                      <a:pPr marL="742950" marR="0" lvl="1" indent="-285750" algn="l" defTabSz="914400" rtl="0" eaLnBrk="1" fontAlgn="auto" latinLnBrk="0" hangingPunct="1">
                        <a:lnSpc>
                          <a:spcPct val="150000"/>
                        </a:lnSpc>
                        <a:spcBef>
                          <a:spcPts val="0"/>
                        </a:spcBef>
                        <a:spcAft>
                          <a:spcPts val="0"/>
                        </a:spcAft>
                        <a:buClrTx/>
                        <a:buSzTx/>
                        <a:buFont typeface="Arial" charset="0"/>
                        <a:buChar char="•"/>
                        <a:tabLst/>
                        <a:defRPr/>
                      </a:pPr>
                      <a:r>
                        <a:rPr lang="en-US" sz="1600" dirty="0">
                          <a:solidFill>
                            <a:srgbClr val="454545"/>
                          </a:solidFill>
                        </a:rPr>
                        <a:t>Is it connected to the main supplies?</a:t>
                      </a:r>
                      <a:endParaRPr lang="en-US" sz="1600" b="0" i="0" dirty="0">
                        <a:solidFill>
                          <a:srgbClr val="454545"/>
                        </a:solidFill>
                        <a:effectLst/>
                      </a:endParaRPr>
                    </a:p>
                  </a:txBody>
                  <a:tcPr/>
                </a:tc>
                <a:extLst>
                  <a:ext uri="{0D108BD9-81ED-4DB2-BD59-A6C34878D82A}">
                    <a16:rowId xmlns:a16="http://schemas.microsoft.com/office/drawing/2014/main" val="2961800620"/>
                  </a:ext>
                </a:extLst>
              </a:tr>
            </a:tbl>
          </a:graphicData>
        </a:graphic>
      </p:graphicFrame>
      <p:sp>
        <p:nvSpPr>
          <p:cNvPr id="6" name="Rectangle 5">
            <a:extLst>
              <a:ext uri="{FF2B5EF4-FFF2-40B4-BE49-F238E27FC236}">
                <a16:creationId xmlns:a16="http://schemas.microsoft.com/office/drawing/2014/main" id="{A254B7DE-37E2-3945-9482-0B939A14C590}"/>
              </a:ext>
            </a:extLst>
          </p:cNvPr>
          <p:cNvSpPr/>
          <p:nvPr/>
        </p:nvSpPr>
        <p:spPr>
          <a:xfrm>
            <a:off x="6984799" y="5412954"/>
            <a:ext cx="2071401" cy="230832"/>
          </a:xfrm>
          <a:prstGeom prst="rect">
            <a:avLst/>
          </a:prstGeom>
        </p:spPr>
        <p:txBody>
          <a:bodyPr wrap="none">
            <a:spAutoFit/>
          </a:bodyPr>
          <a:lstStyle/>
          <a:p>
            <a:r>
              <a:rPr lang="en-GB" sz="900" dirty="0">
                <a:solidFill>
                  <a:schemeClr val="tx2"/>
                </a:solidFill>
              </a:rPr>
              <a:t>Slide content courtesy of Nick </a:t>
            </a:r>
            <a:r>
              <a:rPr lang="en-GB" sz="900" dirty="0" err="1">
                <a:solidFill>
                  <a:schemeClr val="tx2"/>
                </a:solidFill>
              </a:rPr>
              <a:t>Duplessis</a:t>
            </a:r>
            <a:r>
              <a:rPr lang="en-GB" sz="900" dirty="0">
                <a:solidFill>
                  <a:schemeClr val="tx2"/>
                </a:solidFill>
              </a:rPr>
              <a:t> </a:t>
            </a:r>
          </a:p>
        </p:txBody>
      </p:sp>
      <p:sp>
        <p:nvSpPr>
          <p:cNvPr id="8" name="Slide Number Placeholder 7">
            <a:extLst>
              <a:ext uri="{FF2B5EF4-FFF2-40B4-BE49-F238E27FC236}">
                <a16:creationId xmlns:a16="http://schemas.microsoft.com/office/drawing/2014/main" id="{121DA99E-0008-0043-B03B-7F24B81F065F}"/>
              </a:ext>
            </a:extLst>
          </p:cNvPr>
          <p:cNvSpPr>
            <a:spLocks noGrp="1"/>
          </p:cNvSpPr>
          <p:nvPr>
            <p:ph type="sldNum" sz="quarter" idx="12"/>
          </p:nvPr>
        </p:nvSpPr>
        <p:spPr/>
        <p:txBody>
          <a:bodyPr/>
          <a:lstStyle/>
          <a:p>
            <a:fld id="{328EBED1-B812-A24E-A9FF-4E59CC0D929A}" type="slidenum">
              <a:rPr lang="en-GB" smtClean="0"/>
              <a:t>14</a:t>
            </a:fld>
            <a:endParaRPr lang="en-GB"/>
          </a:p>
        </p:txBody>
      </p:sp>
    </p:spTree>
    <p:extLst>
      <p:ext uri="{BB962C8B-B14F-4D97-AF65-F5344CB8AC3E}">
        <p14:creationId xmlns:p14="http://schemas.microsoft.com/office/powerpoint/2010/main" val="987686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4C72BC1-4BA7-1542-99B4-371A10479303}"/>
              </a:ext>
            </a:extLst>
          </p:cNvPr>
          <p:cNvGraphicFramePr>
            <a:graphicFrameLocks noGrp="1"/>
          </p:cNvGraphicFramePr>
          <p:nvPr>
            <p:extLst>
              <p:ext uri="{D42A27DB-BD31-4B8C-83A1-F6EECF244321}">
                <p14:modId xmlns:p14="http://schemas.microsoft.com/office/powerpoint/2010/main" val="4166905030"/>
              </p:ext>
            </p:extLst>
          </p:nvPr>
        </p:nvGraphicFramePr>
        <p:xfrm>
          <a:off x="1550355" y="965899"/>
          <a:ext cx="8866633" cy="4561953"/>
        </p:xfrm>
        <a:graphic>
          <a:graphicData uri="http://schemas.openxmlformats.org/drawingml/2006/table">
            <a:tbl>
              <a:tblPr firstRow="1" bandRow="1">
                <a:tableStyleId>{5C22544A-7EE6-4342-B048-85BDC9FD1C3A}</a:tableStyleId>
              </a:tblPr>
              <a:tblGrid>
                <a:gridCol w="8866633">
                  <a:extLst>
                    <a:ext uri="{9D8B030D-6E8A-4147-A177-3AD203B41FA5}">
                      <a16:colId xmlns:a16="http://schemas.microsoft.com/office/drawing/2014/main" val="1318625255"/>
                    </a:ext>
                  </a:extLst>
                </a:gridCol>
              </a:tblGrid>
              <a:tr h="344443">
                <a:tc>
                  <a:txBody>
                    <a:bodyPr/>
                    <a:lstStyle/>
                    <a:p>
                      <a:pPr algn="ctr"/>
                      <a:r>
                        <a:rPr lang="en-GB" sz="1600" dirty="0"/>
                        <a:t>This (Feature) looks to be twice as big as that one…</a:t>
                      </a:r>
                    </a:p>
                  </a:txBody>
                  <a:tcPr/>
                </a:tc>
                <a:extLst>
                  <a:ext uri="{0D108BD9-81ED-4DB2-BD59-A6C34878D82A}">
                    <a16:rowId xmlns:a16="http://schemas.microsoft.com/office/drawing/2014/main" val="936738343"/>
                  </a:ext>
                </a:extLst>
              </a:tr>
              <a:tr h="26935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977064257"/>
                  </a:ext>
                </a:extLst>
              </a:tr>
              <a:tr h="14438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3061739192"/>
                  </a:ext>
                </a:extLst>
              </a:tr>
            </a:tbl>
          </a:graphicData>
        </a:graphic>
      </p:graphicFrame>
      <p:sp>
        <p:nvSpPr>
          <p:cNvPr id="7" name="Rectangle 5">
            <a:extLst>
              <a:ext uri="{FF2B5EF4-FFF2-40B4-BE49-F238E27FC236}">
                <a16:creationId xmlns:a16="http://schemas.microsoft.com/office/drawing/2014/main" id="{0BB98805-8A61-0741-BC83-605A37A5966A}"/>
              </a:ext>
            </a:extLst>
          </p:cNvPr>
          <p:cNvSpPr>
            <a:spLocks noChangeArrowheads="1"/>
          </p:cNvSpPr>
          <p:nvPr/>
        </p:nvSpPr>
        <p:spPr bwMode="auto">
          <a:xfrm>
            <a:off x="342674" y="4166956"/>
            <a:ext cx="1129380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pl-PL" sz="1600" b="0" i="0" u="none" strike="noStrike" cap="none" normalizeH="0" baseline="0" dirty="0">
                <a:ln>
                  <a:noFill/>
                </a:ln>
                <a:solidFill>
                  <a:srgbClr val="333333"/>
                </a:solidFill>
                <a:effectLst/>
              </a:rPr>
              <a:t>Humans are really good at sizing things relatively. We can’t tell you precisely how big a rock is.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pl-PL" sz="1600" b="0" i="0" u="none" strike="noStrike" cap="none" normalizeH="0" baseline="0" dirty="0">
              <a:ln>
                <a:noFill/>
              </a:ln>
              <a:solidFill>
                <a:srgbClr val="333333"/>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pl-PL" sz="1600" b="0" i="0" u="none" strike="noStrike" cap="none" normalizeH="0" baseline="0" dirty="0">
                <a:ln>
                  <a:noFill/>
                </a:ln>
                <a:solidFill>
                  <a:srgbClr val="333333"/>
                </a:solidFill>
                <a:effectLst/>
              </a:rPr>
              <a:t> But we can tell you how big it is compared to something else. We can use this when sizing Projects too.</a:t>
            </a:r>
            <a:endParaRPr kumimoji="0" lang="en-GB" altLang="pl-PL" sz="1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dirty="0">
                <a:ln>
                  <a:noFill/>
                </a:ln>
                <a:solidFill>
                  <a:schemeClr val="tx1"/>
                </a:solidFill>
                <a:effectLst/>
              </a:rPr>
              <a:t>  </a:t>
            </a:r>
            <a:br>
              <a:rPr kumimoji="0" lang="pl-PL" altLang="pl-PL" sz="25000" b="0" i="0" u="none" strike="noStrike" cap="none" normalizeH="0" baseline="0" dirty="0">
                <a:ln>
                  <a:noFill/>
                </a:ln>
                <a:solidFill>
                  <a:schemeClr val="tx1"/>
                </a:solidFill>
                <a:effectLst/>
              </a:rPr>
            </a:br>
            <a:endParaRPr kumimoji="0" lang="pl-PL" altLang="pl-PL" sz="1800" b="0" i="0" u="none" strike="noStrike" cap="none" normalizeH="0" baseline="0" dirty="0">
              <a:ln>
                <a:noFill/>
              </a:ln>
              <a:solidFill>
                <a:schemeClr val="tx1"/>
              </a:solidFill>
              <a:effectLst/>
            </a:endParaRPr>
          </a:p>
        </p:txBody>
      </p:sp>
      <p:sp>
        <p:nvSpPr>
          <p:cNvPr id="8" name="Rectangle 7">
            <a:extLst>
              <a:ext uri="{FF2B5EF4-FFF2-40B4-BE49-F238E27FC236}">
                <a16:creationId xmlns:a16="http://schemas.microsoft.com/office/drawing/2014/main" id="{801B4AD8-DAFD-5846-88F4-3AB162B92D64}"/>
              </a:ext>
            </a:extLst>
          </p:cNvPr>
          <p:cNvSpPr>
            <a:spLocks noChangeArrowheads="1"/>
          </p:cNvSpPr>
          <p:nvPr/>
        </p:nvSpPr>
        <p:spPr bwMode="auto">
          <a:xfrm>
            <a:off x="4165985" y="5094393"/>
            <a:ext cx="3270447"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pl-PL" altLang="pl-PL" sz="900" b="0" i="0" u="none" strike="noStrike" cap="none" normalizeH="0" baseline="0" noProof="1">
                <a:ln>
                  <a:noFill/>
                </a:ln>
                <a:solidFill>
                  <a:srgbClr val="0088CC"/>
                </a:solidFill>
                <a:effectLst/>
                <a:hlinkClick r:id="rId3"/>
              </a:rPr>
              <a:t>Software Estimation: Demystifying the Black Art</a:t>
            </a:r>
            <a:r>
              <a:rPr kumimoji="0" lang="pl-PL" altLang="pl-PL" sz="900" b="0" i="0" u="none" strike="noStrike" cap="none" normalizeH="0" baseline="0" noProof="1">
                <a:ln>
                  <a:noFill/>
                </a:ln>
                <a:solidFill>
                  <a:srgbClr val="0088CC"/>
                </a:solidFill>
                <a:effectLst/>
              </a:rPr>
              <a:t> </a:t>
            </a:r>
            <a:r>
              <a:rPr lang="pl-PL" altLang="pl-PL" sz="900" noProof="1">
                <a:solidFill>
                  <a:srgbClr val="0088CC"/>
                </a:solidFill>
              </a:rPr>
              <a:t> </a:t>
            </a:r>
            <a:r>
              <a:rPr lang="pl-PL" altLang="pl-PL" sz="900" noProof="1">
                <a:solidFill>
                  <a:srgbClr val="333333"/>
                </a:solidFill>
              </a:rPr>
              <a:t>Steve McConnell</a:t>
            </a:r>
            <a:endParaRPr kumimoji="0" lang="pl-PL" altLang="pl-PL" sz="900" b="0" i="0" u="none" strike="noStrike" cap="none" normalizeH="0" baseline="0" noProof="1">
              <a:ln>
                <a:noFill/>
              </a:ln>
              <a:solidFill>
                <a:schemeClr val="tx1"/>
              </a:solidFill>
              <a:effectLst/>
            </a:endParaRPr>
          </a:p>
        </p:txBody>
      </p:sp>
      <p:sp>
        <p:nvSpPr>
          <p:cNvPr id="5" name="TextBox 4">
            <a:extLst>
              <a:ext uri="{FF2B5EF4-FFF2-40B4-BE49-F238E27FC236}">
                <a16:creationId xmlns:a16="http://schemas.microsoft.com/office/drawing/2014/main" id="{F7DCB794-D1B1-1C42-AD2A-A4BAFB957601}"/>
              </a:ext>
            </a:extLst>
          </p:cNvPr>
          <p:cNvSpPr txBox="1"/>
          <p:nvPr/>
        </p:nvSpPr>
        <p:spPr>
          <a:xfrm>
            <a:off x="1281420" y="6065949"/>
            <a:ext cx="9234153" cy="369332"/>
          </a:xfrm>
          <a:prstGeom prst="rect">
            <a:avLst/>
          </a:prstGeom>
          <a:noFill/>
          <a:ln>
            <a:solidFill>
              <a:schemeClr val="accent1"/>
            </a:solidFill>
          </a:ln>
        </p:spPr>
        <p:txBody>
          <a:bodyPr wrap="square" rtlCol="0">
            <a:spAutoFit/>
          </a:bodyPr>
          <a:lstStyle/>
          <a:p>
            <a:pPr algn="ctr"/>
            <a:r>
              <a:rPr lang="en-GB" dirty="0">
                <a:solidFill>
                  <a:schemeClr val="accent1">
                    <a:lumMod val="75000"/>
                  </a:schemeClr>
                </a:solidFill>
              </a:rPr>
              <a:t>We don’t know what we don’t know! 	</a:t>
            </a:r>
            <a:r>
              <a:rPr lang="pl-PL" sz="900" dirty="0"/>
              <a:t>Donald Rumsfeld</a:t>
            </a:r>
          </a:p>
        </p:txBody>
      </p:sp>
      <p:pic>
        <p:nvPicPr>
          <p:cNvPr id="2" name="Picture 1">
            <a:extLst>
              <a:ext uri="{FF2B5EF4-FFF2-40B4-BE49-F238E27FC236}">
                <a16:creationId xmlns:a16="http://schemas.microsoft.com/office/drawing/2014/main" id="{E51224D5-6090-534A-847B-541B82ADA7A4}"/>
              </a:ext>
            </a:extLst>
          </p:cNvPr>
          <p:cNvPicPr>
            <a:picLocks noChangeAspect="1"/>
          </p:cNvPicPr>
          <p:nvPr/>
        </p:nvPicPr>
        <p:blipFill>
          <a:blip r:embed="rId4"/>
          <a:stretch>
            <a:fillRect/>
          </a:stretch>
        </p:blipFill>
        <p:spPr>
          <a:xfrm>
            <a:off x="3954260" y="1488226"/>
            <a:ext cx="4025900" cy="2387600"/>
          </a:xfrm>
          <a:prstGeom prst="rect">
            <a:avLst/>
          </a:prstGeom>
        </p:spPr>
      </p:pic>
      <p:pic>
        <p:nvPicPr>
          <p:cNvPr id="9" name="Picture 8" descr="/var/folders/p_/z087_1b13jz5q3fztlybdb3msbw10x/T/com.microsoft.Powerpoint/WebArchiveCopyPasteTempFiles/ir?t=rasmusoftwcon-20&amp;l=as2&amp;o=1&amp;a=B00B9ZD20K">
            <a:extLst>
              <a:ext uri="{FF2B5EF4-FFF2-40B4-BE49-F238E27FC236}">
                <a16:creationId xmlns:a16="http://schemas.microsoft.com/office/drawing/2014/main" id="{FABAEA4B-011C-334A-AFC4-C11178E15E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8581" y="6091304"/>
            <a:ext cx="12700" cy="127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531ED694-FBAB-AC4F-823B-E9D079E98EBE}"/>
              </a:ext>
            </a:extLst>
          </p:cNvPr>
          <p:cNvSpPr>
            <a:spLocks noGrp="1"/>
          </p:cNvSpPr>
          <p:nvPr>
            <p:ph type="sldNum" sz="quarter" idx="12"/>
          </p:nvPr>
        </p:nvSpPr>
        <p:spPr/>
        <p:txBody>
          <a:bodyPr/>
          <a:lstStyle/>
          <a:p>
            <a:fld id="{328EBED1-B812-A24E-A9FF-4E59CC0D929A}" type="slidenum">
              <a:rPr lang="en-GB" smtClean="0"/>
              <a:t>15</a:t>
            </a:fld>
            <a:endParaRPr lang="en-GB"/>
          </a:p>
        </p:txBody>
      </p:sp>
    </p:spTree>
    <p:extLst>
      <p:ext uri="{BB962C8B-B14F-4D97-AF65-F5344CB8AC3E}">
        <p14:creationId xmlns:p14="http://schemas.microsoft.com/office/powerpoint/2010/main" val="1405164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DCB794-D1B1-1C42-AD2A-A4BAFB957601}"/>
              </a:ext>
            </a:extLst>
          </p:cNvPr>
          <p:cNvSpPr txBox="1"/>
          <p:nvPr/>
        </p:nvSpPr>
        <p:spPr>
          <a:xfrm>
            <a:off x="1281420" y="6065949"/>
            <a:ext cx="9234153" cy="369332"/>
          </a:xfrm>
          <a:prstGeom prst="rect">
            <a:avLst/>
          </a:prstGeom>
          <a:noFill/>
          <a:ln>
            <a:solidFill>
              <a:schemeClr val="accent1"/>
            </a:solidFill>
          </a:ln>
        </p:spPr>
        <p:txBody>
          <a:bodyPr wrap="square" rtlCol="0">
            <a:spAutoFit/>
          </a:bodyPr>
          <a:lstStyle/>
          <a:p>
            <a:pPr algn="ctr"/>
            <a:r>
              <a:rPr lang="en-GB" dirty="0">
                <a:solidFill>
                  <a:schemeClr val="accent1">
                    <a:lumMod val="75000"/>
                  </a:schemeClr>
                </a:solidFill>
              </a:rPr>
              <a:t>Run Cost of the Team + Loading Cost = Project Cost for Capitalisation</a:t>
            </a:r>
          </a:p>
        </p:txBody>
      </p:sp>
      <p:graphicFrame>
        <p:nvGraphicFramePr>
          <p:cNvPr id="4" name="Table 3">
            <a:extLst>
              <a:ext uri="{FF2B5EF4-FFF2-40B4-BE49-F238E27FC236}">
                <a16:creationId xmlns:a16="http://schemas.microsoft.com/office/drawing/2014/main" id="{54C72BC1-4BA7-1542-99B4-371A10479303}"/>
              </a:ext>
            </a:extLst>
          </p:cNvPr>
          <p:cNvGraphicFramePr>
            <a:graphicFrameLocks noGrp="1"/>
          </p:cNvGraphicFramePr>
          <p:nvPr>
            <p:extLst>
              <p:ext uri="{D42A27DB-BD31-4B8C-83A1-F6EECF244321}">
                <p14:modId xmlns:p14="http://schemas.microsoft.com/office/powerpoint/2010/main" val="2679605177"/>
              </p:ext>
            </p:extLst>
          </p:nvPr>
        </p:nvGraphicFramePr>
        <p:xfrm>
          <a:off x="1550355" y="965899"/>
          <a:ext cx="8866633" cy="2225040"/>
        </p:xfrm>
        <a:graphic>
          <a:graphicData uri="http://schemas.openxmlformats.org/drawingml/2006/table">
            <a:tbl>
              <a:tblPr firstRow="1" bandRow="1">
                <a:tableStyleId>{5C22544A-7EE6-4342-B048-85BDC9FD1C3A}</a:tableStyleId>
              </a:tblPr>
              <a:tblGrid>
                <a:gridCol w="8866633">
                  <a:extLst>
                    <a:ext uri="{9D8B030D-6E8A-4147-A177-3AD203B41FA5}">
                      <a16:colId xmlns:a16="http://schemas.microsoft.com/office/drawing/2014/main" val="1318625255"/>
                    </a:ext>
                  </a:extLst>
                </a:gridCol>
              </a:tblGrid>
              <a:tr h="370840">
                <a:tc>
                  <a:txBody>
                    <a:bodyPr/>
                    <a:lstStyle/>
                    <a:p>
                      <a:pPr algn="ctr"/>
                      <a:r>
                        <a:rPr lang="en-GB" sz="1600" dirty="0"/>
                        <a:t>Empirical Modelling</a:t>
                      </a:r>
                    </a:p>
                  </a:txBody>
                  <a:tcPr/>
                </a:tc>
                <a:extLst>
                  <a:ext uri="{0D108BD9-81ED-4DB2-BD59-A6C34878D82A}">
                    <a16:rowId xmlns:a16="http://schemas.microsoft.com/office/drawing/2014/main" val="9367383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noProof="1"/>
                        <a:t>If we have an understanding of the size and Complexity of the Features (Estimate)</a:t>
                      </a:r>
                    </a:p>
                  </a:txBody>
                  <a:tcPr/>
                </a:tc>
                <a:extLst>
                  <a:ext uri="{0D108BD9-81ED-4DB2-BD59-A6C34878D82A}">
                    <a16:rowId xmlns:a16="http://schemas.microsoft.com/office/drawing/2014/main" val="977064257"/>
                  </a:ext>
                </a:extLst>
              </a:tr>
              <a:tr h="370840">
                <a:tc>
                  <a:txBody>
                    <a:bodyPr/>
                    <a:lstStyle/>
                    <a:p>
                      <a:r>
                        <a:rPr lang="en-GB" sz="1600" noProof="1">
                          <a:solidFill>
                            <a:srgbClr val="454545"/>
                          </a:solidFill>
                        </a:rPr>
                        <a:t>If we understand the dependancies and priority (Roadmap)</a:t>
                      </a:r>
                    </a:p>
                  </a:txBody>
                  <a:tcPr/>
                </a:tc>
                <a:extLst>
                  <a:ext uri="{0D108BD9-81ED-4DB2-BD59-A6C34878D82A}">
                    <a16:rowId xmlns:a16="http://schemas.microsoft.com/office/drawing/2014/main" val="3061739192"/>
                  </a:ext>
                </a:extLst>
              </a:tr>
              <a:tr h="370840">
                <a:tc>
                  <a:txBody>
                    <a:bodyPr/>
                    <a:lstStyle/>
                    <a:p>
                      <a:r>
                        <a:rPr lang="en-GB" sz="1600" noProof="1">
                          <a:solidFill>
                            <a:srgbClr val="454545"/>
                          </a:solidFill>
                        </a:rPr>
                        <a:t>If we know the (average) amount of work a Team can process (thoughput)</a:t>
                      </a:r>
                    </a:p>
                  </a:txBody>
                  <a:tcPr/>
                </a:tc>
                <a:extLst>
                  <a:ext uri="{0D108BD9-81ED-4DB2-BD59-A6C34878D82A}">
                    <a16:rowId xmlns:a16="http://schemas.microsoft.com/office/drawing/2014/main" val="7060642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If we know the [run/loaded/fully loaded] costs for a Team</a:t>
                      </a:r>
                    </a:p>
                  </a:txBody>
                  <a:tcPr/>
                </a:tc>
                <a:extLst>
                  <a:ext uri="{0D108BD9-81ED-4DB2-BD59-A6C34878D82A}">
                    <a16:rowId xmlns:a16="http://schemas.microsoft.com/office/drawing/2014/main" val="39871759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Then we can apply meaningful business logic to to generate a Value Driven Estimate </a:t>
                      </a:r>
                    </a:p>
                  </a:txBody>
                  <a:tcPr/>
                </a:tc>
                <a:extLst>
                  <a:ext uri="{0D108BD9-81ED-4DB2-BD59-A6C34878D82A}">
                    <a16:rowId xmlns:a16="http://schemas.microsoft.com/office/drawing/2014/main" val="4118472692"/>
                  </a:ext>
                </a:extLst>
              </a:tr>
            </a:tbl>
          </a:graphicData>
        </a:graphic>
      </p:graphicFrame>
      <p:sp>
        <p:nvSpPr>
          <p:cNvPr id="26" name="TextBox 25">
            <a:extLst>
              <a:ext uri="{FF2B5EF4-FFF2-40B4-BE49-F238E27FC236}">
                <a16:creationId xmlns:a16="http://schemas.microsoft.com/office/drawing/2014/main" id="{6DA87ECE-376E-194B-91A1-CCE3841EA997}"/>
              </a:ext>
            </a:extLst>
          </p:cNvPr>
          <p:cNvSpPr txBox="1"/>
          <p:nvPr/>
        </p:nvSpPr>
        <p:spPr>
          <a:xfrm>
            <a:off x="1281420" y="3685949"/>
            <a:ext cx="9234153" cy="1569660"/>
          </a:xfrm>
          <a:prstGeom prst="rect">
            <a:avLst/>
          </a:prstGeom>
          <a:noFill/>
          <a:ln>
            <a:solidFill>
              <a:schemeClr val="accent1"/>
            </a:solidFill>
          </a:ln>
        </p:spPr>
        <p:txBody>
          <a:bodyPr wrap="square" rtlCol="0">
            <a:spAutoFit/>
          </a:bodyPr>
          <a:lstStyle/>
          <a:p>
            <a:r>
              <a:rPr lang="en-GB" sz="1600" b="1" dirty="0">
                <a:solidFill>
                  <a:schemeClr val="accent1">
                    <a:lumMod val="75000"/>
                  </a:schemeClr>
                </a:solidFill>
              </a:rPr>
              <a:t>REMEMBER:</a:t>
            </a:r>
          </a:p>
          <a:p>
            <a:pPr marL="742950" lvl="1" indent="-285750">
              <a:buFont typeface="Arial" panose="020B0604020202020204" pitchFamily="34" charset="0"/>
              <a:buChar char="•"/>
            </a:pPr>
            <a:r>
              <a:rPr lang="en-GB" sz="1600" dirty="0">
                <a:solidFill>
                  <a:schemeClr val="accent1">
                    <a:lumMod val="75000"/>
                  </a:schemeClr>
                </a:solidFill>
              </a:rPr>
              <a:t>Estimate don’t plan (we still don’t know what we don’t know)</a:t>
            </a:r>
          </a:p>
          <a:p>
            <a:pPr marL="742950" lvl="1" indent="-285750">
              <a:buFont typeface="Arial" panose="020B0604020202020204" pitchFamily="34" charset="0"/>
              <a:buChar char="•"/>
            </a:pPr>
            <a:r>
              <a:rPr lang="en-GB" sz="1600" dirty="0">
                <a:solidFill>
                  <a:schemeClr val="accent1">
                    <a:lumMod val="75000"/>
                  </a:schemeClr>
                </a:solidFill>
              </a:rPr>
              <a:t>Features are generally fixed but the detail can / will change over time</a:t>
            </a:r>
          </a:p>
          <a:p>
            <a:pPr marL="742950" lvl="1" indent="-285750">
              <a:buFont typeface="Arial" panose="020B0604020202020204" pitchFamily="34" charset="0"/>
              <a:buChar char="•"/>
            </a:pPr>
            <a:r>
              <a:rPr lang="en-GB" sz="1600" dirty="0">
                <a:solidFill>
                  <a:schemeClr val="accent1">
                    <a:lumMod val="75000"/>
                  </a:schemeClr>
                </a:solidFill>
              </a:rPr>
              <a:t>Estimate Feature sizes then use Velocity / Throughput to understand the potential duration</a:t>
            </a:r>
          </a:p>
          <a:p>
            <a:pPr marL="742950" lvl="1" indent="-285750">
              <a:buFont typeface="Arial" panose="020B0604020202020204" pitchFamily="34" charset="0"/>
              <a:buChar char="•"/>
            </a:pPr>
            <a:r>
              <a:rPr lang="en-GB" sz="1600" dirty="0">
                <a:solidFill>
                  <a:schemeClr val="accent1">
                    <a:lumMod val="75000"/>
                  </a:schemeClr>
                </a:solidFill>
              </a:rPr>
              <a:t>Use Risk Metrics to weight the initial outcomes to provide ranges (3 Point Planning)</a:t>
            </a:r>
          </a:p>
          <a:p>
            <a:pPr marL="742950" lvl="1" indent="-285750">
              <a:buFont typeface="Arial" panose="020B0604020202020204" pitchFamily="34" charset="0"/>
              <a:buChar char="•"/>
            </a:pPr>
            <a:r>
              <a:rPr lang="en-GB" sz="1600" dirty="0">
                <a:solidFill>
                  <a:schemeClr val="accent1">
                    <a:lumMod val="75000"/>
                  </a:schemeClr>
                </a:solidFill>
              </a:rPr>
              <a:t>Frequently use empirical data to extrapolate and revise Estimates and Assumptions</a:t>
            </a:r>
          </a:p>
        </p:txBody>
      </p:sp>
      <p:sp>
        <p:nvSpPr>
          <p:cNvPr id="3" name="Slide Number Placeholder 2">
            <a:extLst>
              <a:ext uri="{FF2B5EF4-FFF2-40B4-BE49-F238E27FC236}">
                <a16:creationId xmlns:a16="http://schemas.microsoft.com/office/drawing/2014/main" id="{B084F48B-521D-B548-8952-A0941DE7CAA9}"/>
              </a:ext>
            </a:extLst>
          </p:cNvPr>
          <p:cNvSpPr>
            <a:spLocks noGrp="1"/>
          </p:cNvSpPr>
          <p:nvPr>
            <p:ph type="sldNum" sz="quarter" idx="12"/>
          </p:nvPr>
        </p:nvSpPr>
        <p:spPr/>
        <p:txBody>
          <a:bodyPr/>
          <a:lstStyle/>
          <a:p>
            <a:fld id="{328EBED1-B812-A24E-A9FF-4E59CC0D929A}" type="slidenum">
              <a:rPr lang="en-GB" smtClean="0"/>
              <a:t>16</a:t>
            </a:fld>
            <a:endParaRPr lang="en-GB"/>
          </a:p>
        </p:txBody>
      </p:sp>
    </p:spTree>
    <p:extLst>
      <p:ext uri="{BB962C8B-B14F-4D97-AF65-F5344CB8AC3E}">
        <p14:creationId xmlns:p14="http://schemas.microsoft.com/office/powerpoint/2010/main" val="1616492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A95C2030-6EC6-B145-9A2E-ACE46B73EEFD}"/>
              </a:ext>
            </a:extLst>
          </p:cNvPr>
          <p:cNvGraphicFramePr>
            <a:graphicFrameLocks noGrp="1"/>
          </p:cNvGraphicFramePr>
          <p:nvPr>
            <p:extLst>
              <p:ext uri="{D42A27DB-BD31-4B8C-83A1-F6EECF244321}">
                <p14:modId xmlns:p14="http://schemas.microsoft.com/office/powerpoint/2010/main" val="2576361717"/>
              </p:ext>
            </p:extLst>
          </p:nvPr>
        </p:nvGraphicFramePr>
        <p:xfrm>
          <a:off x="1549644" y="965899"/>
          <a:ext cx="8867344" cy="4851400"/>
        </p:xfrm>
        <a:graphic>
          <a:graphicData uri="http://schemas.openxmlformats.org/drawingml/2006/table">
            <a:tbl>
              <a:tblPr firstRow="1" bandRow="1">
                <a:tableStyleId>{5C22544A-7EE6-4342-B048-85BDC9FD1C3A}</a:tableStyleId>
              </a:tblPr>
              <a:tblGrid>
                <a:gridCol w="5194056">
                  <a:extLst>
                    <a:ext uri="{9D8B030D-6E8A-4147-A177-3AD203B41FA5}">
                      <a16:colId xmlns:a16="http://schemas.microsoft.com/office/drawing/2014/main" val="1318625255"/>
                    </a:ext>
                  </a:extLst>
                </a:gridCol>
                <a:gridCol w="3673288">
                  <a:extLst>
                    <a:ext uri="{9D8B030D-6E8A-4147-A177-3AD203B41FA5}">
                      <a16:colId xmlns:a16="http://schemas.microsoft.com/office/drawing/2014/main" val="757377478"/>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kern="1200" dirty="0">
                          <a:solidFill>
                            <a:schemeClr val="bg1"/>
                          </a:solidFill>
                          <a:latin typeface="+mn-lt"/>
                          <a:ea typeface="+mn-ea"/>
                          <a:cs typeface="+mn-cs"/>
                        </a:rPr>
                        <a:t>Planning is Continuous and Progress is Transparent</a:t>
                      </a:r>
                    </a:p>
                  </a:txBody>
                  <a:tcPr/>
                </a:tc>
                <a:tc hMerge="1">
                  <a:txBody>
                    <a:bodyPr/>
                    <a:lstStyle/>
                    <a:p>
                      <a:endParaRPr lang="en-GB" dirty="0"/>
                    </a:p>
                  </a:txBody>
                  <a:tcPr/>
                </a:tc>
                <a:extLst>
                  <a:ext uri="{0D108BD9-81ED-4DB2-BD59-A6C34878D82A}">
                    <a16:rowId xmlns:a16="http://schemas.microsoft.com/office/drawing/2014/main" val="936738343"/>
                  </a:ext>
                </a:extLst>
              </a:tr>
              <a:tr h="370840">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txBody>
                  <a:tcPr/>
                </a:tc>
                <a:tc>
                  <a:txBody>
                    <a:bodyPr/>
                    <a:lstStyle/>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txBody>
                  <a:tcPr/>
                </a:tc>
                <a:extLst>
                  <a:ext uri="{0D108BD9-81ED-4DB2-BD59-A6C34878D82A}">
                    <a16:rowId xmlns:a16="http://schemas.microsoft.com/office/drawing/2014/main" val="977064257"/>
                  </a:ext>
                </a:extLst>
              </a:tr>
            </a:tbl>
          </a:graphicData>
        </a:graphic>
      </p:graphicFrame>
      <p:sp>
        <p:nvSpPr>
          <p:cNvPr id="10" name="TextBox 9">
            <a:extLst>
              <a:ext uri="{FF2B5EF4-FFF2-40B4-BE49-F238E27FC236}">
                <a16:creationId xmlns:a16="http://schemas.microsoft.com/office/drawing/2014/main" id="{4040DA43-BB8E-5742-BA97-E02B43B002A8}"/>
              </a:ext>
            </a:extLst>
          </p:cNvPr>
          <p:cNvSpPr txBox="1"/>
          <p:nvPr/>
        </p:nvSpPr>
        <p:spPr>
          <a:xfrm>
            <a:off x="1281420" y="6058583"/>
            <a:ext cx="9234153" cy="369332"/>
          </a:xfrm>
          <a:prstGeom prst="rect">
            <a:avLst/>
          </a:prstGeom>
          <a:noFill/>
          <a:ln>
            <a:solidFill>
              <a:schemeClr val="accent1"/>
            </a:solidFill>
          </a:ln>
        </p:spPr>
        <p:txBody>
          <a:bodyPr wrap="square" rtlCol="0">
            <a:spAutoFit/>
          </a:bodyPr>
          <a:lstStyle/>
          <a:p>
            <a:pPr algn="ctr"/>
            <a:r>
              <a:rPr lang="en-GB" dirty="0">
                <a:solidFill>
                  <a:schemeClr val="accent1">
                    <a:lumMod val="75000"/>
                  </a:schemeClr>
                </a:solidFill>
              </a:rPr>
              <a:t>Assumptions and changes in direction are dynamically accommodated</a:t>
            </a:r>
          </a:p>
        </p:txBody>
      </p:sp>
      <p:graphicFrame>
        <p:nvGraphicFramePr>
          <p:cNvPr id="54" name="Table 53">
            <a:extLst>
              <a:ext uri="{FF2B5EF4-FFF2-40B4-BE49-F238E27FC236}">
                <a16:creationId xmlns:a16="http://schemas.microsoft.com/office/drawing/2014/main" id="{27C5DD0A-0B55-7F47-803E-C035F9627C17}"/>
              </a:ext>
            </a:extLst>
          </p:cNvPr>
          <p:cNvGraphicFramePr>
            <a:graphicFrameLocks noGrp="1"/>
          </p:cNvGraphicFramePr>
          <p:nvPr>
            <p:extLst>
              <p:ext uri="{D42A27DB-BD31-4B8C-83A1-F6EECF244321}">
                <p14:modId xmlns:p14="http://schemas.microsoft.com/office/powerpoint/2010/main" val="2053654454"/>
              </p:ext>
            </p:extLst>
          </p:nvPr>
        </p:nvGraphicFramePr>
        <p:xfrm>
          <a:off x="6756400" y="2249300"/>
          <a:ext cx="3467100" cy="3427599"/>
        </p:xfrm>
        <a:graphic>
          <a:graphicData uri="http://schemas.openxmlformats.org/drawingml/2006/table">
            <a:tbl>
              <a:tblPr firstRow="1" bandRow="1">
                <a:tableStyleId>{5C22544A-7EE6-4342-B048-85BDC9FD1C3A}</a:tableStyleId>
              </a:tblPr>
              <a:tblGrid>
                <a:gridCol w="3467100">
                  <a:extLst>
                    <a:ext uri="{9D8B030D-6E8A-4147-A177-3AD203B41FA5}">
                      <a16:colId xmlns:a16="http://schemas.microsoft.com/office/drawing/2014/main" val="4220813173"/>
                    </a:ext>
                  </a:extLst>
                </a:gridCol>
              </a:tblGrid>
              <a:tr h="382007">
                <a:tc>
                  <a:txBody>
                    <a:bodyPr/>
                    <a:lstStyle/>
                    <a:p>
                      <a:endParaRPr lang="en-GB" sz="1600" dirty="0">
                        <a:solidFill>
                          <a:schemeClr val="bg1">
                            <a:lumMod val="95000"/>
                          </a:schemeClr>
                        </a:solidFill>
                      </a:endParaRPr>
                    </a:p>
                  </a:txBody>
                  <a:tcPr>
                    <a:solidFill>
                      <a:schemeClr val="accent1">
                        <a:lumMod val="20000"/>
                        <a:lumOff val="80000"/>
                      </a:schemeClr>
                    </a:solidFill>
                  </a:tcPr>
                </a:tc>
                <a:extLst>
                  <a:ext uri="{0D108BD9-81ED-4DB2-BD59-A6C34878D82A}">
                    <a16:rowId xmlns:a16="http://schemas.microsoft.com/office/drawing/2014/main" val="257676189"/>
                  </a:ext>
                </a:extLst>
              </a:tr>
              <a:tr h="16012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solidFill>
                            <a:schemeClr val="accent6">
                              <a:lumMod val="75000"/>
                            </a:schemeClr>
                          </a:solidFill>
                        </a:rPr>
                        <a:t>An Agile Team with a health backlog should know their target candidates for the next few Iterations with INCREASING levels of granularity.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solidFill>
                            <a:schemeClr val="accent6">
                              <a:lumMod val="75000"/>
                            </a:schemeClr>
                          </a:solidFill>
                        </a:rPr>
                        <a:t>The CLOSER to the current Iteration, the GREATER the understanding. </a:t>
                      </a:r>
                    </a:p>
                  </a:txBody>
                  <a:tcPr/>
                </a:tc>
                <a:extLst>
                  <a:ext uri="{0D108BD9-81ED-4DB2-BD59-A6C34878D82A}">
                    <a16:rowId xmlns:a16="http://schemas.microsoft.com/office/drawing/2014/main" val="1548109181"/>
                  </a:ext>
                </a:extLst>
              </a:tr>
              <a:tr h="847742">
                <a:tc>
                  <a:txBody>
                    <a:bodyPr/>
                    <a:lstStyle/>
                    <a:p>
                      <a:pPr algn="l"/>
                      <a:r>
                        <a:rPr lang="en-GB" sz="1600" dirty="0">
                          <a:solidFill>
                            <a:schemeClr val="accent2">
                              <a:lumMod val="60000"/>
                              <a:lumOff val="40000"/>
                            </a:schemeClr>
                          </a:solidFill>
                        </a:rPr>
                        <a:t>From 2 to 4 Iterations is the ASPIRATIONAL  window.  This is based upon what Teams  think they  know.</a:t>
                      </a:r>
                    </a:p>
                  </a:txBody>
                  <a:tcPr/>
                </a:tc>
                <a:extLst>
                  <a:ext uri="{0D108BD9-81ED-4DB2-BD59-A6C34878D82A}">
                    <a16:rowId xmlns:a16="http://schemas.microsoft.com/office/drawing/2014/main" val="2259880544"/>
                  </a:ext>
                </a:extLst>
              </a:tr>
              <a:tr h="596559">
                <a:tc>
                  <a:txBody>
                    <a:bodyPr/>
                    <a:lstStyle/>
                    <a:p>
                      <a:pPr algn="l"/>
                      <a:r>
                        <a:rPr lang="en-GB" sz="1600" dirty="0">
                          <a:solidFill>
                            <a:srgbClr val="FF0000"/>
                          </a:solidFill>
                        </a:rPr>
                        <a:t>And finally at 5+ Iterations it is THEORETICAL  at best! </a:t>
                      </a:r>
                    </a:p>
                  </a:txBody>
                  <a:tcPr/>
                </a:tc>
                <a:extLst>
                  <a:ext uri="{0D108BD9-81ED-4DB2-BD59-A6C34878D82A}">
                    <a16:rowId xmlns:a16="http://schemas.microsoft.com/office/drawing/2014/main" val="1439385483"/>
                  </a:ext>
                </a:extLst>
              </a:tr>
            </a:tbl>
          </a:graphicData>
        </a:graphic>
      </p:graphicFrame>
      <p:graphicFrame>
        <p:nvGraphicFramePr>
          <p:cNvPr id="5" name="Table 4">
            <a:extLst>
              <a:ext uri="{FF2B5EF4-FFF2-40B4-BE49-F238E27FC236}">
                <a16:creationId xmlns:a16="http://schemas.microsoft.com/office/drawing/2014/main" id="{FA5A8F9A-1D79-7044-A552-B6BDD7816CE5}"/>
              </a:ext>
            </a:extLst>
          </p:cNvPr>
          <p:cNvGraphicFramePr>
            <a:graphicFrameLocks noGrp="1"/>
          </p:cNvGraphicFramePr>
          <p:nvPr>
            <p:extLst>
              <p:ext uri="{D42A27DB-BD31-4B8C-83A1-F6EECF244321}">
                <p14:modId xmlns:p14="http://schemas.microsoft.com/office/powerpoint/2010/main" val="285709039"/>
              </p:ext>
            </p:extLst>
          </p:nvPr>
        </p:nvGraphicFramePr>
        <p:xfrm>
          <a:off x="1701800" y="1470222"/>
          <a:ext cx="8521700" cy="1158240"/>
        </p:xfrm>
        <a:graphic>
          <a:graphicData uri="http://schemas.openxmlformats.org/drawingml/2006/table">
            <a:tbl>
              <a:tblPr firstRow="1" bandRow="1">
                <a:tableStyleId>{5C22544A-7EE6-4342-B048-85BDC9FD1C3A}</a:tableStyleId>
              </a:tblPr>
              <a:tblGrid>
                <a:gridCol w="8521700">
                  <a:extLst>
                    <a:ext uri="{9D8B030D-6E8A-4147-A177-3AD203B41FA5}">
                      <a16:colId xmlns:a16="http://schemas.microsoft.com/office/drawing/2014/main" val="3757059339"/>
                    </a:ext>
                  </a:extLst>
                </a:gridCol>
              </a:tblGrid>
              <a:tr h="1367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solidFill>
                            <a:schemeClr val="accent1">
                              <a:lumMod val="75000"/>
                            </a:schemeClr>
                          </a:solidFill>
                        </a:rPr>
                        <a:t>Inspection &amp; Adaption</a:t>
                      </a:r>
                    </a:p>
                  </a:txBody>
                  <a:tcPr>
                    <a:solidFill>
                      <a:schemeClr val="accent1">
                        <a:lumMod val="40000"/>
                        <a:lumOff val="60000"/>
                      </a:schemeClr>
                    </a:solidFill>
                  </a:tcPr>
                </a:tc>
                <a:extLst>
                  <a:ext uri="{0D108BD9-81ED-4DB2-BD59-A6C34878D82A}">
                    <a16:rowId xmlns:a16="http://schemas.microsoft.com/office/drawing/2014/main" val="232767746"/>
                  </a:ext>
                </a:extLst>
              </a:tr>
              <a:tr h="370840">
                <a:tc>
                  <a:txBody>
                    <a:bodyPr/>
                    <a:lstStyle/>
                    <a:p>
                      <a:pPr marL="342900" indent="-342900">
                        <a:buAutoNum type="arabicPeriod"/>
                      </a:pPr>
                      <a:r>
                        <a:rPr lang="en-GB" sz="1600" dirty="0"/>
                        <a:t>We don’t know what we don’t know</a:t>
                      </a:r>
                    </a:p>
                    <a:p>
                      <a:pPr marL="342900" indent="-342900">
                        <a:buAutoNum type="arabicPeriod"/>
                      </a:pPr>
                      <a:r>
                        <a:rPr lang="en-GB" sz="1600" dirty="0"/>
                        <a:t>The further in the time horizon, the greater the ambiguity</a:t>
                      </a:r>
                    </a:p>
                    <a:p>
                      <a:pPr marL="342900" indent="-342900">
                        <a:buAutoNum type="arabicPeriod"/>
                      </a:pPr>
                      <a:r>
                        <a:rPr lang="en-GB" sz="1600" dirty="0"/>
                        <a:t>We work in a learning environment. We encouraging inspection and adaption</a:t>
                      </a:r>
                    </a:p>
                  </a:txBody>
                  <a:tcPr/>
                </a:tc>
                <a:extLst>
                  <a:ext uri="{0D108BD9-81ED-4DB2-BD59-A6C34878D82A}">
                    <a16:rowId xmlns:a16="http://schemas.microsoft.com/office/drawing/2014/main" val="3051721623"/>
                  </a:ext>
                </a:extLst>
              </a:tr>
            </a:tbl>
          </a:graphicData>
        </a:graphic>
      </p:graphicFrame>
      <p:pic>
        <p:nvPicPr>
          <p:cNvPr id="67" name="Picture 66">
            <a:extLst>
              <a:ext uri="{FF2B5EF4-FFF2-40B4-BE49-F238E27FC236}">
                <a16:creationId xmlns:a16="http://schemas.microsoft.com/office/drawing/2014/main" id="{1B8DECB5-3E90-0949-BA16-DABAD6C8EB6F}"/>
              </a:ext>
            </a:extLst>
          </p:cNvPr>
          <p:cNvPicPr>
            <a:picLocks noChangeAspect="1"/>
          </p:cNvPicPr>
          <p:nvPr/>
        </p:nvPicPr>
        <p:blipFill>
          <a:blip r:embed="rId3"/>
          <a:stretch>
            <a:fillRect/>
          </a:stretch>
        </p:blipFill>
        <p:spPr>
          <a:xfrm>
            <a:off x="1701800" y="2628461"/>
            <a:ext cx="5054600" cy="3048439"/>
          </a:xfrm>
          <a:prstGeom prst="rect">
            <a:avLst/>
          </a:prstGeom>
        </p:spPr>
      </p:pic>
      <p:sp>
        <p:nvSpPr>
          <p:cNvPr id="3" name="Slide Number Placeholder 2">
            <a:extLst>
              <a:ext uri="{FF2B5EF4-FFF2-40B4-BE49-F238E27FC236}">
                <a16:creationId xmlns:a16="http://schemas.microsoft.com/office/drawing/2014/main" id="{7600BC84-0E99-4246-A1D6-22851FA04771}"/>
              </a:ext>
            </a:extLst>
          </p:cNvPr>
          <p:cNvSpPr>
            <a:spLocks noGrp="1"/>
          </p:cNvSpPr>
          <p:nvPr>
            <p:ph type="sldNum" sz="quarter" idx="12"/>
          </p:nvPr>
        </p:nvSpPr>
        <p:spPr/>
        <p:txBody>
          <a:bodyPr/>
          <a:lstStyle/>
          <a:p>
            <a:fld id="{328EBED1-B812-A24E-A9FF-4E59CC0D929A}" type="slidenum">
              <a:rPr lang="en-GB" smtClean="0"/>
              <a:t>17</a:t>
            </a:fld>
            <a:endParaRPr lang="en-GB"/>
          </a:p>
        </p:txBody>
      </p:sp>
    </p:spTree>
    <p:extLst>
      <p:ext uri="{BB962C8B-B14F-4D97-AF65-F5344CB8AC3E}">
        <p14:creationId xmlns:p14="http://schemas.microsoft.com/office/powerpoint/2010/main" val="925981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DCB794-D1B1-1C42-AD2A-A4BAFB957601}"/>
              </a:ext>
            </a:extLst>
          </p:cNvPr>
          <p:cNvSpPr txBox="1"/>
          <p:nvPr/>
        </p:nvSpPr>
        <p:spPr>
          <a:xfrm>
            <a:off x="1294120" y="6065949"/>
            <a:ext cx="9234153" cy="369332"/>
          </a:xfrm>
          <a:prstGeom prst="rect">
            <a:avLst/>
          </a:prstGeom>
          <a:noFill/>
          <a:ln>
            <a:solidFill>
              <a:schemeClr val="accent1"/>
            </a:solidFill>
          </a:ln>
        </p:spPr>
        <p:txBody>
          <a:bodyPr wrap="square" rtlCol="0">
            <a:spAutoFit/>
          </a:bodyPr>
          <a:lstStyle/>
          <a:p>
            <a:pPr algn="ctr"/>
            <a:r>
              <a:rPr lang="en-GB" dirty="0">
                <a:solidFill>
                  <a:schemeClr val="accent1">
                    <a:lumMod val="75000"/>
                  </a:schemeClr>
                </a:solidFill>
              </a:rPr>
              <a:t>The right tool, for the right job, at the right time, by the right people</a:t>
            </a:r>
          </a:p>
        </p:txBody>
      </p:sp>
      <p:graphicFrame>
        <p:nvGraphicFramePr>
          <p:cNvPr id="4" name="Table 3">
            <a:extLst>
              <a:ext uri="{FF2B5EF4-FFF2-40B4-BE49-F238E27FC236}">
                <a16:creationId xmlns:a16="http://schemas.microsoft.com/office/drawing/2014/main" id="{54C72BC1-4BA7-1542-99B4-371A10479303}"/>
              </a:ext>
            </a:extLst>
          </p:cNvPr>
          <p:cNvGraphicFramePr>
            <a:graphicFrameLocks noGrp="1"/>
          </p:cNvGraphicFramePr>
          <p:nvPr>
            <p:extLst>
              <p:ext uri="{D42A27DB-BD31-4B8C-83A1-F6EECF244321}">
                <p14:modId xmlns:p14="http://schemas.microsoft.com/office/powerpoint/2010/main" val="2497130201"/>
              </p:ext>
            </p:extLst>
          </p:nvPr>
        </p:nvGraphicFramePr>
        <p:xfrm>
          <a:off x="1550355" y="965899"/>
          <a:ext cx="8866634" cy="3770557"/>
        </p:xfrm>
        <a:graphic>
          <a:graphicData uri="http://schemas.openxmlformats.org/drawingml/2006/table">
            <a:tbl>
              <a:tblPr firstRow="1" bandRow="1">
                <a:tableStyleId>{5C22544A-7EE6-4342-B048-85BDC9FD1C3A}</a:tableStyleId>
              </a:tblPr>
              <a:tblGrid>
                <a:gridCol w="1929445">
                  <a:extLst>
                    <a:ext uri="{9D8B030D-6E8A-4147-A177-3AD203B41FA5}">
                      <a16:colId xmlns:a16="http://schemas.microsoft.com/office/drawing/2014/main" val="1318625255"/>
                    </a:ext>
                  </a:extLst>
                </a:gridCol>
                <a:gridCol w="3238500">
                  <a:extLst>
                    <a:ext uri="{9D8B030D-6E8A-4147-A177-3AD203B41FA5}">
                      <a16:colId xmlns:a16="http://schemas.microsoft.com/office/drawing/2014/main" val="3250466535"/>
                    </a:ext>
                  </a:extLst>
                </a:gridCol>
                <a:gridCol w="3698689">
                  <a:extLst>
                    <a:ext uri="{9D8B030D-6E8A-4147-A177-3AD203B41FA5}">
                      <a16:colId xmlns:a16="http://schemas.microsoft.com/office/drawing/2014/main" val="1669972029"/>
                    </a:ext>
                  </a:extLst>
                </a:gridCol>
              </a:tblGrid>
              <a:tr h="322531">
                <a:tc gridSpan="3">
                  <a:txBody>
                    <a:bodyPr/>
                    <a:lstStyle/>
                    <a:p>
                      <a:pPr algn="ctr"/>
                      <a:r>
                        <a:rPr lang="en-GB" sz="1600" dirty="0"/>
                        <a:t>What are you trying to achieve?</a:t>
                      </a:r>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936738343"/>
                  </a:ext>
                </a:extLst>
              </a:tr>
              <a:tr h="322531">
                <a:tc gridSpan="3">
                  <a:txBody>
                    <a:bodyPr/>
                    <a:lstStyle/>
                    <a:p>
                      <a:pPr algn="ctr"/>
                      <a:r>
                        <a:rPr lang="en-GB" sz="1600" kern="1200" dirty="0">
                          <a:solidFill>
                            <a:schemeClr val="dk1"/>
                          </a:solidFill>
                          <a:latin typeface="+mn-lt"/>
                          <a:ea typeface="+mn-ea"/>
                          <a:cs typeface="+mn-cs"/>
                        </a:rPr>
                        <a:t>“</a:t>
                      </a:r>
                      <a:r>
                        <a:rPr lang="en-GB" sz="1600" b="1" kern="1200" dirty="0">
                          <a:solidFill>
                            <a:schemeClr val="accent1">
                              <a:lumMod val="75000"/>
                            </a:schemeClr>
                          </a:solidFill>
                          <a:latin typeface="+mn-lt"/>
                          <a:ea typeface="+mn-ea"/>
                          <a:cs typeface="+mn-cs"/>
                        </a:rPr>
                        <a:t>When preparing for battle, I find the plans are useless, but Planning is indispensable”</a:t>
                      </a:r>
                      <a:endParaRPr lang="en-GB" sz="1600" b="1" kern="1200" noProof="1">
                        <a:solidFill>
                          <a:schemeClr val="accent1">
                            <a:lumMod val="75000"/>
                          </a:schemeClr>
                        </a:solidFill>
                        <a:latin typeface="+mn-lt"/>
                        <a:ea typeface="+mn-ea"/>
                        <a:cs typeface="+mn-cs"/>
                      </a:endParaRPr>
                    </a:p>
                  </a:txBody>
                  <a:tcPr>
                    <a:solidFill>
                      <a:schemeClr val="accent1">
                        <a:lumMod val="40000"/>
                        <a:lumOff val="60000"/>
                      </a:schemeClr>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700723583"/>
                  </a:ext>
                </a:extLst>
              </a:tr>
              <a:tr h="557099">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“The primary purpose of software estimation is not to predict a Project’s outcome; it is to determine whether a Project’s targets are realistic enough to allow the Project to be controlled to meet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noProof="1"/>
                    </a:p>
                  </a:txBody>
                  <a:tcPr/>
                </a:tc>
                <a:tc hMerge="1">
                  <a:txBody>
                    <a:bodyPr/>
                    <a:lstStyle/>
                    <a:p>
                      <a:endParaRPr lang="en-GB"/>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977064257"/>
                  </a:ext>
                </a:extLst>
              </a:tr>
              <a:tr h="0">
                <a:tc gridSpan="2">
                  <a:txBody>
                    <a:bodyPr/>
                    <a:lstStyle/>
                    <a:p>
                      <a:endParaRPr lang="en-GB" sz="1600" dirty="0"/>
                    </a:p>
                  </a:txBody>
                  <a:tcPr>
                    <a:solidFill>
                      <a:schemeClr val="bg1"/>
                    </a:solidFill>
                  </a:tcPr>
                </a:tc>
                <a:tc hMerge="1">
                  <a:txBody>
                    <a:bodyPr/>
                    <a:lstStyle/>
                    <a:p>
                      <a:endParaRPr lang="en-GB"/>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bg1"/>
                    </a:solidFill>
                  </a:tcPr>
                </a:tc>
                <a:extLst>
                  <a:ext uri="{0D108BD9-81ED-4DB2-BD59-A6C34878D82A}">
                    <a16:rowId xmlns:a16="http://schemas.microsoft.com/office/drawing/2014/main" val="549953638"/>
                  </a:ext>
                </a:extLst>
              </a:tr>
              <a:tr h="322531">
                <a:tc gridSpan="3">
                  <a:txBody>
                    <a:bodyPr/>
                    <a:lstStyle/>
                    <a:p>
                      <a:pPr algn="ctr"/>
                      <a:r>
                        <a:rPr lang="en-GB" sz="1600" b="1" kern="1200" dirty="0">
                          <a:solidFill>
                            <a:schemeClr val="accent1">
                              <a:lumMod val="75000"/>
                            </a:schemeClr>
                          </a:solidFill>
                          <a:latin typeface="+mn-lt"/>
                          <a:ea typeface="+mn-ea"/>
                          <a:cs typeface="+mn-cs"/>
                        </a:rPr>
                        <a:t>Use</a:t>
                      </a:r>
                      <a:r>
                        <a:rPr lang="en-GB" sz="1600" dirty="0">
                          <a:solidFill>
                            <a:schemeClr val="accent1">
                              <a:lumMod val="75000"/>
                            </a:schemeClr>
                          </a:solidFill>
                        </a:rPr>
                        <a:t> </a:t>
                      </a:r>
                      <a:r>
                        <a:rPr lang="en-GB" sz="1600" b="1" kern="1200" dirty="0">
                          <a:solidFill>
                            <a:schemeClr val="accent1">
                              <a:lumMod val="75000"/>
                            </a:schemeClr>
                          </a:solidFill>
                          <a:latin typeface="+mn-lt"/>
                          <a:ea typeface="+mn-ea"/>
                          <a:cs typeface="+mn-cs"/>
                        </a:rPr>
                        <a:t>the right approach &amp; granularity for estimating:</a:t>
                      </a:r>
                    </a:p>
                  </a:txBody>
                  <a:tcPr>
                    <a:solidFill>
                      <a:schemeClr val="accent1">
                        <a:lumMod val="40000"/>
                        <a:lumOff val="60000"/>
                      </a:schemeClr>
                    </a:solidFill>
                  </a:tcPr>
                </a:tc>
                <a:tc hMerge="1">
                  <a:txBody>
                    <a:bodyPr/>
                    <a:lstStyle/>
                    <a:p>
                      <a:endParaRPr lang="en-GB" sz="1600" noProof="1">
                        <a:solidFill>
                          <a:srgbClr val="454545"/>
                        </a:solidFill>
                      </a:endParaRP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3061739192"/>
                  </a:ext>
                </a:extLst>
              </a:tr>
              <a:tr h="1606477">
                <a:tc>
                  <a:txBody>
                    <a:bodyPr/>
                    <a:lstStyle/>
                    <a:p>
                      <a:pPr marL="0" indent="0" algn="ctr">
                        <a:buFont typeface="Arial" panose="020B0604020202020204" pitchFamily="34" charset="0"/>
                        <a:buNone/>
                      </a:pPr>
                      <a:r>
                        <a:rPr lang="en-GB" sz="1600" dirty="0"/>
                        <a:t>Strategy 	</a:t>
                      </a:r>
                    </a:p>
                    <a:p>
                      <a:pPr marL="0" indent="0" algn="ctr">
                        <a:buFont typeface="Arial" panose="020B0604020202020204" pitchFamily="34" charset="0"/>
                        <a:buNone/>
                      </a:pPr>
                      <a:r>
                        <a:rPr lang="en-GB" sz="1600" dirty="0"/>
                        <a:t>Portfolio 	 </a:t>
                      </a:r>
                    </a:p>
                    <a:p>
                      <a:pPr marL="0" indent="0" algn="ctr">
                        <a:buFont typeface="Arial" panose="020B0604020202020204" pitchFamily="34" charset="0"/>
                        <a:buNone/>
                      </a:pPr>
                      <a:r>
                        <a:rPr lang="en-GB" sz="1600" dirty="0"/>
                        <a:t>Product 	 </a:t>
                      </a:r>
                    </a:p>
                    <a:p>
                      <a:pPr marL="0" indent="0" algn="ctr">
                        <a:buFont typeface="Arial" panose="020B0604020202020204" pitchFamily="34" charset="0"/>
                        <a:buNone/>
                      </a:pPr>
                      <a:r>
                        <a:rPr lang="en-GB" sz="1600" dirty="0"/>
                        <a:t>Release Planning </a:t>
                      </a:r>
                    </a:p>
                    <a:p>
                      <a:pPr marL="0" indent="0" algn="ctr">
                        <a:buFont typeface="Arial" panose="020B0604020202020204" pitchFamily="34" charset="0"/>
                        <a:buNone/>
                      </a:pPr>
                      <a:r>
                        <a:rPr lang="en-GB" sz="1600" dirty="0"/>
                        <a:t>Iteration Planning </a:t>
                      </a:r>
                    </a:p>
                    <a:p>
                      <a:pPr marL="0" indent="0" algn="ctr">
                        <a:buFont typeface="Arial" panose="020B0604020202020204" pitchFamily="34" charset="0"/>
                        <a:buNone/>
                      </a:pPr>
                      <a:r>
                        <a:rPr lang="en-GB" sz="1600" dirty="0"/>
                        <a:t>Daily Planning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t>What are we trying to do</a:t>
                      </a:r>
                    </a:p>
                    <a:p>
                      <a:pPr algn="ctr"/>
                      <a:r>
                        <a:rPr lang="en-GB" sz="1600" dirty="0"/>
                        <a:t>Find a Team with the skills to deliver What Feature / themes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t>What sequence do we follow</a:t>
                      </a:r>
                    </a:p>
                    <a:p>
                      <a:pPr algn="ctr"/>
                      <a:r>
                        <a:rPr lang="en-GB" sz="1600" dirty="0"/>
                        <a:t>Iteration &amp; Release Goals</a:t>
                      </a:r>
                    </a:p>
                    <a:p>
                      <a:pPr algn="ctr"/>
                      <a:r>
                        <a:rPr lang="en-GB" sz="1600" dirty="0"/>
                        <a:t>Iteration activities</a:t>
                      </a:r>
                      <a:endParaRPr lang="en-GB" sz="1600" noProof="1">
                        <a:solidFill>
                          <a:srgbClr val="454545"/>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Is it $1m or $10m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Demand planning (skills / capability map)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High Level Roadmap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Initiative Roadmap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Iteration Roadmap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Iteration Activities</a:t>
                      </a:r>
                    </a:p>
                  </a:txBody>
                  <a:tcPr/>
                </a:tc>
                <a:extLst>
                  <a:ext uri="{0D108BD9-81ED-4DB2-BD59-A6C34878D82A}">
                    <a16:rowId xmlns:a16="http://schemas.microsoft.com/office/drawing/2014/main" val="671751634"/>
                  </a:ext>
                </a:extLst>
              </a:tr>
            </a:tbl>
          </a:graphicData>
        </a:graphic>
      </p:graphicFrame>
      <p:sp>
        <p:nvSpPr>
          <p:cNvPr id="6" name="Rectangle 5">
            <a:extLst>
              <a:ext uri="{FF2B5EF4-FFF2-40B4-BE49-F238E27FC236}">
                <a16:creationId xmlns:a16="http://schemas.microsoft.com/office/drawing/2014/main" id="{0F58EA2B-A857-0B4E-A351-6F1BC5B0C8D8}"/>
              </a:ext>
            </a:extLst>
          </p:cNvPr>
          <p:cNvSpPr>
            <a:spLocks noChangeArrowheads="1"/>
          </p:cNvSpPr>
          <p:nvPr/>
        </p:nvSpPr>
        <p:spPr bwMode="auto">
          <a:xfrm>
            <a:off x="4165985" y="2160693"/>
            <a:ext cx="3273653"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pl-PL" altLang="pl-PL" sz="900" b="0" i="0" u="none" strike="noStrike" cap="none" normalizeH="0" baseline="0" noProof="1">
                <a:ln>
                  <a:noFill/>
                </a:ln>
                <a:solidFill>
                  <a:srgbClr val="0088CC"/>
                </a:solidFill>
                <a:effectLst/>
                <a:hlinkClick r:id="rId3"/>
              </a:rPr>
              <a:t>Software Estimation: Demystifying the Black Art</a:t>
            </a:r>
            <a:r>
              <a:rPr kumimoji="0" lang="pl-PL" altLang="pl-PL" sz="900" b="0" i="0" u="none" strike="noStrike" cap="none" normalizeH="0" baseline="0" noProof="1">
                <a:ln>
                  <a:noFill/>
                </a:ln>
                <a:solidFill>
                  <a:srgbClr val="0088CC"/>
                </a:solidFill>
                <a:effectLst/>
              </a:rPr>
              <a:t>. </a:t>
            </a:r>
            <a:r>
              <a:rPr lang="pl-PL" altLang="pl-PL" sz="900" noProof="1">
                <a:solidFill>
                  <a:srgbClr val="333333"/>
                </a:solidFill>
              </a:rPr>
              <a:t>Steve McConnell</a:t>
            </a:r>
            <a:endParaRPr lang="pl-PL" altLang="pl-PL" sz="900" noProof="1"/>
          </a:p>
        </p:txBody>
      </p:sp>
      <p:sp>
        <p:nvSpPr>
          <p:cNvPr id="3" name="Slide Number Placeholder 2">
            <a:extLst>
              <a:ext uri="{FF2B5EF4-FFF2-40B4-BE49-F238E27FC236}">
                <a16:creationId xmlns:a16="http://schemas.microsoft.com/office/drawing/2014/main" id="{D234AC78-25EF-2748-BFE6-C717FFD8B607}"/>
              </a:ext>
            </a:extLst>
          </p:cNvPr>
          <p:cNvSpPr>
            <a:spLocks noGrp="1"/>
          </p:cNvSpPr>
          <p:nvPr>
            <p:ph type="sldNum" sz="quarter" idx="12"/>
          </p:nvPr>
        </p:nvSpPr>
        <p:spPr/>
        <p:txBody>
          <a:bodyPr/>
          <a:lstStyle/>
          <a:p>
            <a:fld id="{328EBED1-B812-A24E-A9FF-4E59CC0D929A}" type="slidenum">
              <a:rPr lang="en-GB" smtClean="0"/>
              <a:t>18</a:t>
            </a:fld>
            <a:endParaRPr lang="en-GB"/>
          </a:p>
        </p:txBody>
      </p:sp>
    </p:spTree>
    <p:extLst>
      <p:ext uri="{BB962C8B-B14F-4D97-AF65-F5344CB8AC3E}">
        <p14:creationId xmlns:p14="http://schemas.microsoft.com/office/powerpoint/2010/main" val="3360050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A95C2030-6EC6-B145-9A2E-ACE46B73EEFD}"/>
              </a:ext>
            </a:extLst>
          </p:cNvPr>
          <p:cNvGraphicFramePr>
            <a:graphicFrameLocks noGrp="1"/>
          </p:cNvGraphicFramePr>
          <p:nvPr>
            <p:extLst>
              <p:ext uri="{D42A27DB-BD31-4B8C-83A1-F6EECF244321}">
                <p14:modId xmlns:p14="http://schemas.microsoft.com/office/powerpoint/2010/main" val="1436228811"/>
              </p:ext>
            </p:extLst>
          </p:nvPr>
        </p:nvGraphicFramePr>
        <p:xfrm>
          <a:off x="1549644" y="965899"/>
          <a:ext cx="8867344" cy="4660201"/>
        </p:xfrm>
        <a:graphic>
          <a:graphicData uri="http://schemas.openxmlformats.org/drawingml/2006/table">
            <a:tbl>
              <a:tblPr firstRow="1" bandRow="1">
                <a:tableStyleId>{5C22544A-7EE6-4342-B048-85BDC9FD1C3A}</a:tableStyleId>
              </a:tblPr>
              <a:tblGrid>
                <a:gridCol w="4444756">
                  <a:extLst>
                    <a:ext uri="{9D8B030D-6E8A-4147-A177-3AD203B41FA5}">
                      <a16:colId xmlns:a16="http://schemas.microsoft.com/office/drawing/2014/main" val="1318625255"/>
                    </a:ext>
                  </a:extLst>
                </a:gridCol>
                <a:gridCol w="4422588">
                  <a:extLst>
                    <a:ext uri="{9D8B030D-6E8A-4147-A177-3AD203B41FA5}">
                      <a16:colId xmlns:a16="http://schemas.microsoft.com/office/drawing/2014/main" val="757377478"/>
                    </a:ext>
                  </a:extLst>
                </a:gridCol>
              </a:tblGrid>
              <a:tr h="356225">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schemeClr val="bg1"/>
                          </a:solidFill>
                        </a:rPr>
                        <a:t>Right approach and granularity</a:t>
                      </a:r>
                    </a:p>
                  </a:txBody>
                  <a:tcPr/>
                </a:tc>
                <a:tc hMerge="1">
                  <a:txBody>
                    <a:bodyPr/>
                    <a:lstStyle/>
                    <a:p>
                      <a:endParaRPr lang="en-GB" dirty="0"/>
                    </a:p>
                  </a:txBody>
                  <a:tcPr/>
                </a:tc>
                <a:extLst>
                  <a:ext uri="{0D108BD9-81ED-4DB2-BD59-A6C34878D82A}">
                    <a16:rowId xmlns:a16="http://schemas.microsoft.com/office/drawing/2014/main" val="936738343"/>
                  </a:ext>
                </a:extLst>
              </a:tr>
              <a:tr h="4303976">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txBody>
                  <a:tcPr/>
                </a:tc>
                <a:tc>
                  <a:txBody>
                    <a:bodyPr/>
                    <a:lstStyle/>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txBody>
                  <a:tcPr/>
                </a:tc>
                <a:extLst>
                  <a:ext uri="{0D108BD9-81ED-4DB2-BD59-A6C34878D82A}">
                    <a16:rowId xmlns:a16="http://schemas.microsoft.com/office/drawing/2014/main" val="977064257"/>
                  </a:ext>
                </a:extLst>
              </a:tr>
            </a:tbl>
          </a:graphicData>
        </a:graphic>
      </p:graphicFrame>
      <p:graphicFrame>
        <p:nvGraphicFramePr>
          <p:cNvPr id="2" name="Table 1">
            <a:extLst>
              <a:ext uri="{FF2B5EF4-FFF2-40B4-BE49-F238E27FC236}">
                <a16:creationId xmlns:a16="http://schemas.microsoft.com/office/drawing/2014/main" id="{C0889A3A-6A00-434C-B1D4-1AE5A2E73990}"/>
              </a:ext>
            </a:extLst>
          </p:cNvPr>
          <p:cNvGraphicFramePr>
            <a:graphicFrameLocks noGrp="1"/>
          </p:cNvGraphicFramePr>
          <p:nvPr>
            <p:extLst>
              <p:ext uri="{D42A27DB-BD31-4B8C-83A1-F6EECF244321}">
                <p14:modId xmlns:p14="http://schemas.microsoft.com/office/powerpoint/2010/main" val="2017345761"/>
              </p:ext>
            </p:extLst>
          </p:nvPr>
        </p:nvGraphicFramePr>
        <p:xfrm>
          <a:off x="6145397" y="1482223"/>
          <a:ext cx="4103504" cy="3942080"/>
        </p:xfrm>
        <a:graphic>
          <a:graphicData uri="http://schemas.openxmlformats.org/drawingml/2006/table">
            <a:tbl>
              <a:tblPr firstRow="1" bandRow="1">
                <a:tableStyleId>{5C22544A-7EE6-4342-B048-85BDC9FD1C3A}</a:tableStyleId>
              </a:tblPr>
              <a:tblGrid>
                <a:gridCol w="4103504">
                  <a:extLst>
                    <a:ext uri="{9D8B030D-6E8A-4147-A177-3AD203B41FA5}">
                      <a16:colId xmlns:a16="http://schemas.microsoft.com/office/drawing/2014/main" val="3680691196"/>
                    </a:ext>
                  </a:extLst>
                </a:gridCol>
              </a:tblGrid>
              <a:tr h="370840">
                <a:tc>
                  <a:txBody>
                    <a:bodyPr/>
                    <a:lstStyle/>
                    <a:p>
                      <a:pPr algn="ctr"/>
                      <a:r>
                        <a:rPr lang="en-GB" sz="1600" dirty="0">
                          <a:solidFill>
                            <a:schemeClr val="accent1">
                              <a:lumMod val="75000"/>
                            </a:schemeClr>
                          </a:solidFill>
                        </a:rPr>
                        <a:t>Absolute Estimation</a:t>
                      </a:r>
                    </a:p>
                  </a:txBody>
                  <a:tcPr>
                    <a:solidFill>
                      <a:schemeClr val="accent1">
                        <a:lumMod val="40000"/>
                        <a:lumOff val="60000"/>
                      </a:schemeClr>
                    </a:solidFill>
                  </a:tcPr>
                </a:tc>
                <a:extLst>
                  <a:ext uri="{0D108BD9-81ED-4DB2-BD59-A6C34878D82A}">
                    <a16:rowId xmlns:a16="http://schemas.microsoft.com/office/drawing/2014/main" val="550231781"/>
                  </a:ext>
                </a:extLst>
              </a:tr>
              <a:tr h="370840">
                <a:tc>
                  <a:txBody>
                    <a:bodyPr/>
                    <a:lstStyle/>
                    <a:p>
                      <a:pPr marL="285750" indent="-285750" algn="l">
                        <a:buFont typeface="Arial" panose="020B0604020202020204" pitchFamily="34" charset="0"/>
                        <a:buChar char="•"/>
                      </a:pPr>
                      <a:endParaRPr lang="en-GB" sz="1600" dirty="0"/>
                    </a:p>
                    <a:p>
                      <a:pPr marL="285750" indent="-285750" algn="l">
                        <a:buFont typeface="Arial" panose="020B0604020202020204" pitchFamily="34" charset="0"/>
                        <a:buChar char="•"/>
                      </a:pPr>
                      <a:endParaRPr lang="en-GB" sz="1600" dirty="0"/>
                    </a:p>
                    <a:p>
                      <a:pPr marL="285750" indent="-285750" algn="l">
                        <a:buFont typeface="Arial" panose="020B0604020202020204" pitchFamily="34" charset="0"/>
                        <a:buChar char="•"/>
                      </a:pPr>
                      <a:endParaRPr lang="en-GB" sz="1600" dirty="0"/>
                    </a:p>
                    <a:p>
                      <a:pPr marL="285750" indent="-285750" algn="l">
                        <a:buFont typeface="Arial" panose="020B0604020202020204" pitchFamily="34" charset="0"/>
                        <a:buChar char="•"/>
                      </a:pPr>
                      <a:endParaRPr lang="en-GB" sz="1600" dirty="0"/>
                    </a:p>
                    <a:p>
                      <a:pPr marL="285750" indent="-285750" algn="l">
                        <a:buFont typeface="Arial" panose="020B0604020202020204" pitchFamily="34" charset="0"/>
                        <a:buChar char="•"/>
                      </a:pPr>
                      <a:endParaRPr lang="en-GB" sz="1600" dirty="0"/>
                    </a:p>
                  </a:txBody>
                  <a:tcPr/>
                </a:tc>
                <a:extLst>
                  <a:ext uri="{0D108BD9-81ED-4DB2-BD59-A6C34878D82A}">
                    <a16:rowId xmlns:a16="http://schemas.microsoft.com/office/drawing/2014/main" val="669662093"/>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solidFill>
                            <a:schemeClr val="tx1"/>
                          </a:solidFill>
                        </a:rPr>
                        <a:t>Iteration Planning</a:t>
                      </a:r>
                    </a:p>
                    <a:p>
                      <a:pPr marL="285750" indent="-285750" algn="l">
                        <a:buFont typeface="Arial" panose="020B0604020202020204" pitchFamily="34" charset="0"/>
                        <a:buChar char="•"/>
                      </a:pPr>
                      <a:r>
                        <a:rPr lang="en-GB" sz="1600" dirty="0">
                          <a:solidFill>
                            <a:schemeClr val="tx1"/>
                          </a:solidFill>
                        </a:rPr>
                        <a:t>Story Poker</a:t>
                      </a:r>
                    </a:p>
                  </a:txBody>
                  <a:tcPr/>
                </a:tc>
                <a:extLst>
                  <a:ext uri="{0D108BD9-81ED-4DB2-BD59-A6C34878D82A}">
                    <a16:rowId xmlns:a16="http://schemas.microsoft.com/office/drawing/2014/main" val="172387178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600" dirty="0"/>
                    </a:p>
                  </a:txBody>
                  <a:tcPr/>
                </a:tc>
                <a:extLst>
                  <a:ext uri="{0D108BD9-81ED-4DB2-BD59-A6C34878D82A}">
                    <a16:rowId xmlns:a16="http://schemas.microsoft.com/office/drawing/2014/main" val="255724367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t>Iteration Goal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t>Team Level </a:t>
                      </a:r>
                      <a:r>
                        <a:rPr lang="en-GB" sz="1600" dirty="0" err="1"/>
                        <a:t>Tshirt</a:t>
                      </a:r>
                      <a:r>
                        <a:rPr lang="en-GB" sz="1600" dirty="0"/>
                        <a:t> Sizing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t>Team Level Poker Planning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t>Task Level Planning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600" dirty="0"/>
                    </a:p>
                  </a:txBody>
                  <a:tcPr/>
                </a:tc>
                <a:extLst>
                  <a:ext uri="{0D108BD9-81ED-4DB2-BD59-A6C34878D82A}">
                    <a16:rowId xmlns:a16="http://schemas.microsoft.com/office/drawing/2014/main" val="1338895615"/>
                  </a:ext>
                </a:extLst>
              </a:tr>
            </a:tbl>
          </a:graphicData>
        </a:graphic>
      </p:graphicFrame>
      <p:graphicFrame>
        <p:nvGraphicFramePr>
          <p:cNvPr id="20" name="Table 19">
            <a:extLst>
              <a:ext uri="{FF2B5EF4-FFF2-40B4-BE49-F238E27FC236}">
                <a16:creationId xmlns:a16="http://schemas.microsoft.com/office/drawing/2014/main" id="{B4C2E4B4-08B5-2B44-996F-94F4EE04D709}"/>
              </a:ext>
            </a:extLst>
          </p:cNvPr>
          <p:cNvGraphicFramePr>
            <a:graphicFrameLocks noGrp="1"/>
          </p:cNvGraphicFramePr>
          <p:nvPr>
            <p:extLst>
              <p:ext uri="{D42A27DB-BD31-4B8C-83A1-F6EECF244321}">
                <p14:modId xmlns:p14="http://schemas.microsoft.com/office/powerpoint/2010/main" val="270299978"/>
              </p:ext>
            </p:extLst>
          </p:nvPr>
        </p:nvGraphicFramePr>
        <p:xfrm>
          <a:off x="1700397" y="1482223"/>
          <a:ext cx="4103504" cy="3942080"/>
        </p:xfrm>
        <a:graphic>
          <a:graphicData uri="http://schemas.openxmlformats.org/drawingml/2006/table">
            <a:tbl>
              <a:tblPr firstRow="1" bandRow="1">
                <a:tableStyleId>{5C22544A-7EE6-4342-B048-85BDC9FD1C3A}</a:tableStyleId>
              </a:tblPr>
              <a:tblGrid>
                <a:gridCol w="4103504">
                  <a:extLst>
                    <a:ext uri="{9D8B030D-6E8A-4147-A177-3AD203B41FA5}">
                      <a16:colId xmlns:a16="http://schemas.microsoft.com/office/drawing/2014/main" val="3680691196"/>
                    </a:ext>
                  </a:extLst>
                </a:gridCol>
              </a:tblGrid>
              <a:tr h="370840">
                <a:tc>
                  <a:txBody>
                    <a:bodyPr/>
                    <a:lstStyle/>
                    <a:p>
                      <a:pPr algn="ctr"/>
                      <a:r>
                        <a:rPr lang="en-GB" sz="1600" dirty="0">
                          <a:solidFill>
                            <a:schemeClr val="accent1">
                              <a:lumMod val="75000"/>
                            </a:schemeClr>
                          </a:solidFill>
                        </a:rPr>
                        <a:t>Relative Estimation</a:t>
                      </a:r>
                    </a:p>
                  </a:txBody>
                  <a:tcPr>
                    <a:solidFill>
                      <a:schemeClr val="accent1">
                        <a:lumMod val="40000"/>
                        <a:lumOff val="60000"/>
                      </a:schemeClr>
                    </a:solidFill>
                  </a:tcPr>
                </a:tc>
                <a:extLst>
                  <a:ext uri="{0D108BD9-81ED-4DB2-BD59-A6C34878D82A}">
                    <a16:rowId xmlns:a16="http://schemas.microsoft.com/office/drawing/2014/main" val="550231781"/>
                  </a:ext>
                </a:extLst>
              </a:tr>
              <a:tr h="370840">
                <a:tc>
                  <a:txBody>
                    <a:bodyPr/>
                    <a:lstStyle/>
                    <a:p>
                      <a:pPr marL="285750" indent="-285750" algn="l">
                        <a:buFont typeface="Arial" panose="020B0604020202020204" pitchFamily="34" charset="0"/>
                        <a:buChar char="•"/>
                      </a:pPr>
                      <a:endParaRPr lang="en-GB" sz="1600" dirty="0">
                        <a:solidFill>
                          <a:schemeClr val="tx1"/>
                        </a:solidFill>
                      </a:endParaRPr>
                    </a:p>
                    <a:p>
                      <a:pPr marL="285750" indent="-285750" algn="l">
                        <a:buFont typeface="Arial" panose="020B0604020202020204" pitchFamily="34" charset="0"/>
                        <a:buChar char="•"/>
                      </a:pPr>
                      <a:endParaRPr lang="en-GB" sz="1600" dirty="0">
                        <a:solidFill>
                          <a:schemeClr val="tx1"/>
                        </a:solidFill>
                      </a:endParaRPr>
                    </a:p>
                    <a:p>
                      <a:pPr marL="285750" indent="-285750" algn="l">
                        <a:buFont typeface="Arial" panose="020B0604020202020204" pitchFamily="34" charset="0"/>
                        <a:buChar char="•"/>
                      </a:pPr>
                      <a:endParaRPr lang="en-GB" sz="1600" dirty="0">
                        <a:solidFill>
                          <a:schemeClr val="tx1"/>
                        </a:solidFill>
                      </a:endParaRPr>
                    </a:p>
                    <a:p>
                      <a:pPr marL="285750" indent="-285750" algn="l">
                        <a:buFont typeface="Arial" panose="020B0604020202020204" pitchFamily="34" charset="0"/>
                        <a:buChar char="•"/>
                      </a:pPr>
                      <a:endParaRPr lang="en-GB" sz="1600" dirty="0">
                        <a:solidFill>
                          <a:schemeClr val="tx1"/>
                        </a:solidFill>
                      </a:endParaRPr>
                    </a:p>
                    <a:p>
                      <a:pPr marL="285750" indent="-285750" algn="l">
                        <a:buFont typeface="Arial" panose="020B0604020202020204" pitchFamily="34" charset="0"/>
                        <a:buChar char="•"/>
                      </a:pPr>
                      <a:endParaRPr lang="en-GB" sz="1600" dirty="0">
                        <a:solidFill>
                          <a:schemeClr val="tx1"/>
                        </a:solidFill>
                      </a:endParaRPr>
                    </a:p>
                  </a:txBody>
                  <a:tcPr/>
                </a:tc>
                <a:extLst>
                  <a:ext uri="{0D108BD9-81ED-4DB2-BD59-A6C34878D82A}">
                    <a16:rowId xmlns:a16="http://schemas.microsoft.com/office/drawing/2014/main" val="669662093"/>
                  </a:ext>
                </a:extLst>
              </a:tr>
              <a:tr h="370840">
                <a:tc>
                  <a:txBody>
                    <a:bodyPr/>
                    <a:lstStyle/>
                    <a:p>
                      <a:pPr marL="285750" indent="-285750" algn="l">
                        <a:buFont typeface="Arial" panose="020B0604020202020204" pitchFamily="34" charset="0"/>
                        <a:buChar char="•"/>
                      </a:pPr>
                      <a:r>
                        <a:rPr lang="en-GB" sz="1600" dirty="0">
                          <a:solidFill>
                            <a:schemeClr val="tx1"/>
                          </a:solidFill>
                        </a:rPr>
                        <a:t>Affinity Planning</a:t>
                      </a:r>
                    </a:p>
                    <a:p>
                      <a:pPr marL="285750" indent="-285750" algn="l">
                        <a:buFont typeface="Arial" panose="020B0604020202020204" pitchFamily="34" charset="0"/>
                        <a:buChar char="•"/>
                      </a:pPr>
                      <a:r>
                        <a:rPr lang="en-GB" sz="1600" dirty="0">
                          <a:solidFill>
                            <a:schemeClr val="tx1"/>
                          </a:solidFill>
                        </a:rPr>
                        <a:t>Relativity Planning</a:t>
                      </a:r>
                    </a:p>
                  </a:txBody>
                  <a:tcPr/>
                </a:tc>
                <a:extLst>
                  <a:ext uri="{0D108BD9-81ED-4DB2-BD59-A6C34878D82A}">
                    <a16:rowId xmlns:a16="http://schemas.microsoft.com/office/drawing/2014/main" val="1723871782"/>
                  </a:ext>
                </a:extLst>
              </a:tr>
              <a:tr h="370840">
                <a:tc>
                  <a:txBody>
                    <a:bodyPr/>
                    <a:lstStyle/>
                    <a:p>
                      <a:pPr marL="285750" indent="-285750" algn="l">
                        <a:buFont typeface="Arial" panose="020B0604020202020204" pitchFamily="34" charset="0"/>
                        <a:buChar char="•"/>
                      </a:pPr>
                      <a:endParaRPr lang="en-GB" sz="1600" dirty="0">
                        <a:solidFill>
                          <a:schemeClr val="tx1"/>
                        </a:solidFill>
                      </a:endParaRPr>
                    </a:p>
                  </a:txBody>
                  <a:tcPr/>
                </a:tc>
                <a:extLst>
                  <a:ext uri="{0D108BD9-81ED-4DB2-BD59-A6C34878D82A}">
                    <a16:rowId xmlns:a16="http://schemas.microsoft.com/office/drawing/2014/main" val="1886064588"/>
                  </a:ext>
                </a:extLst>
              </a:tr>
              <a:tr h="370840">
                <a:tc>
                  <a:txBody>
                    <a:bodyPr/>
                    <a:lstStyle/>
                    <a:p>
                      <a:pPr marL="285750" indent="-285750" algn="l">
                        <a:buFont typeface="Arial" panose="020B0604020202020204" pitchFamily="34" charset="0"/>
                        <a:buChar char="•"/>
                      </a:pPr>
                      <a:r>
                        <a:rPr lang="en-GB" sz="1600" dirty="0">
                          <a:solidFill>
                            <a:schemeClr val="tx1"/>
                          </a:solidFill>
                        </a:rPr>
                        <a:t>Block Planning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solidFill>
                            <a:schemeClr val="tx1"/>
                          </a:solidFill>
                        </a:rPr>
                        <a:t>User Story Mapping</a:t>
                      </a:r>
                    </a:p>
                    <a:p>
                      <a:pPr marL="285750" indent="-285750" algn="l">
                        <a:buFont typeface="Arial" panose="020B0604020202020204" pitchFamily="34" charset="0"/>
                        <a:buChar char="•"/>
                      </a:pPr>
                      <a:r>
                        <a:rPr lang="en-GB" sz="1600" dirty="0">
                          <a:solidFill>
                            <a:schemeClr val="tx1"/>
                          </a:solidFill>
                        </a:rPr>
                        <a:t>Iteration Roadmaps</a:t>
                      </a:r>
                    </a:p>
                    <a:p>
                      <a:pPr marL="285750" indent="-285750" algn="l">
                        <a:buFont typeface="Arial" panose="020B0604020202020204" pitchFamily="34" charset="0"/>
                        <a:buChar char="•"/>
                      </a:pPr>
                      <a:r>
                        <a:rPr lang="en-GB" sz="1600" dirty="0">
                          <a:solidFill>
                            <a:schemeClr val="tx1"/>
                          </a:solidFill>
                        </a:rPr>
                        <a:t>High Level </a:t>
                      </a:r>
                      <a:r>
                        <a:rPr lang="en-GB" sz="1600" dirty="0" err="1">
                          <a:solidFill>
                            <a:schemeClr val="tx1"/>
                          </a:solidFill>
                        </a:rPr>
                        <a:t>Tshirt</a:t>
                      </a:r>
                      <a:r>
                        <a:rPr lang="en-GB" sz="1600" dirty="0">
                          <a:solidFill>
                            <a:schemeClr val="tx1"/>
                          </a:solidFill>
                        </a:rPr>
                        <a:t> Sizing</a:t>
                      </a:r>
                    </a:p>
                    <a:p>
                      <a:pPr marL="285750" indent="-285750" algn="l">
                        <a:buFont typeface="Arial" panose="020B0604020202020204" pitchFamily="34" charset="0"/>
                        <a:buChar char="•"/>
                      </a:pPr>
                      <a:r>
                        <a:rPr lang="en-GB" sz="1600" dirty="0">
                          <a:solidFill>
                            <a:schemeClr val="tx1"/>
                          </a:solidFill>
                        </a:rPr>
                        <a:t>Calibration Scaling</a:t>
                      </a:r>
                    </a:p>
                  </a:txBody>
                  <a:tcPr/>
                </a:tc>
                <a:extLst>
                  <a:ext uri="{0D108BD9-81ED-4DB2-BD59-A6C34878D82A}">
                    <a16:rowId xmlns:a16="http://schemas.microsoft.com/office/drawing/2014/main" val="848166073"/>
                  </a:ext>
                </a:extLst>
              </a:tr>
            </a:tbl>
          </a:graphicData>
        </a:graphic>
      </p:graphicFrame>
      <p:pic>
        <p:nvPicPr>
          <p:cNvPr id="6" name="Picture 5">
            <a:extLst>
              <a:ext uri="{FF2B5EF4-FFF2-40B4-BE49-F238E27FC236}">
                <a16:creationId xmlns:a16="http://schemas.microsoft.com/office/drawing/2014/main" id="{172D3148-71D3-E545-9F6C-778CE2D6CC7E}"/>
              </a:ext>
            </a:extLst>
          </p:cNvPr>
          <p:cNvPicPr>
            <a:picLocks noChangeAspect="1"/>
          </p:cNvPicPr>
          <p:nvPr/>
        </p:nvPicPr>
        <p:blipFill>
          <a:blip r:embed="rId3"/>
          <a:stretch>
            <a:fillRect/>
          </a:stretch>
        </p:blipFill>
        <p:spPr>
          <a:xfrm>
            <a:off x="2778507" y="1965986"/>
            <a:ext cx="1794884" cy="1064474"/>
          </a:xfrm>
          <a:prstGeom prst="rect">
            <a:avLst/>
          </a:prstGeom>
        </p:spPr>
      </p:pic>
      <p:pic>
        <p:nvPicPr>
          <p:cNvPr id="8" name="Picture 4" descr="cone of uncertainty">
            <a:extLst>
              <a:ext uri="{FF2B5EF4-FFF2-40B4-BE49-F238E27FC236}">
                <a16:creationId xmlns:a16="http://schemas.microsoft.com/office/drawing/2014/main" id="{2FC69D4C-2FBA-0C45-BD4F-B9DA79D533C0}"/>
              </a:ext>
            </a:extLst>
          </p:cNvPr>
          <p:cNvPicPr>
            <a:picLocks noChangeAspect="1" noChangeArrowheads="1"/>
          </p:cNvPicPr>
          <p:nvPr/>
        </p:nvPicPr>
        <p:blipFill>
          <a:blip r:embed="rId4" cstate="hqprint">
            <a:extLst>
              <a:ext uri="{28A0092B-C50C-407E-A947-70E740481C1C}">
                <a14:useLocalDpi xmlns:a14="http://schemas.microsoft.com/office/drawing/2010/main"/>
              </a:ext>
            </a:extLst>
          </a:blip>
          <a:srcRect/>
          <a:stretch>
            <a:fillRect/>
          </a:stretch>
        </p:blipFill>
        <p:spPr bwMode="auto">
          <a:xfrm>
            <a:off x="7289898" y="1864664"/>
            <a:ext cx="1641093" cy="123715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5FD86F4-1EAD-9B44-9450-9CBD7953F7D4}"/>
              </a:ext>
            </a:extLst>
          </p:cNvPr>
          <p:cNvSpPr txBox="1"/>
          <p:nvPr/>
        </p:nvSpPr>
        <p:spPr>
          <a:xfrm>
            <a:off x="1281420" y="6058583"/>
            <a:ext cx="9234153" cy="369332"/>
          </a:xfrm>
          <a:prstGeom prst="rect">
            <a:avLst/>
          </a:prstGeom>
          <a:noFill/>
          <a:ln>
            <a:solidFill>
              <a:schemeClr val="accent1"/>
            </a:solidFill>
          </a:ln>
        </p:spPr>
        <p:txBody>
          <a:bodyPr wrap="square" rtlCol="0">
            <a:spAutoFit/>
          </a:bodyPr>
          <a:lstStyle/>
          <a:p>
            <a:pPr algn="ctr"/>
            <a:r>
              <a:rPr lang="en-GB" dirty="0">
                <a:solidFill>
                  <a:schemeClr val="accent1">
                    <a:lumMod val="75000"/>
                  </a:schemeClr>
                </a:solidFill>
              </a:rPr>
              <a:t>The further we look into the future, the less we can predict with any degree of certainty </a:t>
            </a:r>
          </a:p>
        </p:txBody>
      </p:sp>
      <p:sp>
        <p:nvSpPr>
          <p:cNvPr id="4" name="Slide Number Placeholder 3">
            <a:extLst>
              <a:ext uri="{FF2B5EF4-FFF2-40B4-BE49-F238E27FC236}">
                <a16:creationId xmlns:a16="http://schemas.microsoft.com/office/drawing/2014/main" id="{80623B50-748F-2D4C-9512-33D7AD7CFD00}"/>
              </a:ext>
            </a:extLst>
          </p:cNvPr>
          <p:cNvSpPr>
            <a:spLocks noGrp="1"/>
          </p:cNvSpPr>
          <p:nvPr>
            <p:ph type="sldNum" sz="quarter" idx="12"/>
          </p:nvPr>
        </p:nvSpPr>
        <p:spPr/>
        <p:txBody>
          <a:bodyPr/>
          <a:lstStyle/>
          <a:p>
            <a:fld id="{328EBED1-B812-A24E-A9FF-4E59CC0D929A}" type="slidenum">
              <a:rPr lang="en-GB" smtClean="0"/>
              <a:t>19</a:t>
            </a:fld>
            <a:endParaRPr lang="en-GB"/>
          </a:p>
        </p:txBody>
      </p:sp>
    </p:spTree>
    <p:extLst>
      <p:ext uri="{BB962C8B-B14F-4D97-AF65-F5344CB8AC3E}">
        <p14:creationId xmlns:p14="http://schemas.microsoft.com/office/powerpoint/2010/main" val="417637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A95C2030-6EC6-B145-9A2E-ACE46B73EEFD}"/>
              </a:ext>
            </a:extLst>
          </p:cNvPr>
          <p:cNvGraphicFramePr>
            <a:graphicFrameLocks noGrp="1"/>
          </p:cNvGraphicFramePr>
          <p:nvPr>
            <p:extLst/>
          </p:nvPr>
        </p:nvGraphicFramePr>
        <p:xfrm>
          <a:off x="1549644" y="965899"/>
          <a:ext cx="8867344" cy="2931160"/>
        </p:xfrm>
        <a:graphic>
          <a:graphicData uri="http://schemas.openxmlformats.org/drawingml/2006/table">
            <a:tbl>
              <a:tblPr firstRow="1" bandRow="1">
                <a:tableStyleId>{5C22544A-7EE6-4342-B048-85BDC9FD1C3A}</a:tableStyleId>
              </a:tblPr>
              <a:tblGrid>
                <a:gridCol w="2808044">
                  <a:extLst>
                    <a:ext uri="{9D8B030D-6E8A-4147-A177-3AD203B41FA5}">
                      <a16:colId xmlns:a16="http://schemas.microsoft.com/office/drawing/2014/main" val="1318625255"/>
                    </a:ext>
                  </a:extLst>
                </a:gridCol>
                <a:gridCol w="6059300">
                  <a:extLst>
                    <a:ext uri="{9D8B030D-6E8A-4147-A177-3AD203B41FA5}">
                      <a16:colId xmlns:a16="http://schemas.microsoft.com/office/drawing/2014/main" val="757377478"/>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solidFill>
                            <a:schemeClr val="bg1"/>
                          </a:solidFill>
                        </a:rPr>
                        <a:t>Plans are worthless, but planning is everything</a:t>
                      </a:r>
                    </a:p>
                  </a:txBody>
                  <a:tcPr/>
                </a:tc>
                <a:tc hMerge="1">
                  <a:txBody>
                    <a:bodyPr/>
                    <a:lstStyle/>
                    <a:p>
                      <a:endParaRPr lang="en-GB" dirty="0"/>
                    </a:p>
                  </a:txBody>
                  <a:tcPr/>
                </a:tc>
                <a:extLst>
                  <a:ext uri="{0D108BD9-81ED-4DB2-BD59-A6C34878D82A}">
                    <a16:rowId xmlns:a16="http://schemas.microsoft.com/office/drawing/2014/main" val="936738343"/>
                  </a:ext>
                </a:extLst>
              </a:tr>
              <a:tr h="370840">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txBody>
                  <a:tcPr/>
                </a:tc>
                <a:tc>
                  <a:txBody>
                    <a:bodyPr/>
                    <a:lstStyle/>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r>
                        <a:rPr lang="en-GB" dirty="0"/>
                        <a:t>Dwight D. Eisenhower</a:t>
                      </a:r>
                    </a:p>
                  </a:txBody>
                  <a:tcPr/>
                </a:tc>
                <a:extLst>
                  <a:ext uri="{0D108BD9-81ED-4DB2-BD59-A6C34878D82A}">
                    <a16:rowId xmlns:a16="http://schemas.microsoft.com/office/drawing/2014/main" val="977064257"/>
                  </a:ext>
                </a:extLst>
              </a:tr>
            </a:tbl>
          </a:graphicData>
        </a:graphic>
      </p:graphicFrame>
      <p:pic>
        <p:nvPicPr>
          <p:cNvPr id="8" name="Picture 7">
            <a:extLst>
              <a:ext uri="{FF2B5EF4-FFF2-40B4-BE49-F238E27FC236}">
                <a16:creationId xmlns:a16="http://schemas.microsoft.com/office/drawing/2014/main" id="{BD377422-01BA-0D4A-B805-215078FC4BF4}"/>
              </a:ext>
            </a:extLst>
          </p:cNvPr>
          <p:cNvPicPr>
            <a:picLocks noChangeAspect="1"/>
          </p:cNvPicPr>
          <p:nvPr/>
        </p:nvPicPr>
        <p:blipFill>
          <a:blip r:embed="rId3"/>
          <a:stretch>
            <a:fillRect/>
          </a:stretch>
        </p:blipFill>
        <p:spPr>
          <a:xfrm>
            <a:off x="2062162" y="1485900"/>
            <a:ext cx="1638300" cy="2286000"/>
          </a:xfrm>
          <a:prstGeom prst="rect">
            <a:avLst/>
          </a:prstGeom>
        </p:spPr>
      </p:pic>
      <p:sp>
        <p:nvSpPr>
          <p:cNvPr id="9" name="Rectangle 8">
            <a:extLst>
              <a:ext uri="{FF2B5EF4-FFF2-40B4-BE49-F238E27FC236}">
                <a16:creationId xmlns:a16="http://schemas.microsoft.com/office/drawing/2014/main" id="{52705E83-6AB1-8548-B4C0-A296D7BEDB64}"/>
              </a:ext>
            </a:extLst>
          </p:cNvPr>
          <p:cNvSpPr/>
          <p:nvPr/>
        </p:nvSpPr>
        <p:spPr>
          <a:xfrm>
            <a:off x="5791200" y="1775012"/>
            <a:ext cx="3209365" cy="114748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1">
                    <a:lumMod val="75000"/>
                  </a:schemeClr>
                </a:solidFill>
              </a:rPr>
              <a:t>“</a:t>
            </a:r>
            <a:r>
              <a:rPr lang="en-GB" sz="1600" dirty="0">
                <a:solidFill>
                  <a:schemeClr val="accent1">
                    <a:lumMod val="75000"/>
                  </a:schemeClr>
                </a:solidFill>
              </a:rPr>
              <a:t>When preparing for battle, I</a:t>
            </a:r>
          </a:p>
          <a:p>
            <a:pPr algn="ctr"/>
            <a:r>
              <a:rPr lang="en-GB" sz="1600" dirty="0">
                <a:solidFill>
                  <a:schemeClr val="accent1">
                    <a:lumMod val="75000"/>
                  </a:schemeClr>
                </a:solidFill>
              </a:rPr>
              <a:t>find the plans are useless, but </a:t>
            </a:r>
          </a:p>
          <a:p>
            <a:pPr algn="ctr"/>
            <a:r>
              <a:rPr lang="en-GB" sz="1600" dirty="0">
                <a:solidFill>
                  <a:schemeClr val="accent1">
                    <a:lumMod val="75000"/>
                  </a:schemeClr>
                </a:solidFill>
              </a:rPr>
              <a:t>planning is indispensable”</a:t>
            </a:r>
          </a:p>
        </p:txBody>
      </p:sp>
      <p:sp>
        <p:nvSpPr>
          <p:cNvPr id="3" name="Slide Number Placeholder 2">
            <a:extLst>
              <a:ext uri="{FF2B5EF4-FFF2-40B4-BE49-F238E27FC236}">
                <a16:creationId xmlns:a16="http://schemas.microsoft.com/office/drawing/2014/main" id="{62CB7552-46B6-0845-B014-3A1E642D4368}"/>
              </a:ext>
            </a:extLst>
          </p:cNvPr>
          <p:cNvSpPr>
            <a:spLocks noGrp="1"/>
          </p:cNvSpPr>
          <p:nvPr>
            <p:ph type="sldNum" sz="quarter" idx="12"/>
          </p:nvPr>
        </p:nvSpPr>
        <p:spPr/>
        <p:txBody>
          <a:bodyPr/>
          <a:lstStyle/>
          <a:p>
            <a:fld id="{328EBED1-B812-A24E-A9FF-4E59CC0D929A}" type="slidenum">
              <a:rPr lang="en-GB" smtClean="0"/>
              <a:t>2</a:t>
            </a:fld>
            <a:endParaRPr lang="en-GB"/>
          </a:p>
        </p:txBody>
      </p:sp>
      <p:sp>
        <p:nvSpPr>
          <p:cNvPr id="10" name="Footer Placeholder 1">
            <a:extLst>
              <a:ext uri="{FF2B5EF4-FFF2-40B4-BE49-F238E27FC236}">
                <a16:creationId xmlns:a16="http://schemas.microsoft.com/office/drawing/2014/main" id="{7C91EC74-79E7-BD4C-BE2F-87B2309A1A89}"/>
              </a:ext>
            </a:extLst>
          </p:cNvPr>
          <p:cNvSpPr>
            <a:spLocks noGrp="1"/>
          </p:cNvSpPr>
          <p:nvPr>
            <p:ph type="ftr" sz="quarter" idx="11"/>
          </p:nvPr>
        </p:nvSpPr>
        <p:spPr>
          <a:xfrm>
            <a:off x="4038600" y="6356350"/>
            <a:ext cx="4114800" cy="365125"/>
          </a:xfrm>
        </p:spPr>
        <p:txBody>
          <a:bodyPr/>
          <a:lstStyle/>
          <a:p>
            <a:r>
              <a:rPr lang="en-GB" dirty="0"/>
              <a:t>Version: </a:t>
            </a:r>
            <a:r>
              <a:rPr lang="en-GB" sz="800" dirty="0"/>
              <a:t>1.01</a:t>
            </a:r>
            <a:r>
              <a:rPr lang="en-GB" dirty="0"/>
              <a:t> </a:t>
            </a:r>
          </a:p>
        </p:txBody>
      </p:sp>
    </p:spTree>
    <p:extLst>
      <p:ext uri="{BB962C8B-B14F-4D97-AF65-F5344CB8AC3E}">
        <p14:creationId xmlns:p14="http://schemas.microsoft.com/office/powerpoint/2010/main" val="2640110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A95C2030-6EC6-B145-9A2E-ACE46B73EEFD}"/>
              </a:ext>
            </a:extLst>
          </p:cNvPr>
          <p:cNvGraphicFramePr>
            <a:graphicFrameLocks noGrp="1"/>
          </p:cNvGraphicFramePr>
          <p:nvPr>
            <p:extLst>
              <p:ext uri="{D42A27DB-BD31-4B8C-83A1-F6EECF244321}">
                <p14:modId xmlns:p14="http://schemas.microsoft.com/office/powerpoint/2010/main" val="1543289224"/>
              </p:ext>
            </p:extLst>
          </p:nvPr>
        </p:nvGraphicFramePr>
        <p:xfrm>
          <a:off x="1549644" y="953199"/>
          <a:ext cx="8867344" cy="4577080"/>
        </p:xfrm>
        <a:graphic>
          <a:graphicData uri="http://schemas.openxmlformats.org/drawingml/2006/table">
            <a:tbl>
              <a:tblPr firstRow="1" bandRow="1">
                <a:tableStyleId>{5C22544A-7EE6-4342-B048-85BDC9FD1C3A}</a:tableStyleId>
              </a:tblPr>
              <a:tblGrid>
                <a:gridCol w="8867344">
                  <a:extLst>
                    <a:ext uri="{9D8B030D-6E8A-4147-A177-3AD203B41FA5}">
                      <a16:colId xmlns:a16="http://schemas.microsoft.com/office/drawing/2014/main" val="131862525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schemeClr val="bg1"/>
                          </a:solidFill>
                        </a:rPr>
                        <a:t>Sizing Techniques for Relative Estimations</a:t>
                      </a:r>
                    </a:p>
                  </a:txBody>
                  <a:tcPr/>
                </a:tc>
                <a:extLst>
                  <a:ext uri="{0D108BD9-81ED-4DB2-BD59-A6C34878D82A}">
                    <a16:rowId xmlns:a16="http://schemas.microsoft.com/office/drawing/2014/main" val="936738343"/>
                  </a:ext>
                </a:extLst>
              </a:tr>
              <a:tr h="370840">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txBody>
                  <a:tcPr>
                    <a:solidFill>
                      <a:schemeClr val="bg1"/>
                    </a:solidFill>
                  </a:tcPr>
                </a:tc>
                <a:extLst>
                  <a:ext uri="{0D108BD9-81ED-4DB2-BD59-A6C34878D82A}">
                    <a16:rowId xmlns:a16="http://schemas.microsoft.com/office/drawing/2014/main" val="977064257"/>
                  </a:ext>
                </a:extLst>
              </a:tr>
            </a:tbl>
          </a:graphicData>
        </a:graphic>
      </p:graphicFrame>
      <p:sp>
        <p:nvSpPr>
          <p:cNvPr id="10" name="TextBox 9">
            <a:extLst>
              <a:ext uri="{FF2B5EF4-FFF2-40B4-BE49-F238E27FC236}">
                <a16:creationId xmlns:a16="http://schemas.microsoft.com/office/drawing/2014/main" id="{4040DA43-BB8E-5742-BA97-E02B43B002A8}"/>
              </a:ext>
            </a:extLst>
          </p:cNvPr>
          <p:cNvSpPr txBox="1"/>
          <p:nvPr/>
        </p:nvSpPr>
        <p:spPr>
          <a:xfrm>
            <a:off x="1281420" y="6058583"/>
            <a:ext cx="9234153" cy="369332"/>
          </a:xfrm>
          <a:prstGeom prst="rect">
            <a:avLst/>
          </a:prstGeom>
          <a:noFill/>
          <a:ln>
            <a:solidFill>
              <a:schemeClr val="accent1"/>
            </a:solidFill>
          </a:ln>
        </p:spPr>
        <p:txBody>
          <a:bodyPr wrap="square" rtlCol="0">
            <a:spAutoFit/>
          </a:bodyPr>
          <a:lstStyle/>
          <a:p>
            <a:pPr algn="ctr"/>
            <a:r>
              <a:rPr lang="en-GB" dirty="0">
                <a:solidFill>
                  <a:schemeClr val="accent1">
                    <a:lumMod val="75000"/>
                  </a:schemeClr>
                </a:solidFill>
              </a:rPr>
              <a:t>If an agreement cannot be reached then a Risk is recorded against the Task </a:t>
            </a:r>
          </a:p>
        </p:txBody>
      </p:sp>
      <p:graphicFrame>
        <p:nvGraphicFramePr>
          <p:cNvPr id="2" name="Table 1">
            <a:extLst>
              <a:ext uri="{FF2B5EF4-FFF2-40B4-BE49-F238E27FC236}">
                <a16:creationId xmlns:a16="http://schemas.microsoft.com/office/drawing/2014/main" id="{C0889A3A-6A00-434C-B1D4-1AE5A2E73990}"/>
              </a:ext>
            </a:extLst>
          </p:cNvPr>
          <p:cNvGraphicFramePr>
            <a:graphicFrameLocks noGrp="1"/>
          </p:cNvGraphicFramePr>
          <p:nvPr>
            <p:extLst>
              <p:ext uri="{D42A27DB-BD31-4B8C-83A1-F6EECF244321}">
                <p14:modId xmlns:p14="http://schemas.microsoft.com/office/powerpoint/2010/main" val="2484095397"/>
              </p:ext>
            </p:extLst>
          </p:nvPr>
        </p:nvGraphicFramePr>
        <p:xfrm>
          <a:off x="1549644" y="1418723"/>
          <a:ext cx="8867344" cy="2677160"/>
        </p:xfrm>
        <a:graphic>
          <a:graphicData uri="http://schemas.openxmlformats.org/drawingml/2006/table">
            <a:tbl>
              <a:tblPr firstRow="1" bandRow="1">
                <a:tableStyleId>{5C22544A-7EE6-4342-B048-85BDC9FD1C3A}</a:tableStyleId>
              </a:tblPr>
              <a:tblGrid>
                <a:gridCol w="8867344">
                  <a:extLst>
                    <a:ext uri="{9D8B030D-6E8A-4147-A177-3AD203B41FA5}">
                      <a16:colId xmlns:a16="http://schemas.microsoft.com/office/drawing/2014/main" val="368069119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kern="1200" dirty="0">
                          <a:solidFill>
                            <a:schemeClr val="accent1">
                              <a:lumMod val="75000"/>
                            </a:schemeClr>
                          </a:solidFill>
                          <a:latin typeface="+mn-lt"/>
                          <a:ea typeface="+mn-ea"/>
                          <a:cs typeface="+mn-cs"/>
                        </a:rPr>
                        <a:t>Affinity Planning </a:t>
                      </a:r>
                    </a:p>
                  </a:txBody>
                  <a:tcPr>
                    <a:solidFill>
                      <a:schemeClr val="accent1">
                        <a:lumMod val="40000"/>
                        <a:lumOff val="60000"/>
                      </a:schemeClr>
                    </a:solidFill>
                  </a:tcPr>
                </a:tc>
                <a:extLst>
                  <a:ext uri="{0D108BD9-81ED-4DB2-BD59-A6C34878D82A}">
                    <a16:rowId xmlns:a16="http://schemas.microsoft.com/office/drawing/2014/main" val="550231781"/>
                  </a:ext>
                </a:extLst>
              </a:tr>
              <a:tr h="370840">
                <a:tc>
                  <a:txBody>
                    <a:bodyPr/>
                    <a:lstStyle/>
                    <a:p>
                      <a:pPr algn="l"/>
                      <a:r>
                        <a:rPr lang="en-GB" sz="1600" dirty="0">
                          <a:solidFill>
                            <a:schemeClr val="tx1"/>
                          </a:solidFill>
                        </a:rPr>
                        <a:t>1.   Divide the Tasks between everyone in the group</a:t>
                      </a:r>
                    </a:p>
                  </a:txBody>
                  <a:tcPr/>
                </a:tc>
                <a:extLst>
                  <a:ext uri="{0D108BD9-81ED-4DB2-BD59-A6C34878D82A}">
                    <a16:rowId xmlns:a16="http://schemas.microsoft.com/office/drawing/2014/main" val="669662093"/>
                  </a:ext>
                </a:extLst>
              </a:tr>
              <a:tr h="370840">
                <a:tc>
                  <a:txBody>
                    <a:bodyPr/>
                    <a:lstStyle/>
                    <a:p>
                      <a:pPr algn="l"/>
                      <a:r>
                        <a:rPr lang="en-GB" sz="1600" dirty="0">
                          <a:solidFill>
                            <a:schemeClr val="tx1"/>
                          </a:solidFill>
                        </a:rPr>
                        <a:t>2.   Draw a line on a wall.  Indicate Smallest on the left and Largest on the right</a:t>
                      </a:r>
                    </a:p>
                  </a:txBody>
                  <a:tcPr/>
                </a:tc>
                <a:extLst>
                  <a:ext uri="{0D108BD9-81ED-4DB2-BD59-A6C34878D82A}">
                    <a16:rowId xmlns:a16="http://schemas.microsoft.com/office/drawing/2014/main" val="1723871782"/>
                  </a:ext>
                </a:extLst>
              </a:tr>
              <a:tr h="370840">
                <a:tc>
                  <a:txBody>
                    <a:bodyPr/>
                    <a:lstStyle/>
                    <a:p>
                      <a:pPr algn="l"/>
                      <a:r>
                        <a:rPr lang="en-GB" sz="1600" dirty="0">
                          <a:solidFill>
                            <a:schemeClr val="tx1"/>
                          </a:solidFill>
                        </a:rPr>
                        <a:t>3.   In silence each person adds their Tasks to the wall, in increasing order of Feature Size</a:t>
                      </a:r>
                    </a:p>
                  </a:txBody>
                  <a:tcPr/>
                </a:tc>
                <a:extLst>
                  <a:ext uri="{0D108BD9-81ED-4DB2-BD59-A6C34878D82A}">
                    <a16:rowId xmlns:a16="http://schemas.microsoft.com/office/drawing/2014/main" val="4270913796"/>
                  </a:ext>
                </a:extLst>
              </a:tr>
              <a:tr h="370840">
                <a:tc>
                  <a:txBody>
                    <a:bodyPr/>
                    <a:lstStyle/>
                    <a:p>
                      <a:pPr algn="l"/>
                      <a:r>
                        <a:rPr lang="en-GB" sz="1600" dirty="0">
                          <a:solidFill>
                            <a:schemeClr val="tx1"/>
                          </a:solidFill>
                        </a:rPr>
                        <a:t>4.   When all Tasks are on the wall they are collectively reviewed (sweeping from smallest to the largest)</a:t>
                      </a:r>
                      <a:br>
                        <a:rPr lang="en-GB" sz="1600" dirty="0">
                          <a:solidFill>
                            <a:schemeClr val="tx1"/>
                          </a:solidFill>
                        </a:rPr>
                      </a:br>
                      <a:r>
                        <a:rPr lang="en-GB" sz="1600" dirty="0">
                          <a:solidFill>
                            <a:schemeClr val="tx1"/>
                          </a:solidFill>
                        </a:rPr>
                        <a:t>       Tasks should be size shifted left or right as appropriate</a:t>
                      </a:r>
                    </a:p>
                    <a:p>
                      <a:pPr algn="l"/>
                      <a:r>
                        <a:rPr lang="en-GB" sz="1600" dirty="0">
                          <a:solidFill>
                            <a:schemeClr val="tx1"/>
                          </a:solidFill>
                        </a:rPr>
                        <a:t>       This sweeping exercise is repeated until, until all Tasks are agreed upon by the collective</a:t>
                      </a:r>
                    </a:p>
                  </a:txBody>
                  <a:tcPr/>
                </a:tc>
                <a:extLst>
                  <a:ext uri="{0D108BD9-81ED-4DB2-BD59-A6C34878D82A}">
                    <a16:rowId xmlns:a16="http://schemas.microsoft.com/office/drawing/2014/main" val="2187704635"/>
                  </a:ext>
                </a:extLst>
              </a:tr>
              <a:tr h="370840">
                <a:tc>
                  <a:txBody>
                    <a:bodyPr/>
                    <a:lstStyle/>
                    <a:p>
                      <a:pPr algn="l"/>
                      <a:r>
                        <a:rPr lang="en-GB" sz="1600" dirty="0">
                          <a:solidFill>
                            <a:schemeClr val="tx1"/>
                          </a:solidFill>
                        </a:rPr>
                        <a:t>5.   Agree some vertical segregation groupings for Tasks on the wall – this defines the Deliver Unit Sizes  </a:t>
                      </a:r>
                    </a:p>
                  </a:txBody>
                  <a:tcPr/>
                </a:tc>
                <a:extLst>
                  <a:ext uri="{0D108BD9-81ED-4DB2-BD59-A6C34878D82A}">
                    <a16:rowId xmlns:a16="http://schemas.microsoft.com/office/drawing/2014/main" val="255903795"/>
                  </a:ext>
                </a:extLst>
              </a:tr>
            </a:tbl>
          </a:graphicData>
        </a:graphic>
      </p:graphicFrame>
      <p:graphicFrame>
        <p:nvGraphicFramePr>
          <p:cNvPr id="37" name="Table 36">
            <a:extLst>
              <a:ext uri="{FF2B5EF4-FFF2-40B4-BE49-F238E27FC236}">
                <a16:creationId xmlns:a16="http://schemas.microsoft.com/office/drawing/2014/main" id="{4C543EC7-71DC-7941-A780-140719F6F7F6}"/>
              </a:ext>
            </a:extLst>
          </p:cNvPr>
          <p:cNvGraphicFramePr>
            <a:graphicFrameLocks noGrp="1"/>
          </p:cNvGraphicFramePr>
          <p:nvPr>
            <p:extLst>
              <p:ext uri="{D42A27DB-BD31-4B8C-83A1-F6EECF244321}">
                <p14:modId xmlns:p14="http://schemas.microsoft.com/office/powerpoint/2010/main" val="3508798678"/>
              </p:ext>
            </p:extLst>
          </p:nvPr>
        </p:nvGraphicFramePr>
        <p:xfrm>
          <a:off x="1549644" y="4338227"/>
          <a:ext cx="8867344" cy="1483360"/>
        </p:xfrm>
        <a:graphic>
          <a:graphicData uri="http://schemas.openxmlformats.org/drawingml/2006/table">
            <a:tbl>
              <a:tblPr firstRow="1" bandRow="1">
                <a:tableStyleId>{5C22544A-7EE6-4342-B048-85BDC9FD1C3A}</a:tableStyleId>
              </a:tblPr>
              <a:tblGrid>
                <a:gridCol w="8867344">
                  <a:extLst>
                    <a:ext uri="{9D8B030D-6E8A-4147-A177-3AD203B41FA5}">
                      <a16:colId xmlns:a16="http://schemas.microsoft.com/office/drawing/2014/main" val="3680691196"/>
                    </a:ext>
                  </a:extLst>
                </a:gridCol>
              </a:tblGrid>
              <a:tr h="370840">
                <a:tc>
                  <a:txBody>
                    <a:bodyPr/>
                    <a:lstStyle/>
                    <a:p>
                      <a:pPr algn="ctr"/>
                      <a:r>
                        <a:rPr lang="en-GB" sz="1600" dirty="0">
                          <a:solidFill>
                            <a:schemeClr val="accent1">
                              <a:lumMod val="75000"/>
                            </a:schemeClr>
                          </a:solidFill>
                        </a:rPr>
                        <a:t>Relativity Planning – Similar to Affinity but assumes some basic domain knowledge</a:t>
                      </a:r>
                    </a:p>
                  </a:txBody>
                  <a:tcPr>
                    <a:solidFill>
                      <a:schemeClr val="accent1">
                        <a:lumMod val="40000"/>
                        <a:lumOff val="60000"/>
                      </a:schemeClr>
                    </a:solidFill>
                  </a:tcPr>
                </a:tc>
                <a:extLst>
                  <a:ext uri="{0D108BD9-81ED-4DB2-BD59-A6C34878D82A}">
                    <a16:rowId xmlns:a16="http://schemas.microsoft.com/office/drawing/2014/main" val="550231781"/>
                  </a:ext>
                </a:extLst>
              </a:tr>
              <a:tr h="370840">
                <a:tc>
                  <a:txBody>
                    <a:bodyPr/>
                    <a:lstStyle/>
                    <a:p>
                      <a:pPr marL="0" indent="0">
                        <a:buFont typeface="+mj-lt"/>
                        <a:buNone/>
                      </a:pPr>
                      <a:r>
                        <a:rPr lang="en-GB" sz="1600" dirty="0"/>
                        <a:t>1.    Place all Tasks on a table</a:t>
                      </a:r>
                    </a:p>
                  </a:txBody>
                  <a:tcPr/>
                </a:tc>
                <a:extLst>
                  <a:ext uri="{0D108BD9-81ED-4DB2-BD59-A6C34878D82A}">
                    <a16:rowId xmlns:a16="http://schemas.microsoft.com/office/drawing/2014/main" val="669662093"/>
                  </a:ext>
                </a:extLst>
              </a:tr>
              <a:tr h="370840">
                <a:tc>
                  <a:txBody>
                    <a:bodyPr/>
                    <a:lstStyle/>
                    <a:p>
                      <a:pPr marL="0" indent="0">
                        <a:buFont typeface="+mj-lt"/>
                        <a:buNone/>
                      </a:pPr>
                      <a:r>
                        <a:rPr lang="en-GB" sz="1600" dirty="0"/>
                        <a:t>2.    Place some KNOWN ‘anchor Tasks’ at relative spacing</a:t>
                      </a:r>
                    </a:p>
                  </a:txBody>
                  <a:tcPr/>
                </a:tc>
                <a:extLst>
                  <a:ext uri="{0D108BD9-81ED-4DB2-BD59-A6C34878D82A}">
                    <a16:rowId xmlns:a16="http://schemas.microsoft.com/office/drawing/2014/main" val="1723871782"/>
                  </a:ext>
                </a:extLst>
              </a:tr>
              <a:tr h="370840">
                <a:tc>
                  <a:txBody>
                    <a:bodyPr/>
                    <a:lstStyle/>
                    <a:p>
                      <a:pPr marL="0" indent="0">
                        <a:buFont typeface="+mj-lt"/>
                        <a:buNone/>
                      </a:pPr>
                      <a:r>
                        <a:rPr lang="en-GB" sz="1600" dirty="0"/>
                        <a:t>3.    Discuss the each Task in turn and then place them relative to the existing anchored Tasks</a:t>
                      </a:r>
                    </a:p>
                  </a:txBody>
                  <a:tcPr/>
                </a:tc>
                <a:extLst>
                  <a:ext uri="{0D108BD9-81ED-4DB2-BD59-A6C34878D82A}">
                    <a16:rowId xmlns:a16="http://schemas.microsoft.com/office/drawing/2014/main" val="264889020"/>
                  </a:ext>
                </a:extLst>
              </a:tr>
            </a:tbl>
          </a:graphicData>
        </a:graphic>
      </p:graphicFrame>
      <p:sp>
        <p:nvSpPr>
          <p:cNvPr id="6" name="TextBox 5">
            <a:extLst>
              <a:ext uri="{FF2B5EF4-FFF2-40B4-BE49-F238E27FC236}">
                <a16:creationId xmlns:a16="http://schemas.microsoft.com/office/drawing/2014/main" id="{305102B7-AA52-E348-B4D8-4CE3A9B6C532}"/>
              </a:ext>
            </a:extLst>
          </p:cNvPr>
          <p:cNvSpPr txBox="1"/>
          <p:nvPr/>
        </p:nvSpPr>
        <p:spPr>
          <a:xfrm>
            <a:off x="733425" y="415547"/>
            <a:ext cx="1930373" cy="369332"/>
          </a:xfrm>
          <a:prstGeom prst="rect">
            <a:avLst/>
          </a:prstGeom>
          <a:noFill/>
          <a:ln>
            <a:solidFill>
              <a:schemeClr val="accent1"/>
            </a:solidFill>
          </a:ln>
        </p:spPr>
        <p:txBody>
          <a:bodyPr wrap="square" rtlCol="0">
            <a:spAutoFit/>
          </a:bodyPr>
          <a:lstStyle/>
          <a:p>
            <a:pPr algn="ctr"/>
            <a:r>
              <a:rPr lang="en-GB" dirty="0">
                <a:solidFill>
                  <a:schemeClr val="accent1">
                    <a:lumMod val="75000"/>
                  </a:schemeClr>
                </a:solidFill>
              </a:rPr>
              <a:t>Sizing Metrics</a:t>
            </a:r>
          </a:p>
        </p:txBody>
      </p:sp>
      <p:sp>
        <p:nvSpPr>
          <p:cNvPr id="4" name="Slide Number Placeholder 3">
            <a:extLst>
              <a:ext uri="{FF2B5EF4-FFF2-40B4-BE49-F238E27FC236}">
                <a16:creationId xmlns:a16="http://schemas.microsoft.com/office/drawing/2014/main" id="{33AECB0E-28EF-354E-AECF-E0A224AE34CF}"/>
              </a:ext>
            </a:extLst>
          </p:cNvPr>
          <p:cNvSpPr>
            <a:spLocks noGrp="1"/>
          </p:cNvSpPr>
          <p:nvPr>
            <p:ph type="sldNum" sz="quarter" idx="12"/>
          </p:nvPr>
        </p:nvSpPr>
        <p:spPr/>
        <p:txBody>
          <a:bodyPr/>
          <a:lstStyle/>
          <a:p>
            <a:fld id="{328EBED1-B812-A24E-A9FF-4E59CC0D929A}" type="slidenum">
              <a:rPr lang="en-GB" smtClean="0"/>
              <a:t>20</a:t>
            </a:fld>
            <a:endParaRPr lang="en-GB"/>
          </a:p>
        </p:txBody>
      </p:sp>
    </p:spTree>
    <p:extLst>
      <p:ext uri="{BB962C8B-B14F-4D97-AF65-F5344CB8AC3E}">
        <p14:creationId xmlns:p14="http://schemas.microsoft.com/office/powerpoint/2010/main" val="1110176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A95C2030-6EC6-B145-9A2E-ACE46B73EEFD}"/>
              </a:ext>
            </a:extLst>
          </p:cNvPr>
          <p:cNvGraphicFramePr>
            <a:graphicFrameLocks noGrp="1"/>
          </p:cNvGraphicFramePr>
          <p:nvPr>
            <p:extLst>
              <p:ext uri="{D42A27DB-BD31-4B8C-83A1-F6EECF244321}">
                <p14:modId xmlns:p14="http://schemas.microsoft.com/office/powerpoint/2010/main" val="3549759717"/>
              </p:ext>
            </p:extLst>
          </p:nvPr>
        </p:nvGraphicFramePr>
        <p:xfrm>
          <a:off x="1549644" y="953199"/>
          <a:ext cx="8867344" cy="4577080"/>
        </p:xfrm>
        <a:graphic>
          <a:graphicData uri="http://schemas.openxmlformats.org/drawingml/2006/table">
            <a:tbl>
              <a:tblPr firstRow="1" bandRow="1">
                <a:tableStyleId>{5C22544A-7EE6-4342-B048-85BDC9FD1C3A}</a:tableStyleId>
              </a:tblPr>
              <a:tblGrid>
                <a:gridCol w="8867344">
                  <a:extLst>
                    <a:ext uri="{9D8B030D-6E8A-4147-A177-3AD203B41FA5}">
                      <a16:colId xmlns:a16="http://schemas.microsoft.com/office/drawing/2014/main" val="131862525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schemeClr val="bg1"/>
                          </a:solidFill>
                        </a:rPr>
                        <a:t>Risk Weighting Techniques for Relative Estimations</a:t>
                      </a:r>
                    </a:p>
                  </a:txBody>
                  <a:tcPr/>
                </a:tc>
                <a:extLst>
                  <a:ext uri="{0D108BD9-81ED-4DB2-BD59-A6C34878D82A}">
                    <a16:rowId xmlns:a16="http://schemas.microsoft.com/office/drawing/2014/main" val="936738343"/>
                  </a:ext>
                </a:extLst>
              </a:tr>
              <a:tr h="370840">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txBody>
                  <a:tcPr>
                    <a:solidFill>
                      <a:schemeClr val="bg1"/>
                    </a:solidFill>
                  </a:tcPr>
                </a:tc>
                <a:extLst>
                  <a:ext uri="{0D108BD9-81ED-4DB2-BD59-A6C34878D82A}">
                    <a16:rowId xmlns:a16="http://schemas.microsoft.com/office/drawing/2014/main" val="977064257"/>
                  </a:ext>
                </a:extLst>
              </a:tr>
            </a:tbl>
          </a:graphicData>
        </a:graphic>
      </p:graphicFrame>
      <p:sp>
        <p:nvSpPr>
          <p:cNvPr id="10" name="TextBox 9">
            <a:extLst>
              <a:ext uri="{FF2B5EF4-FFF2-40B4-BE49-F238E27FC236}">
                <a16:creationId xmlns:a16="http://schemas.microsoft.com/office/drawing/2014/main" id="{4040DA43-BB8E-5742-BA97-E02B43B002A8}"/>
              </a:ext>
            </a:extLst>
          </p:cNvPr>
          <p:cNvSpPr txBox="1"/>
          <p:nvPr/>
        </p:nvSpPr>
        <p:spPr>
          <a:xfrm>
            <a:off x="1281420" y="6058583"/>
            <a:ext cx="9234153" cy="369332"/>
          </a:xfrm>
          <a:prstGeom prst="rect">
            <a:avLst/>
          </a:prstGeom>
          <a:noFill/>
          <a:ln>
            <a:solidFill>
              <a:schemeClr val="accent1"/>
            </a:solidFill>
          </a:ln>
        </p:spPr>
        <p:txBody>
          <a:bodyPr wrap="square" rtlCol="0">
            <a:spAutoFit/>
          </a:bodyPr>
          <a:lstStyle/>
          <a:p>
            <a:pPr algn="ctr"/>
            <a:r>
              <a:rPr lang="en-GB" dirty="0">
                <a:solidFill>
                  <a:schemeClr val="accent1">
                    <a:lumMod val="75000"/>
                  </a:schemeClr>
                </a:solidFill>
              </a:rPr>
              <a:t>You may want to resize Tasks based upon the final Risk Weighting</a:t>
            </a:r>
          </a:p>
        </p:txBody>
      </p:sp>
      <p:graphicFrame>
        <p:nvGraphicFramePr>
          <p:cNvPr id="2" name="Table 1">
            <a:extLst>
              <a:ext uri="{FF2B5EF4-FFF2-40B4-BE49-F238E27FC236}">
                <a16:creationId xmlns:a16="http://schemas.microsoft.com/office/drawing/2014/main" id="{C0889A3A-6A00-434C-B1D4-1AE5A2E73990}"/>
              </a:ext>
            </a:extLst>
          </p:cNvPr>
          <p:cNvGraphicFramePr>
            <a:graphicFrameLocks noGrp="1"/>
          </p:cNvGraphicFramePr>
          <p:nvPr>
            <p:extLst>
              <p:ext uri="{D42A27DB-BD31-4B8C-83A1-F6EECF244321}">
                <p14:modId xmlns:p14="http://schemas.microsoft.com/office/powerpoint/2010/main" val="2160641125"/>
              </p:ext>
            </p:extLst>
          </p:nvPr>
        </p:nvGraphicFramePr>
        <p:xfrm>
          <a:off x="1549644" y="1418723"/>
          <a:ext cx="8867344" cy="3997960"/>
        </p:xfrm>
        <a:graphic>
          <a:graphicData uri="http://schemas.openxmlformats.org/drawingml/2006/table">
            <a:tbl>
              <a:tblPr firstRow="1" bandRow="1">
                <a:tableStyleId>{5C22544A-7EE6-4342-B048-85BDC9FD1C3A}</a:tableStyleId>
              </a:tblPr>
              <a:tblGrid>
                <a:gridCol w="8867344">
                  <a:extLst>
                    <a:ext uri="{9D8B030D-6E8A-4147-A177-3AD203B41FA5}">
                      <a16:colId xmlns:a16="http://schemas.microsoft.com/office/drawing/2014/main" val="368069119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kern="1200" dirty="0">
                          <a:solidFill>
                            <a:schemeClr val="accent1">
                              <a:lumMod val="75000"/>
                            </a:schemeClr>
                          </a:solidFill>
                          <a:latin typeface="+mn-lt"/>
                          <a:ea typeface="+mn-ea"/>
                          <a:cs typeface="+mn-cs"/>
                        </a:rPr>
                        <a:t>Various techniques for Risk Weighting during planning are listed below:</a:t>
                      </a:r>
                    </a:p>
                  </a:txBody>
                  <a:tcPr>
                    <a:solidFill>
                      <a:schemeClr val="accent1">
                        <a:lumMod val="40000"/>
                        <a:lumOff val="60000"/>
                      </a:schemeClr>
                    </a:solidFill>
                  </a:tcPr>
                </a:tc>
                <a:extLst>
                  <a:ext uri="{0D108BD9-81ED-4DB2-BD59-A6C34878D82A}">
                    <a16:rowId xmlns:a16="http://schemas.microsoft.com/office/drawing/2014/main" val="550231781"/>
                  </a:ext>
                </a:extLst>
              </a:tr>
              <a:tr h="370840">
                <a:tc>
                  <a:txBody>
                    <a:bodyPr/>
                    <a:lstStyle/>
                    <a:p>
                      <a:pPr marL="285750" indent="-285750" algn="l">
                        <a:buFont typeface="Arial" panose="020B0604020202020204" pitchFamily="34" charset="0"/>
                        <a:buChar char="•"/>
                      </a:pPr>
                      <a:r>
                        <a:rPr lang="en-GB" sz="1600" dirty="0">
                          <a:solidFill>
                            <a:schemeClr val="tx1"/>
                          </a:solidFill>
                        </a:rPr>
                        <a:t>Consider using Complexity Bucket Weighting (next page)</a:t>
                      </a:r>
                    </a:p>
                  </a:txBody>
                  <a:tcPr/>
                </a:tc>
                <a:extLst>
                  <a:ext uri="{0D108BD9-81ED-4DB2-BD59-A6C34878D82A}">
                    <a16:rowId xmlns:a16="http://schemas.microsoft.com/office/drawing/2014/main" val="669662093"/>
                  </a:ext>
                </a:extLst>
              </a:tr>
              <a:tr h="370840">
                <a:tc>
                  <a:txBody>
                    <a:bodyPr/>
                    <a:lstStyle/>
                    <a:p>
                      <a:pPr marL="285750" indent="-285750" algn="l">
                        <a:buFont typeface="Arial" panose="020B0604020202020204" pitchFamily="34" charset="0"/>
                        <a:buChar char="•"/>
                      </a:pPr>
                      <a:r>
                        <a:rPr lang="en-GB" sz="1600" dirty="0">
                          <a:solidFill>
                            <a:schemeClr val="tx1"/>
                          </a:solidFill>
                        </a:rPr>
                        <a:t>For Affinity Planning – when executing the sweep:</a:t>
                      </a:r>
                    </a:p>
                    <a:p>
                      <a:pPr marL="742950" lvl="1" indent="-285750" algn="l">
                        <a:buFont typeface="Arial" panose="020B0604020202020204" pitchFamily="34" charset="0"/>
                        <a:buChar char="•"/>
                      </a:pPr>
                      <a:r>
                        <a:rPr lang="en-GB" sz="1600" dirty="0">
                          <a:solidFill>
                            <a:schemeClr val="tx1"/>
                          </a:solidFill>
                        </a:rPr>
                        <a:t>place a dot on each Task before moving</a:t>
                      </a:r>
                    </a:p>
                    <a:p>
                      <a:pPr marL="742950" lvl="1" indent="-285750" algn="l">
                        <a:buFont typeface="Arial" panose="020B0604020202020204" pitchFamily="34" charset="0"/>
                        <a:buChar char="•"/>
                      </a:pPr>
                      <a:r>
                        <a:rPr lang="en-GB" sz="1600" dirty="0">
                          <a:solidFill>
                            <a:schemeClr val="tx1"/>
                          </a:solidFill>
                        </a:rPr>
                        <a:t>every move gets a dot – so if it is moved twice it gets 2 dots</a:t>
                      </a:r>
                    </a:p>
                  </a:txBody>
                  <a:tcPr/>
                </a:tc>
                <a:extLst>
                  <a:ext uri="{0D108BD9-81ED-4DB2-BD59-A6C34878D82A}">
                    <a16:rowId xmlns:a16="http://schemas.microsoft.com/office/drawing/2014/main" val="1723871782"/>
                  </a:ext>
                </a:extLst>
              </a:tr>
              <a:tr h="370840">
                <a:tc>
                  <a:txBody>
                    <a:bodyPr/>
                    <a:lstStyle/>
                    <a:p>
                      <a:pPr marL="285750" indent="-285750" algn="l">
                        <a:buFont typeface="Arial" panose="020B0604020202020204" pitchFamily="34" charset="0"/>
                        <a:buChar char="•"/>
                      </a:pPr>
                      <a:r>
                        <a:rPr lang="en-GB" sz="1600" dirty="0">
                          <a:solidFill>
                            <a:schemeClr val="tx1"/>
                          </a:solidFill>
                        </a:rPr>
                        <a:t>For any Task that is discussed – add a dot (even if there is no change in outcome)</a:t>
                      </a:r>
                    </a:p>
                  </a:txBody>
                  <a:tcPr/>
                </a:tc>
                <a:extLst>
                  <a:ext uri="{0D108BD9-81ED-4DB2-BD59-A6C34878D82A}">
                    <a16:rowId xmlns:a16="http://schemas.microsoft.com/office/drawing/2014/main" val="4270913796"/>
                  </a:ext>
                </a:extLst>
              </a:tr>
              <a:tr h="370840">
                <a:tc>
                  <a:txBody>
                    <a:bodyPr/>
                    <a:lstStyle/>
                    <a:p>
                      <a:pPr marL="285750" indent="-285750" algn="l">
                        <a:buFont typeface="Arial" panose="020B0604020202020204" pitchFamily="34" charset="0"/>
                        <a:buChar char="•"/>
                      </a:pPr>
                      <a:r>
                        <a:rPr lang="en-GB" sz="1600" dirty="0">
                          <a:solidFill>
                            <a:schemeClr val="tx1"/>
                          </a:solidFill>
                        </a:rPr>
                        <a:t>For disputed Tasks, for each viewpoint, add up to 3 dots to the Task to record individual(s) concerns</a:t>
                      </a:r>
                    </a:p>
                  </a:txBody>
                  <a:tcPr/>
                </a:tc>
                <a:extLst>
                  <a:ext uri="{0D108BD9-81ED-4DB2-BD59-A6C34878D82A}">
                    <a16:rowId xmlns:a16="http://schemas.microsoft.com/office/drawing/2014/main" val="255903795"/>
                  </a:ext>
                </a:extLst>
              </a:tr>
              <a:tr h="370840">
                <a:tc>
                  <a:txBody>
                    <a:bodyPr/>
                    <a:lstStyle/>
                    <a:p>
                      <a:pPr marL="285750" indent="-285750" algn="l">
                        <a:buFont typeface="Arial" panose="020B0604020202020204" pitchFamily="34" charset="0"/>
                        <a:buChar char="•"/>
                      </a:pPr>
                      <a:r>
                        <a:rPr lang="en-GB" sz="1600" dirty="0">
                          <a:solidFill>
                            <a:schemeClr val="tx1"/>
                          </a:solidFill>
                        </a:rPr>
                        <a:t>For each Risk, Assumption, Dependency or unknown add up to 3 dots to the Task to record the ambiguity (either collectively or as individuals)</a:t>
                      </a:r>
                    </a:p>
                  </a:txBody>
                  <a:tcPr/>
                </a:tc>
                <a:extLst>
                  <a:ext uri="{0D108BD9-81ED-4DB2-BD59-A6C34878D82A}">
                    <a16:rowId xmlns:a16="http://schemas.microsoft.com/office/drawing/2014/main" val="98488407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600" b="1" kern="1200" dirty="0">
                          <a:solidFill>
                            <a:schemeClr val="accent1">
                              <a:lumMod val="75000"/>
                            </a:schemeClr>
                          </a:solidFill>
                          <a:latin typeface="+mn-lt"/>
                          <a:ea typeface="+mn-ea"/>
                          <a:cs typeface="+mn-cs"/>
                        </a:rPr>
                        <a:t>Aggregate Weighting considerations</a:t>
                      </a:r>
                    </a:p>
                  </a:txBody>
                  <a:tcPr>
                    <a:solidFill>
                      <a:schemeClr val="accent1">
                        <a:lumMod val="40000"/>
                        <a:lumOff val="60000"/>
                      </a:schemeClr>
                    </a:solidFill>
                  </a:tcPr>
                </a:tc>
                <a:extLst>
                  <a:ext uri="{0D108BD9-81ED-4DB2-BD59-A6C34878D82A}">
                    <a16:rowId xmlns:a16="http://schemas.microsoft.com/office/drawing/2014/main" val="29538457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600" dirty="0">
                          <a:solidFill>
                            <a:schemeClr val="tx1"/>
                          </a:solidFill>
                        </a:rPr>
                        <a:t>When using multiple techniques (from above) – ensure the dots carry a common definition for Weighting</a:t>
                      </a:r>
                    </a:p>
                  </a:txBody>
                  <a:tcPr/>
                </a:tc>
                <a:extLst>
                  <a:ext uri="{0D108BD9-81ED-4DB2-BD59-A6C34878D82A}">
                    <a16:rowId xmlns:a16="http://schemas.microsoft.com/office/drawing/2014/main" val="24659229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600" dirty="0">
                          <a:solidFill>
                            <a:schemeClr val="tx1"/>
                          </a:solidFill>
                        </a:rPr>
                        <a:t>Do not lose any sizing or positional data. As understanding grows these Weightings may need revising!</a:t>
                      </a:r>
                    </a:p>
                  </a:txBody>
                  <a:tcPr/>
                </a:tc>
                <a:extLst>
                  <a:ext uri="{0D108BD9-81ED-4DB2-BD59-A6C34878D82A}">
                    <a16:rowId xmlns:a16="http://schemas.microsoft.com/office/drawing/2014/main" val="3876112215"/>
                  </a:ext>
                </a:extLst>
              </a:tr>
            </a:tbl>
          </a:graphicData>
        </a:graphic>
      </p:graphicFrame>
      <p:sp>
        <p:nvSpPr>
          <p:cNvPr id="21" name="TextBox 20">
            <a:extLst>
              <a:ext uri="{FF2B5EF4-FFF2-40B4-BE49-F238E27FC236}">
                <a16:creationId xmlns:a16="http://schemas.microsoft.com/office/drawing/2014/main" id="{68E58171-D454-7F4B-A57C-B7E9B7B67D77}"/>
              </a:ext>
            </a:extLst>
          </p:cNvPr>
          <p:cNvSpPr txBox="1"/>
          <p:nvPr/>
        </p:nvSpPr>
        <p:spPr>
          <a:xfrm>
            <a:off x="733425" y="415547"/>
            <a:ext cx="1930373" cy="369332"/>
          </a:xfrm>
          <a:prstGeom prst="rect">
            <a:avLst/>
          </a:prstGeom>
          <a:noFill/>
          <a:ln>
            <a:solidFill>
              <a:schemeClr val="accent1"/>
            </a:solidFill>
          </a:ln>
        </p:spPr>
        <p:txBody>
          <a:bodyPr wrap="square" rtlCol="0">
            <a:spAutoFit/>
          </a:bodyPr>
          <a:lstStyle/>
          <a:p>
            <a:pPr algn="ctr"/>
            <a:r>
              <a:rPr lang="en-GB" dirty="0">
                <a:solidFill>
                  <a:schemeClr val="accent1">
                    <a:lumMod val="75000"/>
                  </a:schemeClr>
                </a:solidFill>
              </a:rPr>
              <a:t>PMO/ PMI Metrics</a:t>
            </a:r>
          </a:p>
        </p:txBody>
      </p:sp>
      <p:sp>
        <p:nvSpPr>
          <p:cNvPr id="4" name="Slide Number Placeholder 3">
            <a:extLst>
              <a:ext uri="{FF2B5EF4-FFF2-40B4-BE49-F238E27FC236}">
                <a16:creationId xmlns:a16="http://schemas.microsoft.com/office/drawing/2014/main" id="{BD452A8E-5973-004D-8EE1-53E738A2AF6E}"/>
              </a:ext>
            </a:extLst>
          </p:cNvPr>
          <p:cNvSpPr>
            <a:spLocks noGrp="1"/>
          </p:cNvSpPr>
          <p:nvPr>
            <p:ph type="sldNum" sz="quarter" idx="12"/>
          </p:nvPr>
        </p:nvSpPr>
        <p:spPr/>
        <p:txBody>
          <a:bodyPr/>
          <a:lstStyle/>
          <a:p>
            <a:fld id="{328EBED1-B812-A24E-A9FF-4E59CC0D929A}" type="slidenum">
              <a:rPr lang="en-GB" smtClean="0"/>
              <a:t>21</a:t>
            </a:fld>
            <a:endParaRPr lang="en-GB"/>
          </a:p>
        </p:txBody>
      </p:sp>
    </p:spTree>
    <p:extLst>
      <p:ext uri="{BB962C8B-B14F-4D97-AF65-F5344CB8AC3E}">
        <p14:creationId xmlns:p14="http://schemas.microsoft.com/office/powerpoint/2010/main" val="1843829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DCB794-D1B1-1C42-AD2A-A4BAFB957601}"/>
              </a:ext>
            </a:extLst>
          </p:cNvPr>
          <p:cNvSpPr txBox="1"/>
          <p:nvPr/>
        </p:nvSpPr>
        <p:spPr>
          <a:xfrm>
            <a:off x="1281420" y="6065949"/>
            <a:ext cx="9234153" cy="369332"/>
          </a:xfrm>
          <a:prstGeom prst="rect">
            <a:avLst/>
          </a:prstGeom>
          <a:noFill/>
          <a:ln>
            <a:solidFill>
              <a:schemeClr val="accent1"/>
            </a:solidFill>
          </a:ln>
        </p:spPr>
        <p:txBody>
          <a:bodyPr wrap="square" rtlCol="0">
            <a:spAutoFit/>
          </a:bodyPr>
          <a:lstStyle/>
          <a:p>
            <a:pPr algn="ctr"/>
            <a:r>
              <a:rPr lang="en-GB" dirty="0">
                <a:solidFill>
                  <a:schemeClr val="accent1">
                    <a:lumMod val="75000"/>
                  </a:schemeClr>
                </a:solidFill>
              </a:rPr>
              <a:t>Whilst this is a Risk Weighting Technique, it works equally well for estimations </a:t>
            </a:r>
          </a:p>
        </p:txBody>
      </p:sp>
      <p:graphicFrame>
        <p:nvGraphicFramePr>
          <p:cNvPr id="4" name="Table 3">
            <a:extLst>
              <a:ext uri="{FF2B5EF4-FFF2-40B4-BE49-F238E27FC236}">
                <a16:creationId xmlns:a16="http://schemas.microsoft.com/office/drawing/2014/main" id="{54C72BC1-4BA7-1542-99B4-371A10479303}"/>
              </a:ext>
            </a:extLst>
          </p:cNvPr>
          <p:cNvGraphicFramePr>
            <a:graphicFrameLocks noGrp="1"/>
          </p:cNvGraphicFramePr>
          <p:nvPr>
            <p:extLst>
              <p:ext uri="{D42A27DB-BD31-4B8C-83A1-F6EECF244321}">
                <p14:modId xmlns:p14="http://schemas.microsoft.com/office/powerpoint/2010/main" val="3482329310"/>
              </p:ext>
            </p:extLst>
          </p:nvPr>
        </p:nvGraphicFramePr>
        <p:xfrm>
          <a:off x="1545021" y="965899"/>
          <a:ext cx="8871967" cy="3754120"/>
        </p:xfrm>
        <a:graphic>
          <a:graphicData uri="http://schemas.openxmlformats.org/drawingml/2006/table">
            <a:tbl>
              <a:tblPr firstRow="1" bandRow="1">
                <a:tableStyleId>{5C22544A-7EE6-4342-B048-85BDC9FD1C3A}</a:tableStyleId>
              </a:tblPr>
              <a:tblGrid>
                <a:gridCol w="8871967">
                  <a:extLst>
                    <a:ext uri="{9D8B030D-6E8A-4147-A177-3AD203B41FA5}">
                      <a16:colId xmlns:a16="http://schemas.microsoft.com/office/drawing/2014/main" val="1318625255"/>
                    </a:ext>
                  </a:extLst>
                </a:gridCol>
              </a:tblGrid>
              <a:tr h="370840">
                <a:tc>
                  <a:txBody>
                    <a:bodyPr/>
                    <a:lstStyle/>
                    <a:p>
                      <a:pPr algn="ctr"/>
                      <a:r>
                        <a:rPr lang="en-GB" sz="1600" b="1" dirty="0">
                          <a:solidFill>
                            <a:schemeClr val="bg1"/>
                          </a:solidFill>
                        </a:rPr>
                        <a:t>Complexity Bucket Weighting</a:t>
                      </a:r>
                      <a:endParaRPr lang="en-GB" sz="1600" dirty="0"/>
                    </a:p>
                  </a:txBody>
                  <a:tcPr/>
                </a:tc>
                <a:extLst>
                  <a:ext uri="{0D108BD9-81ED-4DB2-BD59-A6C34878D82A}">
                    <a16:rowId xmlns:a16="http://schemas.microsoft.com/office/drawing/2014/main" val="9367383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kern="1200" dirty="0">
                          <a:solidFill>
                            <a:schemeClr val="accent1">
                              <a:lumMod val="75000"/>
                            </a:schemeClr>
                          </a:solidFill>
                          <a:latin typeface="+mn-lt"/>
                          <a:ea typeface="+mn-ea"/>
                          <a:cs typeface="+mn-cs"/>
                        </a:rPr>
                        <a:t>This technique works with technical teams, or well established Teams with domain knowledge</a:t>
                      </a:r>
                    </a:p>
                  </a:txBody>
                  <a:tcPr>
                    <a:solidFill>
                      <a:schemeClr val="accent1">
                        <a:lumMod val="40000"/>
                        <a:lumOff val="60000"/>
                      </a:schemeClr>
                    </a:solidFill>
                  </a:tcPr>
                </a:tc>
                <a:extLst>
                  <a:ext uri="{0D108BD9-81ED-4DB2-BD59-A6C34878D82A}">
                    <a16:rowId xmlns:a16="http://schemas.microsoft.com/office/drawing/2014/main" val="977064257"/>
                  </a:ext>
                </a:extLst>
              </a:tr>
              <a:tr h="370840">
                <a:tc>
                  <a:txBody>
                    <a:bodyPr/>
                    <a:lstStyle/>
                    <a:p>
                      <a:pPr algn="ctr"/>
                      <a:r>
                        <a:rPr lang="en-GB" sz="1600" dirty="0">
                          <a:solidFill>
                            <a:schemeClr val="tx1"/>
                          </a:solidFill>
                        </a:rPr>
                        <a:t>Predefine some Consideration Buckets (usual max of 5), based upon the requirements</a:t>
                      </a:r>
                      <a:br>
                        <a:rPr lang="en-GB" sz="1600" dirty="0">
                          <a:solidFill>
                            <a:schemeClr val="tx1"/>
                          </a:solidFill>
                        </a:rPr>
                      </a:br>
                      <a:r>
                        <a:rPr lang="en-GB" sz="1600" dirty="0">
                          <a:solidFill>
                            <a:schemeClr val="tx1"/>
                          </a:solidFill>
                        </a:rPr>
                        <a:t>Typical Consideration Buckets may include: </a:t>
                      </a:r>
                      <a:r>
                        <a:rPr lang="en-GB" sz="1600" dirty="0"/>
                        <a:t> </a:t>
                      </a:r>
                      <a:r>
                        <a:rPr lang="en-GB" sz="1600" dirty="0">
                          <a:solidFill>
                            <a:schemeClr val="accent1">
                              <a:lumMod val="75000"/>
                            </a:schemeClr>
                          </a:solidFill>
                        </a:rPr>
                        <a:t>Interface, Logic, Data, Integration, Testing,  Rollout etc.</a:t>
                      </a:r>
                    </a:p>
                  </a:txBody>
                  <a:tcPr/>
                </a:tc>
                <a:extLst>
                  <a:ext uri="{0D108BD9-81ED-4DB2-BD59-A6C34878D82A}">
                    <a16:rowId xmlns:a16="http://schemas.microsoft.com/office/drawing/2014/main" val="3061739192"/>
                  </a:ext>
                </a:extLst>
              </a:tr>
              <a:tr h="370840">
                <a:tc>
                  <a:txBody>
                    <a:bodyPr/>
                    <a:lstStyle/>
                    <a:p>
                      <a:pPr algn="ctr"/>
                      <a:r>
                        <a:rPr lang="en-GB" sz="1600" dirty="0">
                          <a:solidFill>
                            <a:schemeClr val="tx1"/>
                          </a:solidFill>
                        </a:rPr>
                        <a:t>If appropriate collectively define some scoring notes </a:t>
                      </a:r>
                    </a:p>
                    <a:p>
                      <a:pPr algn="ctr"/>
                      <a:r>
                        <a:rPr lang="en-GB" sz="1600" dirty="0">
                          <a:solidFill>
                            <a:schemeClr val="tx1"/>
                          </a:solidFill>
                        </a:rPr>
                        <a:t>(e.g. 3rd party interface = +4, new interface= +3, existing interface = +1)</a:t>
                      </a:r>
                    </a:p>
                  </a:txBody>
                  <a:tcPr/>
                </a:tc>
                <a:extLst>
                  <a:ext uri="{0D108BD9-81ED-4DB2-BD59-A6C34878D82A}">
                    <a16:rowId xmlns:a16="http://schemas.microsoft.com/office/drawing/2014/main" val="3987175949"/>
                  </a:ext>
                </a:extLst>
              </a:tr>
              <a:tr h="370840">
                <a:tc>
                  <a:txBody>
                    <a:bodyPr/>
                    <a:lstStyle/>
                    <a:p>
                      <a:pPr algn="ctr"/>
                      <a:r>
                        <a:rPr lang="en-GB" sz="1600" dirty="0">
                          <a:solidFill>
                            <a:schemeClr val="tx1"/>
                          </a:solidFill>
                        </a:rPr>
                        <a:t>Review each Task in turn to gain a common understanding</a:t>
                      </a:r>
                    </a:p>
                  </a:txBody>
                  <a:tcPr/>
                </a:tc>
                <a:extLst>
                  <a:ext uri="{0D108BD9-81ED-4DB2-BD59-A6C34878D82A}">
                    <a16:rowId xmlns:a16="http://schemas.microsoft.com/office/drawing/2014/main" val="907009630"/>
                  </a:ext>
                </a:extLst>
              </a:tr>
              <a:tr h="370840">
                <a:tc>
                  <a:txBody>
                    <a:bodyPr/>
                    <a:lstStyle/>
                    <a:p>
                      <a:pPr algn="ctr"/>
                      <a:r>
                        <a:rPr lang="en-GB" sz="1600" dirty="0">
                          <a:solidFill>
                            <a:schemeClr val="tx1"/>
                          </a:solidFill>
                        </a:rPr>
                        <a:t>Against each Consideration Bucket collectively discuss &amp; score the Task between (0 - N/A &amp;  5 – max Risk) </a:t>
                      </a:r>
                    </a:p>
                  </a:txBody>
                  <a:tcPr/>
                </a:tc>
                <a:extLst>
                  <a:ext uri="{0D108BD9-81ED-4DB2-BD59-A6C34878D82A}">
                    <a16:rowId xmlns:a16="http://schemas.microsoft.com/office/drawing/2014/main" val="3467978364"/>
                  </a:ext>
                </a:extLst>
              </a:tr>
              <a:tr h="370840">
                <a:tc>
                  <a:txBody>
                    <a:bodyPr/>
                    <a:lstStyle/>
                    <a:p>
                      <a:pPr algn="ctr"/>
                      <a:r>
                        <a:rPr lang="en-GB" sz="1600" dirty="0">
                          <a:solidFill>
                            <a:schemeClr val="tx1"/>
                          </a:solidFill>
                        </a:rPr>
                        <a:t>Total the Consideration Bucket score for the Task to get its Complexity Weighting</a:t>
                      </a:r>
                    </a:p>
                  </a:txBody>
                  <a:tcPr/>
                </a:tc>
                <a:extLst>
                  <a:ext uri="{0D108BD9-81ED-4DB2-BD59-A6C34878D82A}">
                    <a16:rowId xmlns:a16="http://schemas.microsoft.com/office/drawing/2014/main" val="1810874026"/>
                  </a:ext>
                </a:extLst>
              </a:tr>
              <a:tr h="370840">
                <a:tc>
                  <a:txBody>
                    <a:bodyPr/>
                    <a:lstStyle/>
                    <a:p>
                      <a:pPr algn="ctr"/>
                      <a:r>
                        <a:rPr lang="en-GB" sz="1600" dirty="0">
                          <a:solidFill>
                            <a:schemeClr val="tx1"/>
                          </a:solidFill>
                        </a:rPr>
                        <a:t> Lay the Tasks out in a incremental sizing order to be able to group the Tasks by Weighting</a:t>
                      </a:r>
                    </a:p>
                  </a:txBody>
                  <a:tcPr/>
                </a:tc>
                <a:extLst>
                  <a:ext uri="{0D108BD9-81ED-4DB2-BD59-A6C34878D82A}">
                    <a16:rowId xmlns:a16="http://schemas.microsoft.com/office/drawing/2014/main" val="2648743284"/>
                  </a:ext>
                </a:extLst>
              </a:tr>
              <a:tr h="370840">
                <a:tc>
                  <a:txBody>
                    <a:bodyPr/>
                    <a:lstStyle/>
                    <a:p>
                      <a:pPr algn="ctr"/>
                      <a:r>
                        <a:rPr lang="en-GB" sz="1600" dirty="0">
                          <a:solidFill>
                            <a:schemeClr val="tx1"/>
                          </a:solidFill>
                        </a:rPr>
                        <a:t>Optionally, map the grouped Tasks to your </a:t>
                      </a:r>
                      <a:r>
                        <a:rPr lang="en-GB" sz="1600">
                          <a:solidFill>
                            <a:schemeClr val="tx1"/>
                          </a:solidFill>
                        </a:rPr>
                        <a:t>predetermined </a:t>
                      </a:r>
                      <a:r>
                        <a:rPr lang="en-GB" sz="1600"/>
                        <a:t>Risk Valuation Matrix or </a:t>
                      </a:r>
                      <a:r>
                        <a:rPr lang="en-GB" sz="1600">
                          <a:solidFill>
                            <a:schemeClr val="tx1"/>
                          </a:solidFill>
                        </a:rPr>
                        <a:t>Delivery Unit </a:t>
                      </a:r>
                      <a:r>
                        <a:rPr lang="en-GB" sz="1600"/>
                        <a:t>sizes</a:t>
                      </a:r>
                      <a:endParaRPr lang="en-GB" sz="1600" dirty="0">
                        <a:solidFill>
                          <a:schemeClr val="tx1"/>
                        </a:solidFill>
                      </a:endParaRPr>
                    </a:p>
                  </a:txBody>
                  <a:tcPr/>
                </a:tc>
                <a:extLst>
                  <a:ext uri="{0D108BD9-81ED-4DB2-BD59-A6C34878D82A}">
                    <a16:rowId xmlns:a16="http://schemas.microsoft.com/office/drawing/2014/main" val="9352775"/>
                  </a:ext>
                </a:extLst>
              </a:tr>
            </a:tbl>
          </a:graphicData>
        </a:graphic>
      </p:graphicFrame>
      <p:sp>
        <p:nvSpPr>
          <p:cNvPr id="3" name="Slide Number Placeholder 2">
            <a:extLst>
              <a:ext uri="{FF2B5EF4-FFF2-40B4-BE49-F238E27FC236}">
                <a16:creationId xmlns:a16="http://schemas.microsoft.com/office/drawing/2014/main" id="{046810F8-8306-F746-A7B6-AF18D1287A25}"/>
              </a:ext>
            </a:extLst>
          </p:cNvPr>
          <p:cNvSpPr>
            <a:spLocks noGrp="1"/>
          </p:cNvSpPr>
          <p:nvPr>
            <p:ph type="sldNum" sz="quarter" idx="12"/>
          </p:nvPr>
        </p:nvSpPr>
        <p:spPr/>
        <p:txBody>
          <a:bodyPr/>
          <a:lstStyle/>
          <a:p>
            <a:fld id="{328EBED1-B812-A24E-A9FF-4E59CC0D929A}" type="slidenum">
              <a:rPr lang="en-GB" smtClean="0"/>
              <a:t>22</a:t>
            </a:fld>
            <a:endParaRPr lang="en-GB"/>
          </a:p>
        </p:txBody>
      </p:sp>
    </p:spTree>
    <p:extLst>
      <p:ext uri="{BB962C8B-B14F-4D97-AF65-F5344CB8AC3E}">
        <p14:creationId xmlns:p14="http://schemas.microsoft.com/office/powerpoint/2010/main" val="580593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DCB794-D1B1-1C42-AD2A-A4BAFB957601}"/>
              </a:ext>
            </a:extLst>
          </p:cNvPr>
          <p:cNvSpPr txBox="1"/>
          <p:nvPr/>
        </p:nvSpPr>
        <p:spPr>
          <a:xfrm>
            <a:off x="1281420" y="5945299"/>
            <a:ext cx="9234153" cy="507831"/>
          </a:xfrm>
          <a:prstGeom prst="rect">
            <a:avLst/>
          </a:prstGeom>
          <a:noFill/>
          <a:ln>
            <a:solidFill>
              <a:schemeClr val="accent1"/>
            </a:solidFill>
          </a:ln>
        </p:spPr>
        <p:txBody>
          <a:bodyPr wrap="square" rtlCol="0">
            <a:spAutoFit/>
          </a:bodyPr>
          <a:lstStyle/>
          <a:p>
            <a:pPr algn="ctr"/>
            <a:r>
              <a:rPr lang="en-GB" dirty="0">
                <a:solidFill>
                  <a:schemeClr val="accent1">
                    <a:lumMod val="75000"/>
                  </a:schemeClr>
                </a:solidFill>
              </a:rPr>
              <a:t>Uncertainty is one of the few certainties about software development</a:t>
            </a:r>
          </a:p>
          <a:p>
            <a:pPr algn="ctr"/>
            <a:r>
              <a:rPr lang="pl-PL" sz="900" dirty="0">
                <a:hlinkClick r:id="rId3"/>
              </a:rPr>
              <a:t>Analyzing Process health</a:t>
            </a:r>
            <a:r>
              <a:rPr lang="pl-PL" sz="900" dirty="0"/>
              <a:t>  </a:t>
            </a:r>
            <a:r>
              <a:rPr lang="pl-PL" sz="900" b="1" dirty="0"/>
              <a:t>Source</a:t>
            </a:r>
            <a:r>
              <a:rPr lang="pl-PL" sz="900" dirty="0"/>
              <a:t>: </a:t>
            </a:r>
            <a:r>
              <a:rPr lang="pl-PL" sz="900" dirty="0">
                <a:hlinkClick r:id="rId4" tooltip="Posts by Raphael Albino"/>
              </a:rPr>
              <a:t>Raphael Albino</a:t>
            </a:r>
            <a:r>
              <a:rPr lang="pl-PL" sz="900" dirty="0"/>
              <a:t> </a:t>
            </a:r>
            <a:endParaRPr lang="en-GB"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54C72BC1-4BA7-1542-99B4-371A10479303}"/>
              </a:ext>
            </a:extLst>
          </p:cNvPr>
          <p:cNvGraphicFramePr>
            <a:graphicFrameLocks noGrp="1"/>
          </p:cNvGraphicFramePr>
          <p:nvPr>
            <p:extLst>
              <p:ext uri="{D42A27DB-BD31-4B8C-83A1-F6EECF244321}">
                <p14:modId xmlns:p14="http://schemas.microsoft.com/office/powerpoint/2010/main" val="3465138055"/>
              </p:ext>
            </p:extLst>
          </p:nvPr>
        </p:nvGraphicFramePr>
        <p:xfrm>
          <a:off x="1545021" y="965899"/>
          <a:ext cx="8871968" cy="4309681"/>
        </p:xfrm>
        <a:graphic>
          <a:graphicData uri="http://schemas.openxmlformats.org/drawingml/2006/table">
            <a:tbl>
              <a:tblPr firstRow="1" bandRow="1">
                <a:tableStyleId>{5C22544A-7EE6-4342-B048-85BDC9FD1C3A}</a:tableStyleId>
              </a:tblPr>
              <a:tblGrid>
                <a:gridCol w="1248979">
                  <a:extLst>
                    <a:ext uri="{9D8B030D-6E8A-4147-A177-3AD203B41FA5}">
                      <a16:colId xmlns:a16="http://schemas.microsoft.com/office/drawing/2014/main" val="1318625255"/>
                    </a:ext>
                  </a:extLst>
                </a:gridCol>
                <a:gridCol w="7622989">
                  <a:extLst>
                    <a:ext uri="{9D8B030D-6E8A-4147-A177-3AD203B41FA5}">
                      <a16:colId xmlns:a16="http://schemas.microsoft.com/office/drawing/2014/main" val="4277019707"/>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t>Delivery</a:t>
                      </a:r>
                      <a:r>
                        <a:rPr lang="en-GB" sz="1600" dirty="0"/>
                        <a:t> Rates: Monitoring progress towards a given Goal</a:t>
                      </a:r>
                    </a:p>
                  </a:txBody>
                  <a:tcPr/>
                </a:tc>
                <a:tc hMerge="1">
                  <a:txBody>
                    <a:bodyPr/>
                    <a:lstStyle/>
                    <a:p>
                      <a:endParaRPr lang="en-GB"/>
                    </a:p>
                  </a:txBody>
                  <a:tcPr/>
                </a:tc>
                <a:extLst>
                  <a:ext uri="{0D108BD9-81ED-4DB2-BD59-A6C34878D82A}">
                    <a16:rowId xmlns:a16="http://schemas.microsoft.com/office/drawing/2014/main" val="936738343"/>
                  </a:ext>
                </a:extLst>
              </a:tr>
              <a:tr h="339661">
                <a:tc gridSpan="2">
                  <a:txBody>
                    <a:bodyPr/>
                    <a:lstStyle/>
                    <a:p>
                      <a:r>
                        <a:rPr lang="en-GB" sz="1600" b="1" kern="1200" dirty="0">
                          <a:solidFill>
                            <a:schemeClr val="accent1">
                              <a:lumMod val="75000"/>
                            </a:schemeClr>
                          </a:solidFill>
                          <a:latin typeface="+mn-lt"/>
                          <a:ea typeface="+mn-ea"/>
                          <a:cs typeface="+mn-cs"/>
                        </a:rPr>
                        <a:t>There are two common forms of this Agile Metric:</a:t>
                      </a:r>
                    </a:p>
                  </a:txBody>
                  <a:tcPr>
                    <a:solidFill>
                      <a:schemeClr val="accent1">
                        <a:lumMod val="40000"/>
                        <a:lumOff val="60000"/>
                      </a:schemeClr>
                    </a:solidFill>
                  </a:tcPr>
                </a:tc>
                <a:tc hMerge="1">
                  <a:txBody>
                    <a:bodyPr/>
                    <a:lstStyle/>
                    <a:p>
                      <a:endParaRPr lang="en-GB"/>
                    </a:p>
                  </a:txBody>
                  <a:tcPr/>
                </a:tc>
                <a:extLst>
                  <a:ext uri="{0D108BD9-81ED-4DB2-BD59-A6C34878D82A}">
                    <a16:rowId xmlns:a16="http://schemas.microsoft.com/office/drawing/2014/main" val="977064257"/>
                  </a:ext>
                </a:extLst>
              </a:tr>
              <a:tr h="241300">
                <a:tc>
                  <a:txBody>
                    <a:bodyPr/>
                    <a:lstStyle/>
                    <a:p>
                      <a:r>
                        <a:rPr lang="en-GB" sz="1600" b="1" dirty="0">
                          <a:solidFill>
                            <a:schemeClr val="accent1">
                              <a:lumMod val="75000"/>
                            </a:schemeClr>
                          </a:solidFill>
                        </a:rPr>
                        <a:t>Throughput </a:t>
                      </a:r>
                      <a:r>
                        <a:rPr lang="en-GB" sz="1600" dirty="0"/>
                        <a:t> </a:t>
                      </a:r>
                    </a:p>
                  </a:txBody>
                  <a:tcPr>
                    <a:solidFill>
                      <a:schemeClr val="accent1">
                        <a:lumMod val="40000"/>
                        <a:lumOff val="60000"/>
                      </a:schemeClr>
                    </a:solidFill>
                  </a:tcPr>
                </a:tc>
                <a:tc>
                  <a:txBody>
                    <a:bodyPr/>
                    <a:lstStyle/>
                    <a:p>
                      <a:r>
                        <a:rPr lang="en-GB" sz="1600" dirty="0"/>
                        <a:t>The rate at which a Team can release work items which release Business Value</a:t>
                      </a:r>
                    </a:p>
                  </a:txBody>
                  <a:tcPr/>
                </a:tc>
                <a:extLst>
                  <a:ext uri="{0D108BD9-81ED-4DB2-BD59-A6C34878D82A}">
                    <a16:rowId xmlns:a16="http://schemas.microsoft.com/office/drawing/2014/main" val="2208741614"/>
                  </a:ext>
                </a:extLst>
              </a:tr>
              <a:tr h="388620">
                <a:tc>
                  <a:txBody>
                    <a:bodyPr/>
                    <a:lstStyle/>
                    <a:p>
                      <a:r>
                        <a:rPr lang="en-GB" sz="1600" b="1" dirty="0">
                          <a:solidFill>
                            <a:schemeClr val="accent1">
                              <a:lumMod val="75000"/>
                            </a:schemeClr>
                          </a:solidFill>
                        </a:rPr>
                        <a:t>Velocity</a:t>
                      </a:r>
                      <a:endParaRPr lang="en-GB" sz="1600" dirty="0"/>
                    </a:p>
                  </a:txBody>
                  <a:tcPr>
                    <a:solidFill>
                      <a:schemeClr val="accent1">
                        <a:lumMod val="40000"/>
                        <a:lumOff val="60000"/>
                      </a:schemeClr>
                    </a:solidFill>
                  </a:tcPr>
                </a:tc>
                <a:tc>
                  <a:txBody>
                    <a:bodyPr/>
                    <a:lstStyle/>
                    <a:p>
                      <a:r>
                        <a:rPr lang="en-GB" sz="1600" kern="1200" dirty="0">
                          <a:solidFill>
                            <a:schemeClr val="dk1"/>
                          </a:solidFill>
                          <a:latin typeface="+mn-lt"/>
                          <a:ea typeface="+mn-ea"/>
                          <a:cs typeface="+mn-cs"/>
                        </a:rPr>
                        <a:t>The amount of work (Delivery Units) that a Team can release in an Iteration</a:t>
                      </a:r>
                    </a:p>
                  </a:txBody>
                  <a:tcPr/>
                </a:tc>
                <a:extLst>
                  <a:ext uri="{0D108BD9-81ED-4DB2-BD59-A6C34878D82A}">
                    <a16:rowId xmlns:a16="http://schemas.microsoft.com/office/drawing/2014/main" val="468734436"/>
                  </a:ext>
                </a:extLst>
              </a:tr>
              <a:tr h="370840">
                <a:tc gridSpan="2">
                  <a:txBody>
                    <a:bodyPr/>
                    <a:lstStyle/>
                    <a:p>
                      <a:r>
                        <a:rPr lang="en-GB" sz="1600" dirty="0"/>
                        <a:t>Both are about the average numbers that a Team is capable of delivering within a finite timeframe.  </a:t>
                      </a:r>
                    </a:p>
                    <a:p>
                      <a:r>
                        <a:rPr lang="en-GB" sz="1600" dirty="0"/>
                        <a:t>Both assume a uniform work load.</a:t>
                      </a:r>
                    </a:p>
                  </a:txBody>
                  <a:tcPr/>
                </a:tc>
                <a:tc hMerge="1">
                  <a:txBody>
                    <a:bodyPr/>
                    <a:lstStyle/>
                    <a:p>
                      <a:endParaRPr lang="en-GB"/>
                    </a:p>
                  </a:txBody>
                  <a:tcPr/>
                </a:tc>
                <a:extLst>
                  <a:ext uri="{0D108BD9-81ED-4DB2-BD59-A6C34878D82A}">
                    <a16:rowId xmlns:a16="http://schemas.microsoft.com/office/drawing/2014/main" val="3061739192"/>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mn-lt"/>
                        <a:ea typeface="+mn-ea"/>
                        <a:cs typeface="+mn-cs"/>
                      </a:endParaRPr>
                    </a:p>
                  </a:txBody>
                  <a:tcPr>
                    <a:solidFill>
                      <a:schemeClr val="bg1"/>
                    </a:solidFill>
                  </a:tcPr>
                </a:tc>
                <a:tc hMerge="1">
                  <a:txBody>
                    <a:bodyPr/>
                    <a:lstStyle/>
                    <a:p>
                      <a:endParaRPr lang="en-GB"/>
                    </a:p>
                  </a:txBody>
                  <a:tcPr/>
                </a:tc>
                <a:extLst>
                  <a:ext uri="{0D108BD9-81ED-4DB2-BD59-A6C34878D82A}">
                    <a16:rowId xmlns:a16="http://schemas.microsoft.com/office/drawing/2014/main" val="3987175949"/>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kern="1200" dirty="0">
                          <a:solidFill>
                            <a:schemeClr val="accent1">
                              <a:lumMod val="75000"/>
                            </a:schemeClr>
                          </a:solidFill>
                          <a:latin typeface="+mn-lt"/>
                          <a:ea typeface="+mn-ea"/>
                          <a:cs typeface="+mn-cs"/>
                        </a:rPr>
                        <a:t>Logically, the objective is to continuously improve it.</a:t>
                      </a:r>
                    </a:p>
                  </a:txBody>
                  <a:tcPr>
                    <a:solidFill>
                      <a:schemeClr val="accent1">
                        <a:lumMod val="40000"/>
                        <a:lumOff val="60000"/>
                      </a:schemeClr>
                    </a:solidFill>
                  </a:tcPr>
                </a:tc>
                <a:tc hMerge="1">
                  <a:txBody>
                    <a:bodyPr/>
                    <a:lstStyle/>
                    <a:p>
                      <a:endParaRPr lang="en-GB"/>
                    </a:p>
                  </a:txBody>
                  <a:tcPr/>
                </a:tc>
                <a:extLst>
                  <a:ext uri="{0D108BD9-81ED-4DB2-BD59-A6C34878D82A}">
                    <a16:rowId xmlns:a16="http://schemas.microsoft.com/office/drawing/2014/main" val="929396489"/>
                  </a:ext>
                </a:extLst>
              </a:tr>
              <a:tr h="370840">
                <a:tc gridSpan="2">
                  <a:txBody>
                    <a:bodyPr/>
                    <a:lstStyle/>
                    <a:p>
                      <a:r>
                        <a:rPr lang="en-GB" sz="1600" dirty="0"/>
                        <a:t>But there are multiple factors that can influence it:</a:t>
                      </a:r>
                    </a:p>
                    <a:p>
                      <a:pPr marL="742950" lvl="1" indent="-285750">
                        <a:buFont typeface="Arial" panose="020B0604020202020204" pitchFamily="34" charset="0"/>
                        <a:buChar char="•"/>
                      </a:pPr>
                      <a:r>
                        <a:rPr lang="en-GB" sz="1600" dirty="0"/>
                        <a:t>Bad Requirements (e.g. User Stories with a poor Definition of Done criteria)</a:t>
                      </a:r>
                    </a:p>
                    <a:p>
                      <a:pPr marL="742950" lvl="1" indent="-285750">
                        <a:buFont typeface="Arial" panose="020B0604020202020204" pitchFamily="34" charset="0"/>
                        <a:buChar char="•"/>
                      </a:pPr>
                      <a:r>
                        <a:rPr lang="en-GB" sz="1600" dirty="0"/>
                        <a:t>Technical Debts (e.g. unexpected necessary refactoring)</a:t>
                      </a:r>
                    </a:p>
                    <a:p>
                      <a:pPr marL="742950" lvl="1" indent="-285750">
                        <a:buFont typeface="Arial" panose="020B0604020202020204" pitchFamily="34" charset="0"/>
                        <a:buChar char="•"/>
                      </a:pPr>
                      <a:r>
                        <a:rPr lang="en-GB" sz="1600" dirty="0"/>
                        <a:t>Process bottlenecks (e.g., QA overloaded, troublesome deployment pipeline)</a:t>
                      </a:r>
                    </a:p>
                    <a:p>
                      <a:pPr marL="742950" lvl="1" indent="-285750">
                        <a:buFont typeface="Arial" panose="020B0604020202020204" pitchFamily="34" charset="0"/>
                        <a:buChar char="•"/>
                      </a:pPr>
                      <a:r>
                        <a:rPr lang="en-GB" sz="1600" dirty="0"/>
                        <a:t>Backlog with a low level of items ready for development</a:t>
                      </a:r>
                    </a:p>
                    <a:p>
                      <a:pPr marL="742950" lvl="1" indent="-285750">
                        <a:buFont typeface="Arial" panose="020B0604020202020204" pitchFamily="34" charset="0"/>
                        <a:buChar char="•"/>
                      </a:pPr>
                      <a:r>
                        <a:rPr lang="en-GB" sz="1600" dirty="0"/>
                        <a:t>Scope change (e.g. changing the scope of a Feature in the middle of an Iteration)</a:t>
                      </a:r>
                    </a:p>
                  </a:txBody>
                  <a:tcPr/>
                </a:tc>
                <a:tc hMerge="1">
                  <a:txBody>
                    <a:bodyPr/>
                    <a:lstStyle/>
                    <a:p>
                      <a:endParaRPr lang="en-GB"/>
                    </a:p>
                  </a:txBody>
                  <a:tcPr/>
                </a:tc>
                <a:extLst>
                  <a:ext uri="{0D108BD9-81ED-4DB2-BD59-A6C34878D82A}">
                    <a16:rowId xmlns:a16="http://schemas.microsoft.com/office/drawing/2014/main" val="907009630"/>
                  </a:ext>
                </a:extLst>
              </a:tr>
            </a:tbl>
          </a:graphicData>
        </a:graphic>
      </p:graphicFrame>
      <p:sp>
        <p:nvSpPr>
          <p:cNvPr id="6" name="TextBox 5">
            <a:extLst>
              <a:ext uri="{FF2B5EF4-FFF2-40B4-BE49-F238E27FC236}">
                <a16:creationId xmlns:a16="http://schemas.microsoft.com/office/drawing/2014/main" id="{CC79ADE8-DB72-394F-8F71-DCA811EA8A67}"/>
              </a:ext>
            </a:extLst>
          </p:cNvPr>
          <p:cNvSpPr txBox="1"/>
          <p:nvPr/>
        </p:nvSpPr>
        <p:spPr>
          <a:xfrm>
            <a:off x="736600" y="418722"/>
            <a:ext cx="1556004" cy="369332"/>
          </a:xfrm>
          <a:prstGeom prst="rect">
            <a:avLst/>
          </a:prstGeom>
          <a:noFill/>
          <a:ln>
            <a:solidFill>
              <a:schemeClr val="accent1"/>
            </a:solidFill>
          </a:ln>
        </p:spPr>
        <p:txBody>
          <a:bodyPr wrap="square" rtlCol="0">
            <a:spAutoFit/>
          </a:bodyPr>
          <a:lstStyle/>
          <a:p>
            <a:pPr algn="ctr"/>
            <a:r>
              <a:rPr lang="en-GB" dirty="0">
                <a:solidFill>
                  <a:schemeClr val="accent1">
                    <a:lumMod val="75000"/>
                  </a:schemeClr>
                </a:solidFill>
              </a:rPr>
              <a:t>Delivery Rates</a:t>
            </a:r>
          </a:p>
        </p:txBody>
      </p:sp>
      <p:sp>
        <p:nvSpPr>
          <p:cNvPr id="3" name="Slide Number Placeholder 2">
            <a:extLst>
              <a:ext uri="{FF2B5EF4-FFF2-40B4-BE49-F238E27FC236}">
                <a16:creationId xmlns:a16="http://schemas.microsoft.com/office/drawing/2014/main" id="{40748B66-D655-0F44-BF92-DFABFAA95FFC}"/>
              </a:ext>
            </a:extLst>
          </p:cNvPr>
          <p:cNvSpPr>
            <a:spLocks noGrp="1"/>
          </p:cNvSpPr>
          <p:nvPr>
            <p:ph type="sldNum" sz="quarter" idx="12"/>
          </p:nvPr>
        </p:nvSpPr>
        <p:spPr/>
        <p:txBody>
          <a:bodyPr/>
          <a:lstStyle/>
          <a:p>
            <a:fld id="{328EBED1-B812-A24E-A9FF-4E59CC0D929A}" type="slidenum">
              <a:rPr lang="en-GB" smtClean="0"/>
              <a:t>23</a:t>
            </a:fld>
            <a:endParaRPr lang="en-GB"/>
          </a:p>
        </p:txBody>
      </p:sp>
    </p:spTree>
    <p:extLst>
      <p:ext uri="{BB962C8B-B14F-4D97-AF65-F5344CB8AC3E}">
        <p14:creationId xmlns:p14="http://schemas.microsoft.com/office/powerpoint/2010/main" val="4079634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4C72BC1-4BA7-1542-99B4-371A10479303}"/>
              </a:ext>
            </a:extLst>
          </p:cNvPr>
          <p:cNvGraphicFramePr>
            <a:graphicFrameLocks noGrp="1"/>
          </p:cNvGraphicFramePr>
          <p:nvPr>
            <p:extLst>
              <p:ext uri="{D42A27DB-BD31-4B8C-83A1-F6EECF244321}">
                <p14:modId xmlns:p14="http://schemas.microsoft.com/office/powerpoint/2010/main" val="2931767311"/>
              </p:ext>
            </p:extLst>
          </p:nvPr>
        </p:nvGraphicFramePr>
        <p:xfrm>
          <a:off x="1545021" y="965899"/>
          <a:ext cx="8871968" cy="4998720"/>
        </p:xfrm>
        <a:graphic>
          <a:graphicData uri="http://schemas.openxmlformats.org/drawingml/2006/table">
            <a:tbl>
              <a:tblPr firstRow="1" bandRow="1">
                <a:tableStyleId>{5C22544A-7EE6-4342-B048-85BDC9FD1C3A}</a:tableStyleId>
              </a:tblPr>
              <a:tblGrid>
                <a:gridCol w="8871968">
                  <a:extLst>
                    <a:ext uri="{9D8B030D-6E8A-4147-A177-3AD203B41FA5}">
                      <a16:colId xmlns:a16="http://schemas.microsoft.com/office/drawing/2014/main" val="1318625255"/>
                    </a:ext>
                  </a:extLst>
                </a:gridCol>
              </a:tblGrid>
              <a:tr h="370840">
                <a:tc>
                  <a:txBody>
                    <a:bodyPr/>
                    <a:lstStyle/>
                    <a:p>
                      <a:pPr algn="ctr"/>
                      <a:r>
                        <a:rPr lang="en-GB" sz="1600" b="1" dirty="0">
                          <a:solidFill>
                            <a:schemeClr val="bg1"/>
                          </a:solidFill>
                        </a:rPr>
                        <a:t>Velocity, Capacity and Extrapolation</a:t>
                      </a:r>
                      <a:endParaRPr lang="en-GB" sz="1600" dirty="0"/>
                    </a:p>
                  </a:txBody>
                  <a:tcPr/>
                </a:tc>
                <a:extLst>
                  <a:ext uri="{0D108BD9-81ED-4DB2-BD59-A6C34878D82A}">
                    <a16:rowId xmlns:a16="http://schemas.microsoft.com/office/drawing/2014/main" val="936738343"/>
                  </a:ext>
                </a:extLst>
              </a:tr>
              <a:tr h="370840">
                <a:tc>
                  <a:txBody>
                    <a:bodyPr/>
                    <a:lstStyle/>
                    <a:p>
                      <a:pPr algn="ctr"/>
                      <a:r>
                        <a:rPr lang="en-GB" sz="1600" b="1" kern="1200" noProof="0" dirty="0">
                          <a:solidFill>
                            <a:schemeClr val="accent1">
                              <a:lumMod val="75000"/>
                            </a:schemeClr>
                          </a:solidFill>
                          <a:latin typeface="+mn-lt"/>
                          <a:ea typeface="+mn-ea"/>
                          <a:cs typeface="+mn-cs"/>
                        </a:rPr>
                        <a:t> Velocity</a:t>
                      </a:r>
                    </a:p>
                  </a:txBody>
                  <a:tcPr>
                    <a:solidFill>
                      <a:schemeClr val="accent1">
                        <a:lumMod val="40000"/>
                        <a:lumOff val="60000"/>
                      </a:schemeClr>
                    </a:solidFill>
                  </a:tcPr>
                </a:tc>
                <a:extLst>
                  <a:ext uri="{0D108BD9-81ED-4DB2-BD59-A6C34878D82A}">
                    <a16:rowId xmlns:a16="http://schemas.microsoft.com/office/drawing/2014/main" val="1337197815"/>
                  </a:ext>
                </a:extLst>
              </a:tr>
              <a:tr h="370840">
                <a:tc>
                  <a:txBody>
                    <a:bodyPr/>
                    <a:lstStyle/>
                    <a:p>
                      <a:r>
                        <a:rPr lang="en-GB" sz="1600" kern="1200" dirty="0">
                          <a:solidFill>
                            <a:schemeClr val="dk1"/>
                          </a:solidFill>
                          <a:latin typeface="+mn-lt"/>
                          <a:ea typeface="+mn-ea"/>
                          <a:cs typeface="+mn-cs"/>
                        </a:rPr>
                        <a:t>Velocity is the amount of work (Delivery Units) that a Team can release in an Iteration</a:t>
                      </a:r>
                    </a:p>
                  </a:txBody>
                  <a:tcPr/>
                </a:tc>
                <a:extLst>
                  <a:ext uri="{0D108BD9-81ED-4DB2-BD59-A6C34878D82A}">
                    <a16:rowId xmlns:a16="http://schemas.microsoft.com/office/drawing/2014/main" val="30617391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600" b="0" i="0" u="none" strike="noStrike" kern="1200" noProof="0" dirty="0">
                          <a:solidFill>
                            <a:schemeClr val="dk1"/>
                          </a:solidFill>
                          <a:effectLst/>
                          <a:latin typeface="+mn-lt"/>
                          <a:ea typeface="+mn-ea"/>
                          <a:cs typeface="+mn-cs"/>
                        </a:rPr>
                        <a:t>Velocity is calculated at the end of the Iteration for fully completed features only</a:t>
                      </a:r>
                      <a:endParaRPr lang="en-GB" sz="1600" noProof="0" dirty="0">
                        <a:solidFill>
                          <a:schemeClr val="accent1">
                            <a:lumMod val="75000"/>
                          </a:schemeClr>
                        </a:solidFill>
                      </a:endParaRPr>
                    </a:p>
                  </a:txBody>
                  <a:tcPr/>
                </a:tc>
                <a:extLst>
                  <a:ext uri="{0D108BD9-81ED-4DB2-BD59-A6C34878D82A}">
                    <a16:rowId xmlns:a16="http://schemas.microsoft.com/office/drawing/2014/main" val="3987175949"/>
                  </a:ext>
                </a:extLst>
              </a:tr>
              <a:tr h="370840">
                <a:tc>
                  <a:txBody>
                    <a:bodyPr/>
                    <a:lstStyle/>
                    <a:p>
                      <a:pPr algn="l"/>
                      <a:r>
                        <a:rPr lang="en-GB" sz="1600" dirty="0">
                          <a:solidFill>
                            <a:schemeClr val="tx1"/>
                          </a:solidFill>
                        </a:rPr>
                        <a:t>Velocity is variable (often cyclic in nature)</a:t>
                      </a:r>
                    </a:p>
                  </a:txBody>
                  <a:tcPr/>
                </a:tc>
                <a:extLst>
                  <a:ext uri="{0D108BD9-81ED-4DB2-BD59-A6C34878D82A}">
                    <a16:rowId xmlns:a16="http://schemas.microsoft.com/office/drawing/2014/main" val="9070096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solidFill>
                            <a:schemeClr val="tx1"/>
                          </a:solidFill>
                        </a:rPr>
                        <a:t>Velocity is a laggard metric</a:t>
                      </a:r>
                    </a:p>
                  </a:txBody>
                  <a:tcPr/>
                </a:tc>
                <a:extLst>
                  <a:ext uri="{0D108BD9-81ED-4DB2-BD59-A6C34878D82A}">
                    <a16:rowId xmlns:a16="http://schemas.microsoft.com/office/drawing/2014/main" val="34679783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solidFill>
                            <a:schemeClr val="tx1"/>
                          </a:solidFill>
                          <a:latin typeface="+mn-lt"/>
                          <a:ea typeface="+mn-ea"/>
                          <a:cs typeface="+mn-cs"/>
                        </a:rPr>
                        <a:t>Velocity can be impacted by may internal and external factors: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p>
                  </a:txBody>
                  <a:tcPr/>
                </a:tc>
                <a:extLst>
                  <a:ext uri="{0D108BD9-81ED-4DB2-BD59-A6C34878D82A}">
                    <a16:rowId xmlns:a16="http://schemas.microsoft.com/office/drawing/2014/main" val="1810874026"/>
                  </a:ext>
                </a:extLst>
              </a:tr>
            </a:tbl>
          </a:graphicData>
        </a:graphic>
      </p:graphicFrame>
      <p:graphicFrame>
        <p:nvGraphicFramePr>
          <p:cNvPr id="2" name="Table 1">
            <a:extLst>
              <a:ext uri="{FF2B5EF4-FFF2-40B4-BE49-F238E27FC236}">
                <a16:creationId xmlns:a16="http://schemas.microsoft.com/office/drawing/2014/main" id="{742658F0-9DDF-8748-BE7D-E3283F9B907F}"/>
              </a:ext>
            </a:extLst>
          </p:cNvPr>
          <p:cNvGraphicFramePr>
            <a:graphicFrameLocks noGrp="1"/>
          </p:cNvGraphicFramePr>
          <p:nvPr>
            <p:extLst>
              <p:ext uri="{D42A27DB-BD31-4B8C-83A1-F6EECF244321}">
                <p14:modId xmlns:p14="http://schemas.microsoft.com/office/powerpoint/2010/main" val="4044325277"/>
              </p:ext>
            </p:extLst>
          </p:nvPr>
        </p:nvGraphicFramePr>
        <p:xfrm>
          <a:off x="1834496" y="3554983"/>
          <a:ext cx="8128000" cy="21691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437650197"/>
                    </a:ext>
                  </a:extLst>
                </a:gridCol>
                <a:gridCol w="4064000">
                  <a:extLst>
                    <a:ext uri="{9D8B030D-6E8A-4147-A177-3AD203B41FA5}">
                      <a16:colId xmlns:a16="http://schemas.microsoft.com/office/drawing/2014/main" val="168589524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kern="1200" dirty="0">
                          <a:solidFill>
                            <a:schemeClr val="accent1">
                              <a:lumMod val="75000"/>
                            </a:schemeClr>
                          </a:solidFill>
                          <a:latin typeface="+mn-lt"/>
                          <a:ea typeface="+mn-ea"/>
                          <a:cs typeface="+mn-cs"/>
                        </a:rPr>
                        <a:t>Internal</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kern="1200" dirty="0">
                          <a:solidFill>
                            <a:schemeClr val="accent1">
                              <a:lumMod val="75000"/>
                            </a:schemeClr>
                          </a:solidFill>
                          <a:latin typeface="+mn-lt"/>
                          <a:ea typeface="+mn-ea"/>
                          <a:cs typeface="+mn-cs"/>
                        </a:rPr>
                        <a:t>External</a:t>
                      </a:r>
                    </a:p>
                  </a:txBody>
                  <a:tcPr>
                    <a:solidFill>
                      <a:schemeClr val="accent1">
                        <a:lumMod val="40000"/>
                        <a:lumOff val="60000"/>
                      </a:schemeClr>
                    </a:solidFill>
                  </a:tcPr>
                </a:tc>
                <a:extLst>
                  <a:ext uri="{0D108BD9-81ED-4DB2-BD59-A6C34878D82A}">
                    <a16:rowId xmlns:a16="http://schemas.microsoft.com/office/drawing/2014/main" val="27008404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Number of Team members (ideally 7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Skills &amp; Domain knowledge</a:t>
                      </a:r>
                    </a:p>
                    <a:p>
                      <a:r>
                        <a:rPr lang="en-GB" sz="1600" dirty="0"/>
                        <a:t>Maturity of Team</a:t>
                      </a:r>
                    </a:p>
                    <a:p>
                      <a:r>
                        <a:rPr lang="en-GB" sz="1600" dirty="0"/>
                        <a:t>Team Dynamics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Team changes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solidFill>
                            <a:schemeClr val="tx1"/>
                          </a:solidFill>
                        </a:rPr>
                        <a:t>Resource</a:t>
                      </a:r>
                      <a:r>
                        <a:rPr lang="en-GB" sz="1600" baseline="30000">
                          <a:solidFill>
                            <a:schemeClr val="tx1"/>
                          </a:solidFill>
                        </a:rPr>
                        <a:t>*</a:t>
                      </a:r>
                      <a:r>
                        <a:rPr lang="en-GB" sz="1600">
                          <a:solidFill>
                            <a:schemeClr val="tx1"/>
                          </a:solidFill>
                        </a:rPr>
                        <a:t>  Availability </a:t>
                      </a:r>
                      <a:r>
                        <a:rPr lang="en-GB" sz="1600" dirty="0">
                          <a:solidFill>
                            <a:schemeClr val="tx1"/>
                          </a:solidFill>
                        </a:rPr>
                        <a:t>/ Capacity</a:t>
                      </a:r>
                    </a:p>
                  </a:txBody>
                  <a:tcPr/>
                </a:tc>
                <a:tc>
                  <a:txBody>
                    <a:bodyPr/>
                    <a:lstStyle/>
                    <a:p>
                      <a:pPr algn="l"/>
                      <a:r>
                        <a:rPr lang="en-GB" sz="1600" kern="1200" dirty="0">
                          <a:solidFill>
                            <a:schemeClr val="dk1"/>
                          </a:solidFill>
                          <a:latin typeface="+mn-lt"/>
                          <a:ea typeface="+mn-ea"/>
                          <a:cs typeface="+mn-cs"/>
                        </a:rPr>
                        <a:t>Environment Availability &amp; Stability</a:t>
                      </a:r>
                    </a:p>
                    <a:p>
                      <a:pPr algn="l"/>
                      <a:r>
                        <a:rPr lang="en-GB" sz="1600" kern="1200" dirty="0">
                          <a:solidFill>
                            <a:schemeClr val="dk1"/>
                          </a:solidFill>
                          <a:latin typeface="+mn-lt"/>
                          <a:ea typeface="+mn-ea"/>
                          <a:cs typeface="+mn-cs"/>
                        </a:rPr>
                        <a:t>Priority Changes</a:t>
                      </a:r>
                    </a:p>
                    <a:p>
                      <a:pPr algn="l"/>
                      <a:r>
                        <a:rPr lang="en-GB" sz="1600" kern="1200" dirty="0">
                          <a:solidFill>
                            <a:schemeClr val="dk1"/>
                          </a:solidFill>
                          <a:latin typeface="+mn-lt"/>
                          <a:ea typeface="+mn-ea"/>
                          <a:cs typeface="+mn-cs"/>
                        </a:rPr>
                        <a:t>Acceptance Criteria</a:t>
                      </a:r>
                    </a:p>
                    <a:p>
                      <a:pPr algn="l"/>
                      <a:r>
                        <a:rPr lang="en-GB" sz="1600" kern="1200" dirty="0">
                          <a:solidFill>
                            <a:schemeClr val="dk1"/>
                          </a:solidFill>
                          <a:latin typeface="+mn-lt"/>
                          <a:ea typeface="+mn-ea"/>
                          <a:cs typeface="+mn-cs"/>
                        </a:rPr>
                        <a:t>Interrupts</a:t>
                      </a:r>
                    </a:p>
                    <a:p>
                      <a:pPr algn="l"/>
                      <a:r>
                        <a:rPr lang="en-GB" sz="1600" kern="1200" dirty="0">
                          <a:solidFill>
                            <a:schemeClr val="dk1"/>
                          </a:solidFill>
                          <a:latin typeface="+mn-lt"/>
                          <a:ea typeface="+mn-ea"/>
                          <a:cs typeface="+mn-cs"/>
                        </a:rPr>
                        <a:t>Time of year</a:t>
                      </a:r>
                    </a:p>
                    <a:p>
                      <a:pPr algn="l"/>
                      <a:r>
                        <a:rPr lang="en-GB" sz="1600" kern="1200" dirty="0">
                          <a:solidFill>
                            <a:schemeClr val="dk1"/>
                          </a:solidFill>
                          <a:latin typeface="+mn-lt"/>
                          <a:ea typeface="+mn-ea"/>
                          <a:cs typeface="+mn-cs"/>
                        </a:rPr>
                        <a:t>Multi Tasking</a:t>
                      </a:r>
                    </a:p>
                    <a:p>
                      <a:pPr algn="l"/>
                      <a:r>
                        <a:rPr lang="en-GB" sz="1600" kern="1200" dirty="0">
                          <a:solidFill>
                            <a:schemeClr val="dk1"/>
                          </a:solidFill>
                          <a:latin typeface="+mn-lt"/>
                          <a:ea typeface="+mn-ea"/>
                          <a:cs typeface="+mn-cs"/>
                        </a:rPr>
                        <a:t>Quality and age of codebase</a:t>
                      </a:r>
                    </a:p>
                  </a:txBody>
                  <a:tcPr/>
                </a:tc>
                <a:extLst>
                  <a:ext uri="{0D108BD9-81ED-4DB2-BD59-A6C34878D82A}">
                    <a16:rowId xmlns:a16="http://schemas.microsoft.com/office/drawing/2014/main" val="1695437693"/>
                  </a:ext>
                </a:extLst>
              </a:tr>
            </a:tbl>
          </a:graphicData>
        </a:graphic>
      </p:graphicFrame>
      <p:sp>
        <p:nvSpPr>
          <p:cNvPr id="6" name="Slide Number Placeholder 5">
            <a:extLst>
              <a:ext uri="{FF2B5EF4-FFF2-40B4-BE49-F238E27FC236}">
                <a16:creationId xmlns:a16="http://schemas.microsoft.com/office/drawing/2014/main" id="{0C490E82-C47A-D043-A000-692CF37B7E5F}"/>
              </a:ext>
            </a:extLst>
          </p:cNvPr>
          <p:cNvSpPr>
            <a:spLocks noGrp="1"/>
          </p:cNvSpPr>
          <p:nvPr>
            <p:ph type="sldNum" sz="quarter" idx="12"/>
          </p:nvPr>
        </p:nvSpPr>
        <p:spPr/>
        <p:txBody>
          <a:bodyPr/>
          <a:lstStyle/>
          <a:p>
            <a:fld id="{328EBED1-B812-A24E-A9FF-4E59CC0D929A}" type="slidenum">
              <a:rPr lang="en-GB" smtClean="0"/>
              <a:t>24</a:t>
            </a:fld>
            <a:endParaRPr lang="en-GB"/>
          </a:p>
        </p:txBody>
      </p:sp>
      <p:sp>
        <p:nvSpPr>
          <p:cNvPr id="7" name="TextBox 6">
            <a:extLst>
              <a:ext uri="{FF2B5EF4-FFF2-40B4-BE49-F238E27FC236}">
                <a16:creationId xmlns:a16="http://schemas.microsoft.com/office/drawing/2014/main" id="{6CCCD378-AB05-5845-9D93-AA1A773E25AE}"/>
              </a:ext>
            </a:extLst>
          </p:cNvPr>
          <p:cNvSpPr txBox="1"/>
          <p:nvPr/>
        </p:nvSpPr>
        <p:spPr>
          <a:xfrm>
            <a:off x="1281420" y="6065949"/>
            <a:ext cx="9234153" cy="369332"/>
          </a:xfrm>
          <a:prstGeom prst="rect">
            <a:avLst/>
          </a:prstGeom>
          <a:noFill/>
          <a:ln>
            <a:solidFill>
              <a:schemeClr val="accent1"/>
            </a:solidFill>
          </a:ln>
        </p:spPr>
        <p:txBody>
          <a:bodyPr wrap="square" rtlCol="0">
            <a:spAutoFit/>
          </a:bodyPr>
          <a:lstStyle/>
          <a:p>
            <a:pPr algn="ctr"/>
            <a:r>
              <a:rPr lang="en-GB" dirty="0">
                <a:solidFill>
                  <a:schemeClr val="accent1">
                    <a:lumMod val="75000"/>
                  </a:schemeClr>
                </a:solidFill>
              </a:rPr>
              <a:t>It’s not about </a:t>
            </a:r>
            <a:r>
              <a:rPr lang="en-GB" b="1" u="sng" dirty="0">
                <a:solidFill>
                  <a:schemeClr val="accent1">
                    <a:lumMod val="75000"/>
                  </a:schemeClr>
                </a:solidFill>
              </a:rPr>
              <a:t>A</a:t>
            </a:r>
            <a:r>
              <a:rPr lang="en-GB" dirty="0">
                <a:solidFill>
                  <a:schemeClr val="accent1">
                    <a:lumMod val="75000"/>
                  </a:schemeClr>
                </a:solidFill>
              </a:rPr>
              <a:t>gile – it’s about </a:t>
            </a:r>
            <a:r>
              <a:rPr lang="en-GB" b="1" u="sng" dirty="0">
                <a:solidFill>
                  <a:schemeClr val="accent1">
                    <a:lumMod val="75000"/>
                  </a:schemeClr>
                </a:solidFill>
              </a:rPr>
              <a:t>a</a:t>
            </a:r>
            <a:r>
              <a:rPr lang="en-GB" dirty="0">
                <a:solidFill>
                  <a:schemeClr val="accent1">
                    <a:lumMod val="75000"/>
                  </a:schemeClr>
                </a:solidFill>
              </a:rPr>
              <a:t>gility!</a:t>
            </a:r>
          </a:p>
        </p:txBody>
      </p:sp>
    </p:spTree>
    <p:extLst>
      <p:ext uri="{BB962C8B-B14F-4D97-AF65-F5344CB8AC3E}">
        <p14:creationId xmlns:p14="http://schemas.microsoft.com/office/powerpoint/2010/main" val="549038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4C72BC1-4BA7-1542-99B4-371A10479303}"/>
              </a:ext>
            </a:extLst>
          </p:cNvPr>
          <p:cNvGraphicFramePr>
            <a:graphicFrameLocks noGrp="1"/>
          </p:cNvGraphicFramePr>
          <p:nvPr>
            <p:extLst>
              <p:ext uri="{D42A27DB-BD31-4B8C-83A1-F6EECF244321}">
                <p14:modId xmlns:p14="http://schemas.microsoft.com/office/powerpoint/2010/main" val="3446513243"/>
              </p:ext>
            </p:extLst>
          </p:nvPr>
        </p:nvGraphicFramePr>
        <p:xfrm>
          <a:off x="1545021" y="965899"/>
          <a:ext cx="8871968" cy="4765040"/>
        </p:xfrm>
        <a:graphic>
          <a:graphicData uri="http://schemas.openxmlformats.org/drawingml/2006/table">
            <a:tbl>
              <a:tblPr firstRow="1" bandRow="1">
                <a:tableStyleId>{5C22544A-7EE6-4342-B048-85BDC9FD1C3A}</a:tableStyleId>
              </a:tblPr>
              <a:tblGrid>
                <a:gridCol w="8871968">
                  <a:extLst>
                    <a:ext uri="{9D8B030D-6E8A-4147-A177-3AD203B41FA5}">
                      <a16:colId xmlns:a16="http://schemas.microsoft.com/office/drawing/2014/main" val="1318625255"/>
                    </a:ext>
                  </a:extLst>
                </a:gridCol>
              </a:tblGrid>
              <a:tr h="370840">
                <a:tc>
                  <a:txBody>
                    <a:bodyPr/>
                    <a:lstStyle/>
                    <a:p>
                      <a:pPr algn="ctr"/>
                      <a:r>
                        <a:rPr lang="en-GB" sz="1600" b="1" dirty="0">
                          <a:solidFill>
                            <a:schemeClr val="bg1"/>
                          </a:solidFill>
                        </a:rPr>
                        <a:t>Velocity, Capacity and Extrapolation</a:t>
                      </a:r>
                      <a:endParaRPr lang="en-GB" sz="1600" dirty="0"/>
                    </a:p>
                  </a:txBody>
                  <a:tcPr/>
                </a:tc>
                <a:extLst>
                  <a:ext uri="{0D108BD9-81ED-4DB2-BD59-A6C34878D82A}">
                    <a16:rowId xmlns:a16="http://schemas.microsoft.com/office/drawing/2014/main" val="936738343"/>
                  </a:ext>
                </a:extLst>
              </a:tr>
              <a:tr h="370840">
                <a:tc>
                  <a:txBody>
                    <a:bodyPr/>
                    <a:lstStyle/>
                    <a:p>
                      <a:pPr algn="ctr"/>
                      <a:r>
                        <a:rPr lang="en-GB" sz="1600" b="1" kern="1200" noProof="0" dirty="0">
                          <a:solidFill>
                            <a:schemeClr val="accent1">
                              <a:lumMod val="75000"/>
                            </a:schemeClr>
                          </a:solidFill>
                          <a:latin typeface="+mn-lt"/>
                          <a:ea typeface="+mn-ea"/>
                          <a:cs typeface="+mn-cs"/>
                        </a:rPr>
                        <a:t>Delivery Rates are consistently unique to each Team</a:t>
                      </a:r>
                      <a:endParaRPr lang="en-GB" sz="1600" dirty="0"/>
                    </a:p>
                  </a:txBody>
                  <a:tcPr>
                    <a:solidFill>
                      <a:schemeClr val="accent1">
                        <a:lumMod val="40000"/>
                        <a:lumOff val="60000"/>
                      </a:schemeClr>
                    </a:solidFill>
                  </a:tcPr>
                </a:tc>
                <a:extLst>
                  <a:ext uri="{0D108BD9-81ED-4DB2-BD59-A6C34878D82A}">
                    <a16:rowId xmlns:a16="http://schemas.microsoft.com/office/drawing/2014/main" val="15422735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u="none" kern="1200" dirty="0">
                          <a:solidFill>
                            <a:schemeClr val="accent1">
                              <a:lumMod val="75000"/>
                            </a:schemeClr>
                          </a:solidFill>
                          <a:latin typeface="+mn-lt"/>
                          <a:ea typeface="+mn-ea"/>
                          <a:cs typeface="+mn-cs"/>
                        </a:rPr>
                        <a:t>Delivery Units:  </a:t>
                      </a:r>
                      <a:r>
                        <a:rPr lang="en-GB" sz="1600" u="none" kern="1200" dirty="0">
                          <a:solidFill>
                            <a:schemeClr val="tx1"/>
                          </a:solidFill>
                          <a:latin typeface="+mn-lt"/>
                          <a:ea typeface="+mn-ea"/>
                          <a:cs typeface="+mn-cs"/>
                        </a:rPr>
                        <a:t>The Delivery Unit is ALWAYS a Team Metric and is not transferable nor comparable with other similar Teams</a:t>
                      </a:r>
                      <a:r>
                        <a:rPr lang="en-GB" sz="1600" b="1" u="none" kern="1200" dirty="0">
                          <a:solidFill>
                            <a:schemeClr val="accent1">
                              <a:lumMod val="75000"/>
                            </a:schemeClr>
                          </a:solidFill>
                          <a:latin typeface="+mn-lt"/>
                          <a:ea typeface="+mn-ea"/>
                          <a:cs typeface="+mn-cs"/>
                        </a:rPr>
                        <a:t>.  </a:t>
                      </a:r>
                      <a:endParaRPr lang="en-GB" sz="1600" u="none" dirty="0">
                        <a:solidFill>
                          <a:schemeClr val="tx1"/>
                        </a:solidFill>
                      </a:endParaRPr>
                    </a:p>
                  </a:txBody>
                  <a:tcPr/>
                </a:tc>
                <a:extLst>
                  <a:ext uri="{0D108BD9-81ED-4DB2-BD59-A6C34878D82A}">
                    <a16:rowId xmlns:a16="http://schemas.microsoft.com/office/drawing/2014/main" val="31964228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u="none" kern="1200" dirty="0">
                          <a:solidFill>
                            <a:schemeClr val="accent1">
                              <a:lumMod val="75000"/>
                            </a:schemeClr>
                          </a:solidFill>
                          <a:latin typeface="+mn-lt"/>
                          <a:ea typeface="+mn-ea"/>
                          <a:cs typeface="+mn-cs"/>
                        </a:rPr>
                        <a:t>Velocity = Delivery Unit per Iteration: </a:t>
                      </a:r>
                      <a:r>
                        <a:rPr lang="en-GB" sz="1600" u="none" kern="1200" dirty="0">
                          <a:solidFill>
                            <a:schemeClr val="tx1"/>
                          </a:solidFill>
                          <a:latin typeface="+mn-lt"/>
                          <a:ea typeface="+mn-ea"/>
                          <a:cs typeface="+mn-cs"/>
                        </a:rPr>
                        <a:t>The type of Delivery Unit can vary from Team to Team. It may be Time, Cost, Story Point, Complexity, </a:t>
                      </a:r>
                      <a:r>
                        <a:rPr lang="en-GB" sz="1600" u="none" kern="1200" dirty="0" err="1">
                          <a:solidFill>
                            <a:schemeClr val="tx1"/>
                          </a:solidFill>
                          <a:latin typeface="+mn-lt"/>
                          <a:ea typeface="+mn-ea"/>
                          <a:cs typeface="+mn-cs"/>
                        </a:rPr>
                        <a:t>Tshirt</a:t>
                      </a:r>
                      <a:r>
                        <a:rPr lang="en-GB" sz="1600" u="none" kern="1200" dirty="0">
                          <a:solidFill>
                            <a:schemeClr val="tx1"/>
                          </a:solidFill>
                          <a:latin typeface="+mn-lt"/>
                          <a:ea typeface="+mn-ea"/>
                          <a:cs typeface="+mn-cs"/>
                        </a:rPr>
                        <a:t> Sizes or any other measurement – there are even animal sizes in exitance!!! </a:t>
                      </a:r>
                    </a:p>
                  </a:txBody>
                  <a:tcPr/>
                </a:tc>
                <a:extLst>
                  <a:ext uri="{0D108BD9-81ED-4DB2-BD59-A6C34878D82A}">
                    <a16:rowId xmlns:a16="http://schemas.microsoft.com/office/drawing/2014/main" val="9070096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u="none" kern="1200" dirty="0">
                          <a:solidFill>
                            <a:schemeClr val="accent1">
                              <a:lumMod val="75000"/>
                            </a:schemeClr>
                          </a:solidFill>
                          <a:latin typeface="+mn-lt"/>
                          <a:ea typeface="+mn-ea"/>
                          <a:cs typeface="+mn-cs"/>
                        </a:rPr>
                        <a:t>Calibrating Scaling</a:t>
                      </a:r>
                      <a:r>
                        <a:rPr lang="en-GB" sz="1600" b="0" u="none" kern="1200" dirty="0">
                          <a:solidFill>
                            <a:schemeClr val="accent1">
                              <a:lumMod val="75000"/>
                            </a:schemeClr>
                          </a:solidFill>
                          <a:latin typeface="+mn-lt"/>
                          <a:ea typeface="+mn-ea"/>
                          <a:cs typeface="+mn-cs"/>
                        </a:rPr>
                        <a:t>: Enterprise or Scaled Agility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i="1" dirty="0"/>
                        <a:t>An international company may trade in many currencies worldwide. The currencies can free float against each other, but when reporting financials there is always a base currency to map to.</a:t>
                      </a:r>
                      <a:br>
                        <a:rPr lang="en-GB" sz="1600" i="1" dirty="0"/>
                      </a:br>
                      <a:r>
                        <a:rPr lang="en-GB" sz="1600" dirty="0"/>
                        <a:t>Calibration Scaling works in a similar way – the Agile Teams keep their unique unit of delivery, but map to a calibrated scale for reporting progress – as their definition of a unit of delivery matures, so their reporting can be recalibrated if needed.  This approach provides a consistent method of tracking progress across multiple Teams.</a:t>
                      </a:r>
                    </a:p>
                  </a:txBody>
                  <a:tcPr/>
                </a:tc>
                <a:extLst>
                  <a:ext uri="{0D108BD9-81ED-4DB2-BD59-A6C34878D82A}">
                    <a16:rowId xmlns:a16="http://schemas.microsoft.com/office/drawing/2014/main" val="10147929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u="none" kern="1200" dirty="0">
                          <a:solidFill>
                            <a:schemeClr val="accent1">
                              <a:lumMod val="75000"/>
                            </a:schemeClr>
                          </a:solidFill>
                          <a:latin typeface="+mn-lt"/>
                          <a:ea typeface="+mn-ea"/>
                          <a:cs typeface="+mn-cs"/>
                        </a:rPr>
                        <a:t>Burn Up Charts</a:t>
                      </a:r>
                      <a:r>
                        <a:rPr lang="en-GB" sz="1600" b="0" u="none" kern="1200" dirty="0">
                          <a:solidFill>
                            <a:schemeClr val="accent1">
                              <a:lumMod val="75000"/>
                            </a:schemeClr>
                          </a:solidFill>
                          <a:latin typeface="+mn-lt"/>
                          <a:ea typeface="+mn-ea"/>
                          <a:cs typeface="+mn-cs"/>
                        </a:rPr>
                        <a:t>: Provide Projected Dates, they are not Project Plans, but they can support financials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Completion Date = Remaining work / (Rolling Velocity * Predictability) + Buffer</a:t>
                      </a:r>
                    </a:p>
                  </a:txBody>
                  <a:tcPr/>
                </a:tc>
                <a:extLst>
                  <a:ext uri="{0D108BD9-81ED-4DB2-BD59-A6C34878D82A}">
                    <a16:rowId xmlns:a16="http://schemas.microsoft.com/office/drawing/2014/main" val="3680942751"/>
                  </a:ext>
                </a:extLst>
              </a:tr>
            </a:tbl>
          </a:graphicData>
        </a:graphic>
      </p:graphicFrame>
      <p:sp>
        <p:nvSpPr>
          <p:cNvPr id="3" name="Slide Number Placeholder 2">
            <a:extLst>
              <a:ext uri="{FF2B5EF4-FFF2-40B4-BE49-F238E27FC236}">
                <a16:creationId xmlns:a16="http://schemas.microsoft.com/office/drawing/2014/main" id="{C0106563-615E-7A4A-B206-E95DF931D404}"/>
              </a:ext>
            </a:extLst>
          </p:cNvPr>
          <p:cNvSpPr>
            <a:spLocks noGrp="1"/>
          </p:cNvSpPr>
          <p:nvPr>
            <p:ph type="sldNum" sz="quarter" idx="12"/>
          </p:nvPr>
        </p:nvSpPr>
        <p:spPr/>
        <p:txBody>
          <a:bodyPr/>
          <a:lstStyle/>
          <a:p>
            <a:fld id="{328EBED1-B812-A24E-A9FF-4E59CC0D929A}" type="slidenum">
              <a:rPr lang="en-GB" smtClean="0"/>
              <a:t>25</a:t>
            </a:fld>
            <a:endParaRPr lang="en-GB"/>
          </a:p>
        </p:txBody>
      </p:sp>
      <p:sp>
        <p:nvSpPr>
          <p:cNvPr id="8" name="TextBox 7">
            <a:extLst>
              <a:ext uri="{FF2B5EF4-FFF2-40B4-BE49-F238E27FC236}">
                <a16:creationId xmlns:a16="http://schemas.microsoft.com/office/drawing/2014/main" id="{4E6E1A9F-13A1-3A4A-A3B8-73CDC4AEDC64}"/>
              </a:ext>
            </a:extLst>
          </p:cNvPr>
          <p:cNvSpPr txBox="1"/>
          <p:nvPr/>
        </p:nvSpPr>
        <p:spPr>
          <a:xfrm>
            <a:off x="1281420" y="5942124"/>
            <a:ext cx="9234153" cy="507831"/>
          </a:xfrm>
          <a:prstGeom prst="rect">
            <a:avLst/>
          </a:prstGeom>
          <a:noFill/>
          <a:ln>
            <a:solidFill>
              <a:schemeClr val="accent1"/>
            </a:solidFill>
          </a:ln>
        </p:spPr>
        <p:txBody>
          <a:bodyPr wrap="square" rtlCol="0">
            <a:spAutoFit/>
          </a:bodyPr>
          <a:lstStyle/>
          <a:p>
            <a:pPr algn="ctr"/>
            <a:r>
              <a:rPr lang="en-GB" dirty="0">
                <a:solidFill>
                  <a:schemeClr val="accent1">
                    <a:lumMod val="75000"/>
                  </a:schemeClr>
                </a:solidFill>
              </a:rPr>
              <a:t>Using a technique called Yesterdays Weather, Velocity can be used as a Trend &amp; Forecast Indicator</a:t>
            </a:r>
          </a:p>
          <a:p>
            <a:pPr algn="ctr"/>
            <a:r>
              <a:rPr lang="en-GB" sz="900" dirty="0">
                <a:solidFill>
                  <a:schemeClr val="accent1">
                    <a:lumMod val="75000"/>
                  </a:schemeClr>
                </a:solidFill>
              </a:rPr>
              <a:t>Yesterday’s Weather   </a:t>
            </a:r>
            <a:r>
              <a:rPr lang="en-GB" sz="900" b="1" dirty="0"/>
              <a:t>Source</a:t>
            </a:r>
            <a:r>
              <a:rPr lang="en-GB" sz="900" b="1" dirty="0">
                <a:solidFill>
                  <a:schemeClr val="accent1">
                    <a:lumMod val="75000"/>
                  </a:schemeClr>
                </a:solidFill>
              </a:rPr>
              <a:t>:</a:t>
            </a:r>
            <a:r>
              <a:rPr lang="en-GB" sz="900" dirty="0">
                <a:solidFill>
                  <a:schemeClr val="accent1">
                    <a:lumMod val="75000"/>
                  </a:schemeClr>
                </a:solidFill>
              </a:rPr>
              <a:t>  </a:t>
            </a:r>
            <a:r>
              <a:rPr lang="pl-PL" sz="900" dirty="0">
                <a:solidFill>
                  <a:schemeClr val="dk1"/>
                </a:solidFill>
                <a:hlinkClick r:id="rId3"/>
              </a:rPr>
              <a:t>Planning Extreme Programming</a:t>
            </a:r>
            <a:r>
              <a:rPr lang="en-GB" sz="900" dirty="0">
                <a:solidFill>
                  <a:schemeClr val="accent1">
                    <a:lumMod val="75000"/>
                  </a:schemeClr>
                </a:solidFill>
              </a:rPr>
              <a:t> </a:t>
            </a:r>
          </a:p>
        </p:txBody>
      </p:sp>
    </p:spTree>
    <p:extLst>
      <p:ext uri="{BB962C8B-B14F-4D97-AF65-F5344CB8AC3E}">
        <p14:creationId xmlns:p14="http://schemas.microsoft.com/office/powerpoint/2010/main" val="3726717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DCB794-D1B1-1C42-AD2A-A4BAFB957601}"/>
              </a:ext>
            </a:extLst>
          </p:cNvPr>
          <p:cNvSpPr txBox="1"/>
          <p:nvPr/>
        </p:nvSpPr>
        <p:spPr>
          <a:xfrm>
            <a:off x="1281420" y="6065949"/>
            <a:ext cx="9234153" cy="369332"/>
          </a:xfrm>
          <a:prstGeom prst="rect">
            <a:avLst/>
          </a:prstGeom>
          <a:noFill/>
          <a:ln>
            <a:solidFill>
              <a:schemeClr val="accent1"/>
            </a:solidFill>
          </a:ln>
        </p:spPr>
        <p:txBody>
          <a:bodyPr wrap="square" rtlCol="0">
            <a:spAutoFit/>
          </a:bodyPr>
          <a:lstStyle/>
          <a:p>
            <a:pPr algn="ctr"/>
            <a:r>
              <a:rPr lang="en-GB" dirty="0">
                <a:solidFill>
                  <a:schemeClr val="accent1">
                    <a:lumMod val="75000"/>
                  </a:schemeClr>
                </a:solidFill>
              </a:rPr>
              <a:t>Based upon the Yesterday’s Weather Technique, Velocity can be used as a Trend Indicator</a:t>
            </a:r>
          </a:p>
        </p:txBody>
      </p:sp>
      <p:graphicFrame>
        <p:nvGraphicFramePr>
          <p:cNvPr id="4" name="Table 3">
            <a:extLst>
              <a:ext uri="{FF2B5EF4-FFF2-40B4-BE49-F238E27FC236}">
                <a16:creationId xmlns:a16="http://schemas.microsoft.com/office/drawing/2014/main" id="{54C72BC1-4BA7-1542-99B4-371A10479303}"/>
              </a:ext>
            </a:extLst>
          </p:cNvPr>
          <p:cNvGraphicFramePr>
            <a:graphicFrameLocks noGrp="1"/>
          </p:cNvGraphicFramePr>
          <p:nvPr>
            <p:extLst>
              <p:ext uri="{D42A27DB-BD31-4B8C-83A1-F6EECF244321}">
                <p14:modId xmlns:p14="http://schemas.microsoft.com/office/powerpoint/2010/main" val="1822660853"/>
              </p:ext>
            </p:extLst>
          </p:nvPr>
        </p:nvGraphicFramePr>
        <p:xfrm>
          <a:off x="1545021" y="965899"/>
          <a:ext cx="8871968" cy="4267200"/>
        </p:xfrm>
        <a:graphic>
          <a:graphicData uri="http://schemas.openxmlformats.org/drawingml/2006/table">
            <a:tbl>
              <a:tblPr firstRow="1" bandRow="1">
                <a:tableStyleId>{5C22544A-7EE6-4342-B048-85BDC9FD1C3A}</a:tableStyleId>
              </a:tblPr>
              <a:tblGrid>
                <a:gridCol w="3871931">
                  <a:extLst>
                    <a:ext uri="{9D8B030D-6E8A-4147-A177-3AD203B41FA5}">
                      <a16:colId xmlns:a16="http://schemas.microsoft.com/office/drawing/2014/main" val="1318625255"/>
                    </a:ext>
                  </a:extLst>
                </a:gridCol>
                <a:gridCol w="5000037">
                  <a:extLst>
                    <a:ext uri="{9D8B030D-6E8A-4147-A177-3AD203B41FA5}">
                      <a16:colId xmlns:a16="http://schemas.microsoft.com/office/drawing/2014/main" val="1671371276"/>
                    </a:ext>
                  </a:extLst>
                </a:gridCol>
              </a:tblGrid>
              <a:tr h="370840">
                <a:tc gridSpan="2">
                  <a:txBody>
                    <a:bodyPr/>
                    <a:lstStyle/>
                    <a:p>
                      <a:pPr algn="ctr"/>
                      <a:r>
                        <a:rPr lang="en-GB" sz="1600" b="1" dirty="0">
                          <a:solidFill>
                            <a:schemeClr val="bg1"/>
                          </a:solidFill>
                        </a:rPr>
                        <a:t>Velocity, Capacity and Extrapolation</a:t>
                      </a:r>
                      <a:endParaRPr lang="en-GB" sz="1600" dirty="0"/>
                    </a:p>
                  </a:txBody>
                  <a:tcPr/>
                </a:tc>
                <a:tc hMerge="1">
                  <a:txBody>
                    <a:bodyPr/>
                    <a:lstStyle/>
                    <a:p>
                      <a:endParaRPr lang="en-GB"/>
                    </a:p>
                  </a:txBody>
                  <a:tcPr/>
                </a:tc>
                <a:extLst>
                  <a:ext uri="{0D108BD9-81ED-4DB2-BD59-A6C34878D82A}">
                    <a16:rowId xmlns:a16="http://schemas.microsoft.com/office/drawing/2014/main" val="936738343"/>
                  </a:ext>
                </a:extLst>
              </a:tr>
              <a:tr h="370840">
                <a:tc gridSpan="2">
                  <a:txBody>
                    <a:bodyPr/>
                    <a:lstStyle/>
                    <a:p>
                      <a:pPr algn="ctr"/>
                      <a:r>
                        <a:rPr lang="en-GB" sz="1600" b="1" kern="1200" noProof="0" dirty="0">
                          <a:solidFill>
                            <a:schemeClr val="accent1">
                              <a:lumMod val="75000"/>
                            </a:schemeClr>
                          </a:solidFill>
                          <a:latin typeface="+mn-lt"/>
                          <a:ea typeface="+mn-ea"/>
                          <a:cs typeface="+mn-cs"/>
                        </a:rPr>
                        <a:t>Yesterday’s Weather</a:t>
                      </a:r>
                    </a:p>
                  </a:txBody>
                  <a:tcPr>
                    <a:solidFill>
                      <a:schemeClr val="accent1">
                        <a:lumMod val="40000"/>
                        <a:lumOff val="60000"/>
                      </a:schemeClr>
                    </a:solidFill>
                  </a:tcPr>
                </a:tc>
                <a:tc hMerge="1">
                  <a:txBody>
                    <a:bodyPr/>
                    <a:lstStyle/>
                    <a:p>
                      <a:endParaRPr lang="en-GB"/>
                    </a:p>
                  </a:txBody>
                  <a:tcPr/>
                </a:tc>
                <a:extLst>
                  <a:ext uri="{0D108BD9-81ED-4DB2-BD59-A6C34878D82A}">
                    <a16:rowId xmlns:a16="http://schemas.microsoft.com/office/drawing/2014/main" val="1337197815"/>
                  </a:ext>
                </a:extLst>
              </a:tr>
              <a:tr h="370840">
                <a:tc>
                  <a:txBody>
                    <a:bodyPr/>
                    <a:lstStyle/>
                    <a:p>
                      <a:pPr marL="0" indent="0" algn="l">
                        <a:buFont typeface="+mj-lt"/>
                        <a:buNone/>
                      </a:pPr>
                      <a:endParaRPr lang="en-GB" sz="1600" b="0" i="0" u="none" strike="noStrike" kern="1200" noProof="0" dirty="0">
                        <a:solidFill>
                          <a:schemeClr val="dk1"/>
                        </a:solidFill>
                        <a:effectLst/>
                        <a:latin typeface="+mn-lt"/>
                        <a:ea typeface="+mn-ea"/>
                        <a:cs typeface="+mn-cs"/>
                      </a:endParaRPr>
                    </a:p>
                    <a:p>
                      <a:pPr marL="0" indent="0" algn="l">
                        <a:buFont typeface="+mj-lt"/>
                        <a:buNone/>
                      </a:pPr>
                      <a:endParaRPr lang="en-GB" sz="1600" b="0" i="0" u="none" strike="noStrike" kern="1200" noProof="0" dirty="0">
                        <a:solidFill>
                          <a:schemeClr val="dk1"/>
                        </a:solidFill>
                        <a:effectLst/>
                        <a:latin typeface="+mn-lt"/>
                        <a:ea typeface="+mn-ea"/>
                        <a:cs typeface="+mn-cs"/>
                      </a:endParaRPr>
                    </a:p>
                    <a:p>
                      <a:pPr marL="0" indent="0" algn="l">
                        <a:buFont typeface="+mj-lt"/>
                        <a:buNone/>
                      </a:pPr>
                      <a:endParaRPr lang="en-GB" sz="1600" b="0" i="0" u="none" strike="noStrike" kern="1200" noProof="0" dirty="0">
                        <a:solidFill>
                          <a:schemeClr val="dk1"/>
                        </a:solidFill>
                        <a:effectLst/>
                        <a:latin typeface="+mn-lt"/>
                        <a:ea typeface="+mn-ea"/>
                        <a:cs typeface="+mn-cs"/>
                      </a:endParaRPr>
                    </a:p>
                    <a:p>
                      <a:pPr marL="0" indent="0" algn="l">
                        <a:buFont typeface="+mj-lt"/>
                        <a:buNone/>
                      </a:pPr>
                      <a:endParaRPr lang="en-GB" sz="1600" b="0" i="0" u="none" strike="noStrike" kern="1200" noProof="0" dirty="0">
                        <a:solidFill>
                          <a:schemeClr val="dk1"/>
                        </a:solidFill>
                        <a:effectLst/>
                        <a:latin typeface="+mn-lt"/>
                        <a:ea typeface="+mn-ea"/>
                        <a:cs typeface="+mn-cs"/>
                      </a:endParaRPr>
                    </a:p>
                    <a:p>
                      <a:pPr marL="0" indent="0" algn="l">
                        <a:buFont typeface="+mj-lt"/>
                        <a:buNone/>
                      </a:pPr>
                      <a:endParaRPr lang="en-GB" sz="1600" b="0" i="0" u="none" strike="noStrike" kern="1200" noProof="0" dirty="0">
                        <a:solidFill>
                          <a:schemeClr val="dk1"/>
                        </a:solidFill>
                        <a:effectLst/>
                        <a:latin typeface="+mn-lt"/>
                        <a:ea typeface="+mn-ea"/>
                        <a:cs typeface="+mn-cs"/>
                      </a:endParaRPr>
                    </a:p>
                    <a:p>
                      <a:pPr marL="0" indent="0" algn="l">
                        <a:buFont typeface="+mj-lt"/>
                        <a:buNone/>
                      </a:pPr>
                      <a:endParaRPr lang="en-GB" sz="1600" b="0" i="0" u="none" strike="noStrike" kern="1200" noProof="0" dirty="0">
                        <a:solidFill>
                          <a:schemeClr val="dk1"/>
                        </a:solidFill>
                        <a:effectLst/>
                        <a:latin typeface="+mn-lt"/>
                        <a:ea typeface="+mn-ea"/>
                        <a:cs typeface="+mn-cs"/>
                      </a:endParaRPr>
                    </a:p>
                    <a:p>
                      <a:pPr marL="0" indent="0" algn="l">
                        <a:buFont typeface="+mj-lt"/>
                        <a:buNone/>
                      </a:pPr>
                      <a:endParaRPr lang="en-GB" sz="1600" b="0" i="0" u="none" strike="noStrike" kern="1200" noProof="0" dirty="0">
                        <a:solidFill>
                          <a:schemeClr val="dk1"/>
                        </a:solidFill>
                        <a:effectLst/>
                        <a:latin typeface="+mn-lt"/>
                        <a:ea typeface="+mn-ea"/>
                        <a:cs typeface="+mn-cs"/>
                      </a:endParaRPr>
                    </a:p>
                    <a:p>
                      <a:pPr marL="0" indent="0" algn="l">
                        <a:buFont typeface="+mj-lt"/>
                        <a:buNone/>
                      </a:pPr>
                      <a:endParaRPr lang="en-GB" sz="1600" b="0" i="0" u="none" strike="noStrike" kern="1200" noProof="0" dirty="0">
                        <a:solidFill>
                          <a:schemeClr val="dk1"/>
                        </a:solidFill>
                        <a:effectLst/>
                        <a:latin typeface="+mn-lt"/>
                        <a:ea typeface="+mn-ea"/>
                        <a:cs typeface="+mn-cs"/>
                      </a:endParaRPr>
                    </a:p>
                  </a:txBody>
                  <a:tcPr/>
                </a:tc>
                <a:tc>
                  <a:txBody>
                    <a:bodyPr/>
                    <a:lstStyle/>
                    <a:p>
                      <a:pPr marL="0" indent="0" algn="l">
                        <a:buFont typeface="+mj-lt"/>
                        <a:buNone/>
                      </a:pPr>
                      <a:endParaRPr lang="en-GB" sz="1600" b="0" i="0" u="none" strike="noStrike" kern="1200" noProof="0" dirty="0">
                        <a:solidFill>
                          <a:schemeClr val="dk1"/>
                        </a:solidFill>
                        <a:effectLst/>
                        <a:latin typeface="+mn-lt"/>
                        <a:ea typeface="+mn-ea"/>
                        <a:cs typeface="+mn-cs"/>
                      </a:endParaRPr>
                    </a:p>
                  </a:txBody>
                  <a:tcPr/>
                </a:tc>
                <a:extLst>
                  <a:ext uri="{0D108BD9-81ED-4DB2-BD59-A6C34878D82A}">
                    <a16:rowId xmlns:a16="http://schemas.microsoft.com/office/drawing/2014/main" val="3061739192"/>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600" noProof="0" dirty="0">
                        <a:solidFill>
                          <a:schemeClr val="accent1">
                            <a:lumMod val="75000"/>
                          </a:schemeClr>
                        </a:solidFill>
                      </a:endParaRPr>
                    </a:p>
                  </a:txBody>
                  <a:tcPr/>
                </a:tc>
                <a:tc hMerge="1">
                  <a:txBody>
                    <a:bodyPr/>
                    <a:lstStyle/>
                    <a:p>
                      <a:endParaRPr lang="en-GB"/>
                    </a:p>
                  </a:txBody>
                  <a:tcPr/>
                </a:tc>
                <a:extLst>
                  <a:ext uri="{0D108BD9-81ED-4DB2-BD59-A6C34878D82A}">
                    <a16:rowId xmlns:a16="http://schemas.microsoft.com/office/drawing/2014/main" val="3987175949"/>
                  </a:ext>
                </a:extLst>
              </a:tr>
              <a:tr h="370840">
                <a:tc gridSpan="2">
                  <a:txBody>
                    <a:bodyPr/>
                    <a:lstStyle/>
                    <a:p>
                      <a:pPr algn="l"/>
                      <a:r>
                        <a:rPr lang="en-GB" sz="1600" u="none" dirty="0">
                          <a:solidFill>
                            <a:schemeClr val="tx1"/>
                          </a:solidFill>
                        </a:rPr>
                        <a:t>Based upon observation or experience, we can gain meaningful insights with minimal revenue outlays.</a:t>
                      </a:r>
                    </a:p>
                  </a:txBody>
                  <a:tcPr/>
                </a:tc>
                <a:tc hMerge="1">
                  <a:txBody>
                    <a:bodyPr/>
                    <a:lstStyle/>
                    <a:p>
                      <a:endParaRPr lang="en-GB"/>
                    </a:p>
                  </a:txBody>
                  <a:tcPr/>
                </a:tc>
                <a:extLst>
                  <a:ext uri="{0D108BD9-81ED-4DB2-BD59-A6C34878D82A}">
                    <a16:rowId xmlns:a16="http://schemas.microsoft.com/office/drawing/2014/main" val="907009630"/>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u="none" dirty="0">
                          <a:solidFill>
                            <a:schemeClr val="tx1"/>
                          </a:solidFill>
                        </a:rPr>
                        <a:t>As this is a variable (often cyclical) laggard metric, we can smooth this Indicator using a rolling averages.</a:t>
                      </a:r>
                      <a:endParaRPr lang="en-GB" sz="1600" dirty="0">
                        <a:solidFill>
                          <a:schemeClr val="tx1"/>
                        </a:solidFill>
                      </a:endParaRPr>
                    </a:p>
                  </a:txBody>
                  <a:tcPr/>
                </a:tc>
                <a:tc hMerge="1">
                  <a:txBody>
                    <a:bodyPr/>
                    <a:lstStyle/>
                    <a:p>
                      <a:endParaRPr lang="en-GB"/>
                    </a:p>
                  </a:txBody>
                  <a:tcPr/>
                </a:tc>
                <a:extLst>
                  <a:ext uri="{0D108BD9-81ED-4DB2-BD59-A6C34878D82A}">
                    <a16:rowId xmlns:a16="http://schemas.microsoft.com/office/drawing/2014/main" val="3467978364"/>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u="none" dirty="0">
                          <a:solidFill>
                            <a:schemeClr val="tx1"/>
                          </a:solidFill>
                        </a:rPr>
                        <a:t>With consideration of Capacity as an overlay, we can use all of this to obtain meaningful metrics… </a:t>
                      </a:r>
                    </a:p>
                  </a:txBody>
                  <a:tcPr/>
                </a:tc>
                <a:tc hMerge="1">
                  <a:txBody>
                    <a:bodyPr/>
                    <a:lstStyle/>
                    <a:p>
                      <a:endParaRPr lang="en-GB"/>
                    </a:p>
                  </a:txBody>
                  <a:tcPr/>
                </a:tc>
                <a:extLst>
                  <a:ext uri="{0D108BD9-81ED-4DB2-BD59-A6C34878D82A}">
                    <a16:rowId xmlns:a16="http://schemas.microsoft.com/office/drawing/2014/main" val="1810874026"/>
                  </a:ext>
                </a:extLst>
              </a:tr>
            </a:tbl>
          </a:graphicData>
        </a:graphic>
      </p:graphicFrame>
      <p:pic>
        <p:nvPicPr>
          <p:cNvPr id="7" name="Picture 6">
            <a:extLst>
              <a:ext uri="{FF2B5EF4-FFF2-40B4-BE49-F238E27FC236}">
                <a16:creationId xmlns:a16="http://schemas.microsoft.com/office/drawing/2014/main" id="{13B215B0-B6D5-0548-8189-6B8FC9D2264A}"/>
              </a:ext>
            </a:extLst>
          </p:cNvPr>
          <p:cNvPicPr>
            <a:picLocks noChangeAspect="1"/>
          </p:cNvPicPr>
          <p:nvPr/>
        </p:nvPicPr>
        <p:blipFill>
          <a:blip r:embed="rId3"/>
          <a:stretch>
            <a:fillRect/>
          </a:stretch>
        </p:blipFill>
        <p:spPr>
          <a:xfrm>
            <a:off x="1898896" y="1977796"/>
            <a:ext cx="3160310" cy="1413237"/>
          </a:xfrm>
          <a:prstGeom prst="rect">
            <a:avLst/>
          </a:prstGeom>
        </p:spPr>
      </p:pic>
      <p:graphicFrame>
        <p:nvGraphicFramePr>
          <p:cNvPr id="8" name="Table 7">
            <a:extLst>
              <a:ext uri="{FF2B5EF4-FFF2-40B4-BE49-F238E27FC236}">
                <a16:creationId xmlns:a16="http://schemas.microsoft.com/office/drawing/2014/main" id="{5A5190FC-5C1A-5045-BC4A-D4BD48D06DE9}"/>
              </a:ext>
            </a:extLst>
          </p:cNvPr>
          <p:cNvGraphicFramePr>
            <a:graphicFrameLocks noGrp="1"/>
          </p:cNvGraphicFramePr>
          <p:nvPr>
            <p:extLst>
              <p:ext uri="{D42A27DB-BD31-4B8C-83A1-F6EECF244321}">
                <p14:modId xmlns:p14="http://schemas.microsoft.com/office/powerpoint/2010/main" val="3332377606"/>
              </p:ext>
            </p:extLst>
          </p:nvPr>
        </p:nvGraphicFramePr>
        <p:xfrm>
          <a:off x="5683173" y="1832391"/>
          <a:ext cx="4372658" cy="1772920"/>
        </p:xfrm>
        <a:graphic>
          <a:graphicData uri="http://schemas.openxmlformats.org/drawingml/2006/table">
            <a:tbl>
              <a:tblPr firstRow="1" bandRow="1">
                <a:tableStyleId>{5C22544A-7EE6-4342-B048-85BDC9FD1C3A}</a:tableStyleId>
              </a:tblPr>
              <a:tblGrid>
                <a:gridCol w="4372658">
                  <a:extLst>
                    <a:ext uri="{9D8B030D-6E8A-4147-A177-3AD203B41FA5}">
                      <a16:colId xmlns:a16="http://schemas.microsoft.com/office/drawing/2014/main" val="1300464117"/>
                    </a:ext>
                  </a:extLst>
                </a:gridCol>
              </a:tblGrid>
              <a:tr h="370840">
                <a:tc>
                  <a:txBody>
                    <a:bodyPr/>
                    <a:lstStyle/>
                    <a:p>
                      <a:pPr algn="ctr"/>
                      <a:r>
                        <a:rPr lang="en-GB" dirty="0">
                          <a:solidFill>
                            <a:schemeClr val="accent1">
                              <a:lumMod val="75000"/>
                            </a:schemeClr>
                          </a:solidFill>
                        </a:rPr>
                        <a:t>The Story</a:t>
                      </a:r>
                    </a:p>
                  </a:txBody>
                  <a:tcPr>
                    <a:solidFill>
                      <a:schemeClr val="accent1">
                        <a:lumMod val="40000"/>
                        <a:lumOff val="60000"/>
                      </a:schemeClr>
                    </a:solidFill>
                  </a:tcPr>
                </a:tc>
                <a:extLst>
                  <a:ext uri="{0D108BD9-81ED-4DB2-BD59-A6C34878D82A}">
                    <a16:rowId xmlns:a16="http://schemas.microsoft.com/office/drawing/2014/main" val="17646780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A government once spent a small fortune developing and deploying a weather satellite system to provide a 70% accurate Forecast.</a:t>
                      </a:r>
                    </a:p>
                  </a:txBody>
                  <a:tcPr/>
                </a:tc>
                <a:extLst>
                  <a:ext uri="{0D108BD9-81ED-4DB2-BD59-A6C34878D82A}">
                    <a16:rowId xmlns:a16="http://schemas.microsoft.com/office/drawing/2014/main" val="4131724881"/>
                  </a:ext>
                </a:extLst>
              </a:tr>
              <a:tr h="370840">
                <a:tc>
                  <a:txBody>
                    <a:bodyPr/>
                    <a:lstStyle/>
                    <a:p>
                      <a:r>
                        <a:rPr lang="en-GB" sz="1600" dirty="0"/>
                        <a:t>Today’s weather is 70% likely to be the same as yesterday’s!</a:t>
                      </a:r>
                    </a:p>
                  </a:txBody>
                  <a:tcPr/>
                </a:tc>
                <a:extLst>
                  <a:ext uri="{0D108BD9-81ED-4DB2-BD59-A6C34878D82A}">
                    <a16:rowId xmlns:a16="http://schemas.microsoft.com/office/drawing/2014/main" val="2324147564"/>
                  </a:ext>
                </a:extLst>
              </a:tr>
            </a:tbl>
          </a:graphicData>
        </a:graphic>
      </p:graphicFrame>
      <p:sp>
        <p:nvSpPr>
          <p:cNvPr id="3" name="Slide Number Placeholder 2">
            <a:extLst>
              <a:ext uri="{FF2B5EF4-FFF2-40B4-BE49-F238E27FC236}">
                <a16:creationId xmlns:a16="http://schemas.microsoft.com/office/drawing/2014/main" id="{4A9D7C18-75CB-4044-BDEB-78EE642689AC}"/>
              </a:ext>
            </a:extLst>
          </p:cNvPr>
          <p:cNvSpPr>
            <a:spLocks noGrp="1"/>
          </p:cNvSpPr>
          <p:nvPr>
            <p:ph type="sldNum" sz="quarter" idx="12"/>
          </p:nvPr>
        </p:nvSpPr>
        <p:spPr/>
        <p:txBody>
          <a:bodyPr/>
          <a:lstStyle/>
          <a:p>
            <a:fld id="{328EBED1-B812-A24E-A9FF-4E59CC0D929A}" type="slidenum">
              <a:rPr lang="en-GB" smtClean="0"/>
              <a:t>26</a:t>
            </a:fld>
            <a:endParaRPr lang="en-GB"/>
          </a:p>
        </p:txBody>
      </p:sp>
    </p:spTree>
    <p:extLst>
      <p:ext uri="{BB962C8B-B14F-4D97-AF65-F5344CB8AC3E}">
        <p14:creationId xmlns:p14="http://schemas.microsoft.com/office/powerpoint/2010/main" val="1827459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DCB794-D1B1-1C42-AD2A-A4BAFB957601}"/>
              </a:ext>
            </a:extLst>
          </p:cNvPr>
          <p:cNvSpPr txBox="1"/>
          <p:nvPr/>
        </p:nvSpPr>
        <p:spPr>
          <a:xfrm>
            <a:off x="1281420" y="6065949"/>
            <a:ext cx="9234153" cy="369332"/>
          </a:xfrm>
          <a:prstGeom prst="rect">
            <a:avLst/>
          </a:prstGeom>
          <a:noFill/>
          <a:ln>
            <a:solidFill>
              <a:schemeClr val="accent1"/>
            </a:solidFill>
          </a:ln>
        </p:spPr>
        <p:txBody>
          <a:bodyPr wrap="square" rtlCol="0">
            <a:spAutoFit/>
          </a:bodyPr>
          <a:lstStyle/>
          <a:p>
            <a:pPr lvl="0" algn="ctr">
              <a:defRPr/>
            </a:pPr>
            <a:r>
              <a:rPr lang="en-GB" dirty="0">
                <a:solidFill>
                  <a:schemeClr val="accent1">
                    <a:lumMod val="75000"/>
                  </a:schemeClr>
                </a:solidFill>
              </a:rPr>
              <a:t>When the Value diminishes we stop! </a:t>
            </a:r>
          </a:p>
        </p:txBody>
      </p:sp>
      <p:graphicFrame>
        <p:nvGraphicFramePr>
          <p:cNvPr id="4" name="Table 3">
            <a:extLst>
              <a:ext uri="{FF2B5EF4-FFF2-40B4-BE49-F238E27FC236}">
                <a16:creationId xmlns:a16="http://schemas.microsoft.com/office/drawing/2014/main" id="{54C72BC1-4BA7-1542-99B4-371A10479303}"/>
              </a:ext>
            </a:extLst>
          </p:cNvPr>
          <p:cNvGraphicFramePr>
            <a:graphicFrameLocks noGrp="1"/>
          </p:cNvGraphicFramePr>
          <p:nvPr>
            <p:extLst>
              <p:ext uri="{D42A27DB-BD31-4B8C-83A1-F6EECF244321}">
                <p14:modId xmlns:p14="http://schemas.microsoft.com/office/powerpoint/2010/main" val="656271050"/>
              </p:ext>
            </p:extLst>
          </p:nvPr>
        </p:nvGraphicFramePr>
        <p:xfrm>
          <a:off x="5750255" y="965898"/>
          <a:ext cx="4666733" cy="4758428"/>
        </p:xfrm>
        <a:graphic>
          <a:graphicData uri="http://schemas.openxmlformats.org/drawingml/2006/table">
            <a:tbl>
              <a:tblPr firstRow="1" bandRow="1">
                <a:tableStyleId>{5C22544A-7EE6-4342-B048-85BDC9FD1C3A}</a:tableStyleId>
              </a:tblPr>
              <a:tblGrid>
                <a:gridCol w="4666733">
                  <a:extLst>
                    <a:ext uri="{9D8B030D-6E8A-4147-A177-3AD203B41FA5}">
                      <a16:colId xmlns:a16="http://schemas.microsoft.com/office/drawing/2014/main" val="1318625255"/>
                    </a:ext>
                  </a:extLst>
                </a:gridCol>
              </a:tblGrid>
              <a:tr h="37913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t>Delivery</a:t>
                      </a:r>
                      <a:r>
                        <a:rPr lang="en-GB" sz="1600" dirty="0"/>
                        <a:t> Rates</a:t>
                      </a:r>
                    </a:p>
                  </a:txBody>
                  <a:tcPr/>
                </a:tc>
                <a:extLst>
                  <a:ext uri="{0D108BD9-81ED-4DB2-BD59-A6C34878D82A}">
                    <a16:rowId xmlns:a16="http://schemas.microsoft.com/office/drawing/2014/main" val="936738343"/>
                  </a:ext>
                </a:extLst>
              </a:tr>
              <a:tr h="16874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Given: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t>the relative sizing of the work</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kern="1200" dirty="0">
                          <a:solidFill>
                            <a:schemeClr val="dk1"/>
                          </a:solidFill>
                          <a:latin typeface="+mn-lt"/>
                          <a:ea typeface="+mn-ea"/>
                          <a:cs typeface="+mn-cs"/>
                        </a:rPr>
                        <a:t>the</a:t>
                      </a:r>
                      <a:r>
                        <a:rPr lang="en-GB" sz="1600" dirty="0"/>
                        <a:t> delivery rates of the Team</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t>And factoring in Risk Weighting &amp; Complexity</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t>Using 3 Point Planning, we can now extrapolate time (and cost) thereby generating a Value Driven Estimate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dirty="0"/>
                    </a:p>
                  </a:txBody>
                  <a:tcPr/>
                </a:tc>
                <a:extLst>
                  <a:ext uri="{0D108BD9-81ED-4DB2-BD59-A6C34878D82A}">
                    <a16:rowId xmlns:a16="http://schemas.microsoft.com/office/drawing/2014/main" val="3135897798"/>
                  </a:ext>
                </a:extLst>
              </a:tr>
              <a:tr h="23371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600" kern="1200" dirty="0">
                          <a:solidFill>
                            <a:schemeClr val="dk1"/>
                          </a:solidFill>
                          <a:latin typeface="+mn-lt"/>
                          <a:ea typeface="+mn-ea"/>
                          <a:cs typeface="+mn-cs"/>
                        </a:rPr>
                        <a:t>Over time: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kern="1200" dirty="0">
                          <a:solidFill>
                            <a:schemeClr val="dk1"/>
                          </a:solidFill>
                          <a:latin typeface="+mn-lt"/>
                          <a:ea typeface="+mn-ea"/>
                          <a:cs typeface="+mn-cs"/>
                        </a:rPr>
                        <a:t>Features are refined, granularity introduced, and meaningful progress against Value is unveiled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kern="1200" dirty="0">
                          <a:solidFill>
                            <a:schemeClr val="dk1"/>
                          </a:solidFill>
                          <a:latin typeface="+mn-lt"/>
                          <a:ea typeface="+mn-ea"/>
                          <a:cs typeface="+mn-cs"/>
                        </a:rPr>
                        <a:t>Assumptions on delivery rate are replace with factual </a:t>
                      </a:r>
                      <a:r>
                        <a:rPr lang="en-GB" sz="1600" dirty="0"/>
                        <a:t>(Empirical data) providing true run costs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t>Change to scope or direction are better understood, facilitated and adopted</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dirty="0"/>
                    </a:p>
                  </a:txBody>
                  <a:tcPr/>
                </a:tc>
                <a:extLst>
                  <a:ext uri="{0D108BD9-81ED-4DB2-BD59-A6C34878D82A}">
                    <a16:rowId xmlns:a16="http://schemas.microsoft.com/office/drawing/2014/main" val="353156772"/>
                  </a:ext>
                </a:extLst>
              </a:tr>
            </a:tbl>
          </a:graphicData>
        </a:graphic>
      </p:graphicFrame>
      <p:pic>
        <p:nvPicPr>
          <p:cNvPr id="13" name="Picture 12">
            <a:extLst>
              <a:ext uri="{FF2B5EF4-FFF2-40B4-BE49-F238E27FC236}">
                <a16:creationId xmlns:a16="http://schemas.microsoft.com/office/drawing/2014/main" id="{40387438-2442-B947-ADCA-3B97206B929B}"/>
              </a:ext>
            </a:extLst>
          </p:cNvPr>
          <p:cNvPicPr>
            <a:picLocks noChangeAspect="1"/>
          </p:cNvPicPr>
          <p:nvPr/>
        </p:nvPicPr>
        <p:blipFill>
          <a:blip r:embed="rId3"/>
          <a:stretch>
            <a:fillRect/>
          </a:stretch>
        </p:blipFill>
        <p:spPr>
          <a:xfrm>
            <a:off x="1469746" y="999827"/>
            <a:ext cx="4140200" cy="2388014"/>
          </a:xfrm>
          <a:prstGeom prst="rect">
            <a:avLst/>
          </a:prstGeom>
        </p:spPr>
      </p:pic>
      <p:pic>
        <p:nvPicPr>
          <p:cNvPr id="14" name="Picture 13">
            <a:extLst>
              <a:ext uri="{FF2B5EF4-FFF2-40B4-BE49-F238E27FC236}">
                <a16:creationId xmlns:a16="http://schemas.microsoft.com/office/drawing/2014/main" id="{A5221418-BD37-D94A-90D4-7485258689AA}"/>
              </a:ext>
            </a:extLst>
          </p:cNvPr>
          <p:cNvPicPr>
            <a:picLocks noChangeAspect="1"/>
          </p:cNvPicPr>
          <p:nvPr/>
        </p:nvPicPr>
        <p:blipFill>
          <a:blip r:embed="rId4"/>
          <a:stretch>
            <a:fillRect/>
          </a:stretch>
        </p:blipFill>
        <p:spPr>
          <a:xfrm>
            <a:off x="1465365" y="3450113"/>
            <a:ext cx="4152900" cy="2286000"/>
          </a:xfrm>
          <a:prstGeom prst="rect">
            <a:avLst/>
          </a:prstGeom>
        </p:spPr>
      </p:pic>
      <p:sp>
        <p:nvSpPr>
          <p:cNvPr id="15" name="Rectangle 14">
            <a:extLst>
              <a:ext uri="{FF2B5EF4-FFF2-40B4-BE49-F238E27FC236}">
                <a16:creationId xmlns:a16="http://schemas.microsoft.com/office/drawing/2014/main" id="{FDFE00A7-C429-F148-BD0C-023338A225E1}"/>
              </a:ext>
            </a:extLst>
          </p:cNvPr>
          <p:cNvSpPr/>
          <p:nvPr/>
        </p:nvSpPr>
        <p:spPr>
          <a:xfrm>
            <a:off x="1135117" y="965899"/>
            <a:ext cx="9281871" cy="48041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a:extLst>
              <a:ext uri="{FF2B5EF4-FFF2-40B4-BE49-F238E27FC236}">
                <a16:creationId xmlns:a16="http://schemas.microsoft.com/office/drawing/2014/main" id="{0EBA4CC4-B747-8C40-91EE-CEB19C03A09B}"/>
              </a:ext>
            </a:extLst>
          </p:cNvPr>
          <p:cNvCxnSpPr/>
          <p:nvPr/>
        </p:nvCxnSpPr>
        <p:spPr>
          <a:xfrm>
            <a:off x="1061545" y="3378906"/>
            <a:ext cx="9355443"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5BE0BB4-A8C9-754B-B403-09856C5DC5B5}"/>
              </a:ext>
            </a:extLst>
          </p:cNvPr>
          <p:cNvSpPr>
            <a:spLocks noGrp="1"/>
          </p:cNvSpPr>
          <p:nvPr>
            <p:ph type="sldNum" sz="quarter" idx="12"/>
          </p:nvPr>
        </p:nvSpPr>
        <p:spPr/>
        <p:txBody>
          <a:bodyPr/>
          <a:lstStyle/>
          <a:p>
            <a:fld id="{328EBED1-B812-A24E-A9FF-4E59CC0D929A}" type="slidenum">
              <a:rPr lang="en-GB" smtClean="0"/>
              <a:t>27</a:t>
            </a:fld>
            <a:endParaRPr lang="en-GB"/>
          </a:p>
        </p:txBody>
      </p:sp>
    </p:spTree>
    <p:extLst>
      <p:ext uri="{BB962C8B-B14F-4D97-AF65-F5344CB8AC3E}">
        <p14:creationId xmlns:p14="http://schemas.microsoft.com/office/powerpoint/2010/main" val="825161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DCB794-D1B1-1C42-AD2A-A4BAFB957601}"/>
              </a:ext>
            </a:extLst>
          </p:cNvPr>
          <p:cNvSpPr txBox="1"/>
          <p:nvPr/>
        </p:nvSpPr>
        <p:spPr>
          <a:xfrm>
            <a:off x="1281420" y="6065949"/>
            <a:ext cx="9234153" cy="369332"/>
          </a:xfrm>
          <a:prstGeom prst="rect">
            <a:avLst/>
          </a:prstGeom>
          <a:noFill/>
          <a:ln>
            <a:solidFill>
              <a:schemeClr val="accent1"/>
            </a:solidFill>
          </a:ln>
        </p:spPr>
        <p:txBody>
          <a:bodyPr wrap="square" rtlCol="0">
            <a:spAutoFit/>
          </a:bodyPr>
          <a:lstStyle/>
          <a:p>
            <a:pPr algn="ctr"/>
            <a:r>
              <a:rPr lang="en-GB" dirty="0">
                <a:solidFill>
                  <a:schemeClr val="accent1">
                    <a:lumMod val="75000"/>
                  </a:schemeClr>
                </a:solidFill>
              </a:rPr>
              <a:t>A Team should never be Fully Loaded – not all Capacity Constraints are predictable!</a:t>
            </a:r>
          </a:p>
        </p:txBody>
      </p:sp>
      <p:graphicFrame>
        <p:nvGraphicFramePr>
          <p:cNvPr id="4" name="Table 3">
            <a:extLst>
              <a:ext uri="{FF2B5EF4-FFF2-40B4-BE49-F238E27FC236}">
                <a16:creationId xmlns:a16="http://schemas.microsoft.com/office/drawing/2014/main" id="{54C72BC1-4BA7-1542-99B4-371A10479303}"/>
              </a:ext>
            </a:extLst>
          </p:cNvPr>
          <p:cNvGraphicFramePr>
            <a:graphicFrameLocks noGrp="1"/>
          </p:cNvGraphicFramePr>
          <p:nvPr>
            <p:extLst>
              <p:ext uri="{D42A27DB-BD31-4B8C-83A1-F6EECF244321}">
                <p14:modId xmlns:p14="http://schemas.microsoft.com/office/powerpoint/2010/main" val="460781029"/>
              </p:ext>
            </p:extLst>
          </p:nvPr>
        </p:nvGraphicFramePr>
        <p:xfrm>
          <a:off x="1545021" y="965899"/>
          <a:ext cx="8871970" cy="4338320"/>
        </p:xfrm>
        <a:graphic>
          <a:graphicData uri="http://schemas.openxmlformats.org/drawingml/2006/table">
            <a:tbl>
              <a:tblPr firstRow="1" bandRow="1">
                <a:tableStyleId>{5C22544A-7EE6-4342-B048-85BDC9FD1C3A}</a:tableStyleId>
              </a:tblPr>
              <a:tblGrid>
                <a:gridCol w="8871970">
                  <a:extLst>
                    <a:ext uri="{9D8B030D-6E8A-4147-A177-3AD203B41FA5}">
                      <a16:colId xmlns:a16="http://schemas.microsoft.com/office/drawing/2014/main" val="1318625255"/>
                    </a:ext>
                  </a:extLst>
                </a:gridCol>
              </a:tblGrid>
              <a:tr h="370840">
                <a:tc>
                  <a:txBody>
                    <a:bodyPr/>
                    <a:lstStyle/>
                    <a:p>
                      <a:pPr algn="ctr"/>
                      <a:r>
                        <a:rPr lang="en-GB" sz="1600" b="1" dirty="0">
                          <a:solidFill>
                            <a:schemeClr val="bg1"/>
                          </a:solidFill>
                        </a:rPr>
                        <a:t>Velocity, Capacity and Extrapolation </a:t>
                      </a:r>
                      <a:endParaRPr lang="en-GB" sz="1600" dirty="0"/>
                    </a:p>
                  </a:txBody>
                  <a:tcPr/>
                </a:tc>
                <a:extLst>
                  <a:ext uri="{0D108BD9-81ED-4DB2-BD59-A6C34878D82A}">
                    <a16:rowId xmlns:a16="http://schemas.microsoft.com/office/drawing/2014/main" val="936738343"/>
                  </a:ext>
                </a:extLst>
              </a:tr>
              <a:tr h="370840">
                <a:tc>
                  <a:txBody>
                    <a:bodyPr/>
                    <a:lstStyle/>
                    <a:p>
                      <a:pPr algn="ctr"/>
                      <a:r>
                        <a:rPr lang="en-GB" sz="1600" b="1" kern="1200" noProof="0" dirty="0">
                          <a:solidFill>
                            <a:schemeClr val="accent1">
                              <a:lumMod val="75000"/>
                            </a:schemeClr>
                          </a:solidFill>
                          <a:latin typeface="+mn-lt"/>
                          <a:ea typeface="+mn-ea"/>
                          <a:cs typeface="+mn-cs"/>
                        </a:rPr>
                        <a:t>Capacity</a:t>
                      </a:r>
                    </a:p>
                  </a:txBody>
                  <a:tcPr>
                    <a:solidFill>
                      <a:schemeClr val="accent1">
                        <a:lumMod val="40000"/>
                        <a:lumOff val="60000"/>
                      </a:schemeClr>
                    </a:solidFill>
                  </a:tcPr>
                </a:tc>
                <a:extLst>
                  <a:ext uri="{0D108BD9-81ED-4DB2-BD59-A6C34878D82A}">
                    <a16:rowId xmlns:a16="http://schemas.microsoft.com/office/drawing/2014/main" val="13371978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u="none" dirty="0">
                          <a:solidFill>
                            <a:schemeClr val="tx1"/>
                          </a:solidFill>
                        </a:rPr>
                        <a:t>There are many factors that can impact a Teams capability to deliver.  This is often visible in the Delivery Metrics. Capacity Constraints should be factored into any Velocity considerations. </a:t>
                      </a:r>
                    </a:p>
                  </a:txBody>
                  <a:tcPr/>
                </a:tc>
                <a:extLst>
                  <a:ext uri="{0D108BD9-81ED-4DB2-BD59-A6C34878D82A}">
                    <a16:rowId xmlns:a16="http://schemas.microsoft.com/office/drawing/2014/main" val="30087444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u="none" dirty="0">
                          <a:solidFill>
                            <a:schemeClr val="tx1"/>
                          </a:solidFill>
                        </a:rPr>
                        <a:t>Examples include:</a:t>
                      </a:r>
                      <a:endParaRPr lang="en-GB" sz="16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dirty="0"/>
                    </a:p>
                  </a:txBody>
                  <a:tcPr/>
                </a:tc>
                <a:extLst>
                  <a:ext uri="{0D108BD9-81ED-4DB2-BD59-A6C34878D82A}">
                    <a16:rowId xmlns:a16="http://schemas.microsoft.com/office/drawing/2014/main" val="1810874026"/>
                  </a:ext>
                </a:extLst>
              </a:tr>
            </a:tbl>
          </a:graphicData>
        </a:graphic>
      </p:graphicFrame>
      <p:graphicFrame>
        <p:nvGraphicFramePr>
          <p:cNvPr id="2" name="Table 1">
            <a:extLst>
              <a:ext uri="{FF2B5EF4-FFF2-40B4-BE49-F238E27FC236}">
                <a16:creationId xmlns:a16="http://schemas.microsoft.com/office/drawing/2014/main" id="{F6C0F497-D544-F94E-934C-44BA36F36A56}"/>
              </a:ext>
            </a:extLst>
          </p:cNvPr>
          <p:cNvGraphicFramePr>
            <a:graphicFrameLocks noGrp="1"/>
          </p:cNvGraphicFramePr>
          <p:nvPr>
            <p:extLst>
              <p:ext uri="{D42A27DB-BD31-4B8C-83A1-F6EECF244321}">
                <p14:modId xmlns:p14="http://schemas.microsoft.com/office/powerpoint/2010/main" val="538308772"/>
              </p:ext>
            </p:extLst>
          </p:nvPr>
        </p:nvGraphicFramePr>
        <p:xfrm>
          <a:off x="1710122" y="2713566"/>
          <a:ext cx="8499984" cy="2225040"/>
        </p:xfrm>
        <a:graphic>
          <a:graphicData uri="http://schemas.openxmlformats.org/drawingml/2006/table">
            <a:tbl>
              <a:tblPr firstRow="1" bandRow="1">
                <a:tableStyleId>{5C22544A-7EE6-4342-B048-85BDC9FD1C3A}</a:tableStyleId>
              </a:tblPr>
              <a:tblGrid>
                <a:gridCol w="2833328">
                  <a:extLst>
                    <a:ext uri="{9D8B030D-6E8A-4147-A177-3AD203B41FA5}">
                      <a16:colId xmlns:a16="http://schemas.microsoft.com/office/drawing/2014/main" val="3475867394"/>
                    </a:ext>
                  </a:extLst>
                </a:gridCol>
                <a:gridCol w="2833328">
                  <a:extLst>
                    <a:ext uri="{9D8B030D-6E8A-4147-A177-3AD203B41FA5}">
                      <a16:colId xmlns:a16="http://schemas.microsoft.com/office/drawing/2014/main" val="1592443063"/>
                    </a:ext>
                  </a:extLst>
                </a:gridCol>
                <a:gridCol w="2833328">
                  <a:extLst>
                    <a:ext uri="{9D8B030D-6E8A-4147-A177-3AD203B41FA5}">
                      <a16:colId xmlns:a16="http://schemas.microsoft.com/office/drawing/2014/main" val="1939952370"/>
                    </a:ext>
                  </a:extLst>
                </a:gridCol>
              </a:tblGrid>
              <a:tr h="370840">
                <a:tc>
                  <a:txBody>
                    <a:bodyPr/>
                    <a:lstStyle/>
                    <a:p>
                      <a:pPr algn="ctr"/>
                      <a:r>
                        <a:rPr lang="en-GB" sz="1600" b="1" u="none" kern="1200" dirty="0">
                          <a:solidFill>
                            <a:schemeClr val="accent1">
                              <a:lumMod val="75000"/>
                            </a:schemeClr>
                          </a:solidFill>
                          <a:latin typeface="+mn-lt"/>
                          <a:ea typeface="+mn-ea"/>
                          <a:cs typeface="+mn-cs"/>
                        </a:rPr>
                        <a:t>Personal</a:t>
                      </a:r>
                    </a:p>
                  </a:txBody>
                  <a:tcPr>
                    <a:solidFill>
                      <a:schemeClr val="accent1">
                        <a:lumMod val="40000"/>
                        <a:lumOff val="60000"/>
                      </a:schemeClr>
                    </a:solidFill>
                  </a:tcPr>
                </a:tc>
                <a:tc>
                  <a:txBody>
                    <a:bodyPr/>
                    <a:lstStyle/>
                    <a:p>
                      <a:pPr algn="ctr"/>
                      <a:r>
                        <a:rPr lang="en-GB" sz="1600" b="1" u="none" kern="1200" dirty="0">
                          <a:solidFill>
                            <a:schemeClr val="accent1">
                              <a:lumMod val="75000"/>
                            </a:schemeClr>
                          </a:solidFill>
                          <a:latin typeface="+mn-lt"/>
                          <a:ea typeface="+mn-ea"/>
                          <a:cs typeface="+mn-cs"/>
                        </a:rPr>
                        <a:t>Internal</a:t>
                      </a:r>
                    </a:p>
                  </a:txBody>
                  <a:tcPr>
                    <a:solidFill>
                      <a:schemeClr val="accent1">
                        <a:lumMod val="40000"/>
                        <a:lumOff val="60000"/>
                      </a:schemeClr>
                    </a:solidFill>
                  </a:tcPr>
                </a:tc>
                <a:tc>
                  <a:txBody>
                    <a:bodyPr/>
                    <a:lstStyle/>
                    <a:p>
                      <a:pPr algn="ctr"/>
                      <a:r>
                        <a:rPr lang="en-GB" sz="1600" b="1" u="none" kern="1200" dirty="0">
                          <a:solidFill>
                            <a:schemeClr val="accent1">
                              <a:lumMod val="75000"/>
                            </a:schemeClr>
                          </a:solidFill>
                          <a:latin typeface="+mn-lt"/>
                          <a:ea typeface="+mn-ea"/>
                          <a:cs typeface="+mn-cs"/>
                        </a:rPr>
                        <a:t>External</a:t>
                      </a:r>
                    </a:p>
                  </a:txBody>
                  <a:tcPr>
                    <a:solidFill>
                      <a:schemeClr val="accent1">
                        <a:lumMod val="40000"/>
                        <a:lumOff val="60000"/>
                      </a:schemeClr>
                    </a:solidFill>
                  </a:tcPr>
                </a:tc>
                <a:extLst>
                  <a:ext uri="{0D108BD9-81ED-4DB2-BD59-A6C34878D82A}">
                    <a16:rowId xmlns:a16="http://schemas.microsoft.com/office/drawing/2014/main" val="999351518"/>
                  </a:ext>
                </a:extLst>
              </a:tr>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u="none" dirty="0">
                          <a:solidFill>
                            <a:schemeClr val="tx1"/>
                          </a:solidFill>
                        </a:rPr>
                        <a:t>Public Holiday</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u="none" dirty="0">
                        <a:solidFill>
                          <a:schemeClr val="tx1"/>
                        </a:solidFill>
                      </a:endParaRP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u="none" kern="1200" dirty="0">
                        <a:solidFill>
                          <a:schemeClr val="tx1"/>
                        </a:solidFill>
                        <a:latin typeface="+mn-lt"/>
                        <a:ea typeface="+mn-ea"/>
                        <a:cs typeface="+mn-cs"/>
                      </a:endParaRPr>
                    </a:p>
                  </a:txBody>
                  <a:tcPr/>
                </a:tc>
                <a:extLst>
                  <a:ext uri="{0D108BD9-81ED-4DB2-BD59-A6C34878D82A}">
                    <a16:rowId xmlns:a16="http://schemas.microsoft.com/office/drawing/2014/main" val="7491391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u="none" dirty="0">
                          <a:solidFill>
                            <a:schemeClr val="tx1"/>
                          </a:solidFill>
                        </a:rPr>
                        <a:t>I have a holiday booked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u="none" dirty="0">
                          <a:solidFill>
                            <a:schemeClr val="tx1"/>
                          </a:solidFill>
                        </a:rPr>
                        <a:t>New to Team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u="none" kern="1200" dirty="0">
                          <a:solidFill>
                            <a:schemeClr val="tx1"/>
                          </a:solidFill>
                          <a:latin typeface="+mn-lt"/>
                          <a:ea typeface="+mn-ea"/>
                          <a:cs typeface="+mn-cs"/>
                        </a:rPr>
                        <a:t>Dependency on third party</a:t>
                      </a:r>
                    </a:p>
                  </a:txBody>
                  <a:tcPr/>
                </a:tc>
                <a:extLst>
                  <a:ext uri="{0D108BD9-81ED-4DB2-BD59-A6C34878D82A}">
                    <a16:rowId xmlns:a16="http://schemas.microsoft.com/office/drawing/2014/main" val="32300472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u="none" dirty="0">
                          <a:solidFill>
                            <a:schemeClr val="tx1"/>
                          </a:solidFill>
                        </a:rPr>
                        <a:t>I am not well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u="none" dirty="0">
                          <a:solidFill>
                            <a:schemeClr val="tx1"/>
                          </a:solidFill>
                        </a:rPr>
                        <a:t>Changing Team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u="none" kern="1200" dirty="0">
                          <a:solidFill>
                            <a:schemeClr val="tx1"/>
                          </a:solidFill>
                          <a:latin typeface="+mn-lt"/>
                          <a:ea typeface="+mn-ea"/>
                          <a:cs typeface="+mn-cs"/>
                        </a:rPr>
                        <a:t>Department priorities</a:t>
                      </a:r>
                    </a:p>
                  </a:txBody>
                  <a:tcPr/>
                </a:tc>
                <a:extLst>
                  <a:ext uri="{0D108BD9-81ED-4DB2-BD59-A6C34878D82A}">
                    <a16:rowId xmlns:a16="http://schemas.microsoft.com/office/drawing/2014/main" val="22392175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u="none" dirty="0">
                          <a:solidFill>
                            <a:schemeClr val="tx1"/>
                          </a:solidFill>
                        </a:rPr>
                        <a:t>Training courses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u="none" dirty="0">
                          <a:solidFill>
                            <a:schemeClr val="tx1"/>
                          </a:solidFill>
                        </a:rPr>
                        <a:t>No domain knowledge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u="none" kern="1200" dirty="0">
                          <a:solidFill>
                            <a:schemeClr val="tx1"/>
                          </a:solidFill>
                          <a:latin typeface="+mn-lt"/>
                          <a:ea typeface="+mn-ea"/>
                          <a:cs typeface="+mn-cs"/>
                        </a:rPr>
                        <a:t>Environment constraint</a:t>
                      </a:r>
                    </a:p>
                  </a:txBody>
                  <a:tcPr/>
                </a:tc>
                <a:extLst>
                  <a:ext uri="{0D108BD9-81ED-4DB2-BD59-A6C34878D82A}">
                    <a16:rowId xmlns:a16="http://schemas.microsoft.com/office/drawing/2014/main" val="4776348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u="none" dirty="0">
                          <a:solidFill>
                            <a:schemeClr val="tx1"/>
                          </a:solidFill>
                        </a:rPr>
                        <a:t>Worked very late last night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u="none" dirty="0">
                          <a:solidFill>
                            <a:schemeClr val="tx1"/>
                          </a:solidFill>
                        </a:rPr>
                        <a:t>New technology requirement(s)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u="none" kern="1200" dirty="0">
                          <a:solidFill>
                            <a:schemeClr val="tx1"/>
                          </a:solidFill>
                          <a:latin typeface="+mn-lt"/>
                          <a:ea typeface="+mn-ea"/>
                          <a:cs typeface="+mn-cs"/>
                        </a:rPr>
                        <a:t>Resource conflicts</a:t>
                      </a:r>
                    </a:p>
                  </a:txBody>
                  <a:tcPr/>
                </a:tc>
                <a:extLst>
                  <a:ext uri="{0D108BD9-81ED-4DB2-BD59-A6C34878D82A}">
                    <a16:rowId xmlns:a16="http://schemas.microsoft.com/office/drawing/2014/main" val="731135522"/>
                  </a:ext>
                </a:extLst>
              </a:tr>
            </a:tbl>
          </a:graphicData>
        </a:graphic>
      </p:graphicFrame>
      <p:sp>
        <p:nvSpPr>
          <p:cNvPr id="6" name="Slide Number Placeholder 5">
            <a:extLst>
              <a:ext uri="{FF2B5EF4-FFF2-40B4-BE49-F238E27FC236}">
                <a16:creationId xmlns:a16="http://schemas.microsoft.com/office/drawing/2014/main" id="{379AD87A-412D-664B-A72C-8C079D762039}"/>
              </a:ext>
            </a:extLst>
          </p:cNvPr>
          <p:cNvSpPr>
            <a:spLocks noGrp="1"/>
          </p:cNvSpPr>
          <p:nvPr>
            <p:ph type="sldNum" sz="quarter" idx="12"/>
          </p:nvPr>
        </p:nvSpPr>
        <p:spPr/>
        <p:txBody>
          <a:bodyPr/>
          <a:lstStyle/>
          <a:p>
            <a:fld id="{328EBED1-B812-A24E-A9FF-4E59CC0D929A}" type="slidenum">
              <a:rPr lang="en-GB" smtClean="0"/>
              <a:t>28</a:t>
            </a:fld>
            <a:endParaRPr lang="en-GB"/>
          </a:p>
        </p:txBody>
      </p:sp>
    </p:spTree>
    <p:extLst>
      <p:ext uri="{BB962C8B-B14F-4D97-AF65-F5344CB8AC3E}">
        <p14:creationId xmlns:p14="http://schemas.microsoft.com/office/powerpoint/2010/main" val="1305046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4C72BC1-4BA7-1542-99B4-371A10479303}"/>
              </a:ext>
            </a:extLst>
          </p:cNvPr>
          <p:cNvGraphicFramePr>
            <a:graphicFrameLocks noGrp="1"/>
          </p:cNvGraphicFramePr>
          <p:nvPr>
            <p:extLst>
              <p:ext uri="{D42A27DB-BD31-4B8C-83A1-F6EECF244321}">
                <p14:modId xmlns:p14="http://schemas.microsoft.com/office/powerpoint/2010/main" val="1851465092"/>
              </p:ext>
            </p:extLst>
          </p:nvPr>
        </p:nvGraphicFramePr>
        <p:xfrm>
          <a:off x="1532829" y="965899"/>
          <a:ext cx="8871968" cy="4429760"/>
        </p:xfrm>
        <a:graphic>
          <a:graphicData uri="http://schemas.openxmlformats.org/drawingml/2006/table">
            <a:tbl>
              <a:tblPr firstRow="1" bandRow="1">
                <a:tableStyleId>{5C22544A-7EE6-4342-B048-85BDC9FD1C3A}</a:tableStyleId>
              </a:tblPr>
              <a:tblGrid>
                <a:gridCol w="8871968">
                  <a:extLst>
                    <a:ext uri="{9D8B030D-6E8A-4147-A177-3AD203B41FA5}">
                      <a16:colId xmlns:a16="http://schemas.microsoft.com/office/drawing/2014/main" val="1318625255"/>
                    </a:ext>
                  </a:extLst>
                </a:gridCol>
              </a:tblGrid>
              <a:tr h="370840">
                <a:tc>
                  <a:txBody>
                    <a:bodyPr/>
                    <a:lstStyle/>
                    <a:p>
                      <a:pPr algn="ctr"/>
                      <a:r>
                        <a:rPr lang="en-GB" sz="1600" b="1" dirty="0">
                          <a:solidFill>
                            <a:schemeClr val="bg1"/>
                          </a:solidFill>
                        </a:rPr>
                        <a:t>Velocity, Capacity and Extrapolation</a:t>
                      </a:r>
                      <a:endParaRPr lang="en-GB" sz="1600" dirty="0"/>
                    </a:p>
                  </a:txBody>
                  <a:tcPr/>
                </a:tc>
                <a:extLst>
                  <a:ext uri="{0D108BD9-81ED-4DB2-BD59-A6C34878D82A}">
                    <a16:rowId xmlns:a16="http://schemas.microsoft.com/office/drawing/2014/main" val="936738343"/>
                  </a:ext>
                </a:extLst>
              </a:tr>
              <a:tr h="370840">
                <a:tc>
                  <a:txBody>
                    <a:bodyPr/>
                    <a:lstStyle/>
                    <a:p>
                      <a:pPr algn="ctr"/>
                      <a:r>
                        <a:rPr lang="en-GB" sz="1600" b="1" kern="1200" noProof="0" dirty="0">
                          <a:solidFill>
                            <a:schemeClr val="accent1">
                              <a:lumMod val="75000"/>
                            </a:schemeClr>
                          </a:solidFill>
                          <a:latin typeface="+mn-lt"/>
                          <a:ea typeface="+mn-ea"/>
                          <a:cs typeface="+mn-cs"/>
                        </a:rPr>
                        <a:t>Extrapolation: Trend Indicators</a:t>
                      </a:r>
                    </a:p>
                  </a:txBody>
                  <a:tcPr>
                    <a:solidFill>
                      <a:schemeClr val="accent1">
                        <a:lumMod val="40000"/>
                        <a:lumOff val="60000"/>
                      </a:schemeClr>
                    </a:solidFill>
                  </a:tcPr>
                </a:tc>
                <a:extLst>
                  <a:ext uri="{0D108BD9-81ED-4DB2-BD59-A6C34878D82A}">
                    <a16:rowId xmlns:a16="http://schemas.microsoft.com/office/drawing/2014/main" val="13371978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u="none" dirty="0">
                          <a:solidFill>
                            <a:schemeClr val="accent1">
                              <a:lumMod val="75000"/>
                            </a:schemeClr>
                          </a:solidFill>
                        </a:rPr>
                        <a:t>Rolling Velocity - </a:t>
                      </a:r>
                      <a:r>
                        <a:rPr lang="en-GB" sz="1600" dirty="0">
                          <a:solidFill>
                            <a:schemeClr val="accent1">
                              <a:lumMod val="75000"/>
                            </a:schemeClr>
                          </a:solidFill>
                        </a:rPr>
                        <a:t>the average rate of progress</a:t>
                      </a:r>
                      <a:endParaRPr lang="en-GB" sz="1600" b="1" u="none" dirty="0">
                        <a:solidFill>
                          <a:schemeClr val="accent1">
                            <a:lumMod val="75000"/>
                          </a:schemeClr>
                        </a:solidFill>
                      </a:endParaRPr>
                    </a:p>
                    <a:p>
                      <a:pPr algn="l"/>
                      <a:r>
                        <a:rPr lang="en-GB" sz="1600" u="none" dirty="0">
                          <a:solidFill>
                            <a:schemeClr val="tx1"/>
                          </a:solidFill>
                        </a:rPr>
                        <a:t>Velocity is often cyclical in nature.  (Lower, then higher, then lower again)</a:t>
                      </a:r>
                    </a:p>
                    <a:p>
                      <a:pPr algn="l"/>
                      <a:r>
                        <a:rPr lang="en-GB" sz="1600" u="none" dirty="0">
                          <a:solidFill>
                            <a:schemeClr val="tx1"/>
                          </a:solidFill>
                        </a:rPr>
                        <a:t>This typically occurs when a Feature is not fully completed within the Iteration (called Carry Over)</a:t>
                      </a:r>
                    </a:p>
                    <a:p>
                      <a:pPr algn="l"/>
                      <a:r>
                        <a:rPr lang="en-GB" sz="1600" u="none" dirty="0">
                          <a:solidFill>
                            <a:schemeClr val="tx1"/>
                          </a:solidFill>
                        </a:rPr>
                        <a:t>Average Rolling Velocity can be used to provide a meaningful metric (the average of 3 Iterations or more)</a:t>
                      </a:r>
                    </a:p>
                  </a:txBody>
                  <a:tcPr/>
                </a:tc>
                <a:extLst>
                  <a:ext uri="{0D108BD9-81ED-4DB2-BD59-A6C34878D82A}">
                    <a16:rowId xmlns:a16="http://schemas.microsoft.com/office/drawing/2014/main" val="9070096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u="none" kern="1200" dirty="0">
                          <a:solidFill>
                            <a:schemeClr val="accent1">
                              <a:lumMod val="75000"/>
                            </a:schemeClr>
                          </a:solidFill>
                          <a:latin typeface="+mn-lt"/>
                          <a:ea typeface="+mn-ea"/>
                          <a:cs typeface="+mn-cs"/>
                        </a:rPr>
                        <a:t>3 Point Planning </a:t>
                      </a:r>
                      <a:r>
                        <a:rPr lang="en-GB" sz="1600" b="0" u="none" kern="1200" dirty="0">
                          <a:solidFill>
                            <a:schemeClr val="accent1">
                              <a:lumMod val="75000"/>
                            </a:schemeClr>
                          </a:solidFill>
                          <a:latin typeface="+mn-lt"/>
                          <a:ea typeface="+mn-ea"/>
                          <a:cs typeface="+mn-cs"/>
                        </a:rPr>
                        <a:t>– the high, the low and the probable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u="none" dirty="0">
                          <a:solidFill>
                            <a:schemeClr val="tx1"/>
                          </a:solidFill>
                        </a:rPr>
                        <a:t>3 Point Planning is not unique to Agile, there are various methods that can be applied to the Velocity, or the rolling Velocity to obtain this indicator:</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u="none" dirty="0">
                          <a:solidFill>
                            <a:schemeClr val="tx1"/>
                          </a:solidFill>
                        </a:rPr>
                        <a:t>Using the Teams fastest, slowest and average (average being mean or mode) Velocity</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u="none" dirty="0">
                          <a:solidFill>
                            <a:schemeClr val="tx1"/>
                          </a:solidFill>
                        </a:rPr>
                        <a:t>Using Standard Deviations techniques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u="none" dirty="0">
                          <a:solidFill>
                            <a:schemeClr val="tx1"/>
                          </a:solidFill>
                        </a:rPr>
                        <a:t>Using Risk Weighting +/- apply to the average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u="none" dirty="0">
                          <a:solidFill>
                            <a:schemeClr val="tx1"/>
                          </a:solidFill>
                        </a:rPr>
                        <a:t>Use of Trend Indicator Metrics – Modelling (part of a much more complex approach)</a:t>
                      </a:r>
                    </a:p>
                  </a:txBody>
                  <a:tcPr/>
                </a:tc>
                <a:extLst>
                  <a:ext uri="{0D108BD9-81ED-4DB2-BD59-A6C34878D82A}">
                    <a16:rowId xmlns:a16="http://schemas.microsoft.com/office/drawing/2014/main" val="34679783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u="none" kern="1200" dirty="0">
                          <a:solidFill>
                            <a:schemeClr val="accent1">
                              <a:lumMod val="75000"/>
                            </a:schemeClr>
                          </a:solidFill>
                          <a:latin typeface="+mn-lt"/>
                          <a:ea typeface="+mn-ea"/>
                          <a:cs typeface="+mn-cs"/>
                        </a:rPr>
                        <a:t>Predictability </a:t>
                      </a:r>
                      <a:r>
                        <a:rPr lang="en-GB" sz="1600" b="0" u="none" kern="1200" dirty="0">
                          <a:solidFill>
                            <a:schemeClr val="accent1">
                              <a:lumMod val="75000"/>
                            </a:schemeClr>
                          </a:solidFill>
                          <a:latin typeface="+mn-lt"/>
                          <a:ea typeface="+mn-ea"/>
                          <a:cs typeface="+mn-cs"/>
                        </a:rPr>
                        <a:t>– more of an accuracy metric</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As a percentage factor of what the Team set out to achieve how much did they actually achieve</a:t>
                      </a:r>
                      <a:br>
                        <a:rPr lang="en-GB" sz="1600" dirty="0"/>
                      </a:br>
                      <a:r>
                        <a:rPr lang="en-GB" sz="1600" dirty="0"/>
                        <a:t>Using a rolling percentages, Forecasts can be meaningfully adjusted </a:t>
                      </a:r>
                    </a:p>
                  </a:txBody>
                  <a:tcPr/>
                </a:tc>
                <a:extLst>
                  <a:ext uri="{0D108BD9-81ED-4DB2-BD59-A6C34878D82A}">
                    <a16:rowId xmlns:a16="http://schemas.microsoft.com/office/drawing/2014/main" val="1810874026"/>
                  </a:ext>
                </a:extLst>
              </a:tr>
            </a:tbl>
          </a:graphicData>
        </a:graphic>
      </p:graphicFrame>
      <p:sp>
        <p:nvSpPr>
          <p:cNvPr id="3" name="Slide Number Placeholder 2">
            <a:extLst>
              <a:ext uri="{FF2B5EF4-FFF2-40B4-BE49-F238E27FC236}">
                <a16:creationId xmlns:a16="http://schemas.microsoft.com/office/drawing/2014/main" id="{ABE1A43F-6E18-6E4A-90D5-C4F7A0930925}"/>
              </a:ext>
            </a:extLst>
          </p:cNvPr>
          <p:cNvSpPr>
            <a:spLocks noGrp="1"/>
          </p:cNvSpPr>
          <p:nvPr>
            <p:ph type="sldNum" sz="quarter" idx="12"/>
          </p:nvPr>
        </p:nvSpPr>
        <p:spPr/>
        <p:txBody>
          <a:bodyPr/>
          <a:lstStyle/>
          <a:p>
            <a:fld id="{328EBED1-B812-A24E-A9FF-4E59CC0D929A}" type="slidenum">
              <a:rPr lang="en-GB" smtClean="0"/>
              <a:t>29</a:t>
            </a:fld>
            <a:endParaRPr lang="en-GB"/>
          </a:p>
        </p:txBody>
      </p:sp>
      <p:sp>
        <p:nvSpPr>
          <p:cNvPr id="6" name="TextBox 5">
            <a:extLst>
              <a:ext uri="{FF2B5EF4-FFF2-40B4-BE49-F238E27FC236}">
                <a16:creationId xmlns:a16="http://schemas.microsoft.com/office/drawing/2014/main" id="{A7D2FC79-CA40-3B47-8119-D82889E0B1DD}"/>
              </a:ext>
            </a:extLst>
          </p:cNvPr>
          <p:cNvSpPr txBox="1"/>
          <p:nvPr/>
        </p:nvSpPr>
        <p:spPr>
          <a:xfrm>
            <a:off x="1281420" y="6065949"/>
            <a:ext cx="9234153" cy="369332"/>
          </a:xfrm>
          <a:prstGeom prst="rect">
            <a:avLst/>
          </a:prstGeom>
          <a:noFill/>
          <a:ln>
            <a:solidFill>
              <a:schemeClr val="accent1"/>
            </a:solidFill>
          </a:ln>
        </p:spPr>
        <p:txBody>
          <a:bodyPr wrap="square" rtlCol="0">
            <a:spAutoFit/>
          </a:bodyPr>
          <a:lstStyle/>
          <a:p>
            <a:pPr algn="ctr"/>
            <a:r>
              <a:rPr lang="en-GB" dirty="0">
                <a:solidFill>
                  <a:schemeClr val="accent1">
                    <a:lumMod val="75000"/>
                  </a:schemeClr>
                </a:solidFill>
              </a:rPr>
              <a:t>Surplus Capacity could be used for Technical Debt, Refinement, or even Stretch Goals!</a:t>
            </a:r>
          </a:p>
        </p:txBody>
      </p:sp>
    </p:spTree>
    <p:extLst>
      <p:ext uri="{BB962C8B-B14F-4D97-AF65-F5344CB8AC3E}">
        <p14:creationId xmlns:p14="http://schemas.microsoft.com/office/powerpoint/2010/main" val="4081193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4C72BC1-4BA7-1542-99B4-371A10479303}"/>
              </a:ext>
            </a:extLst>
          </p:cNvPr>
          <p:cNvGraphicFramePr>
            <a:graphicFrameLocks noGrp="1"/>
          </p:cNvGraphicFramePr>
          <p:nvPr>
            <p:extLst>
              <p:ext uri="{D42A27DB-BD31-4B8C-83A1-F6EECF244321}">
                <p14:modId xmlns:p14="http://schemas.microsoft.com/office/powerpoint/2010/main" val="3299065736"/>
              </p:ext>
            </p:extLst>
          </p:nvPr>
        </p:nvGraphicFramePr>
        <p:xfrm>
          <a:off x="1549644" y="965899"/>
          <a:ext cx="8849415" cy="4424680"/>
        </p:xfrm>
        <a:graphic>
          <a:graphicData uri="http://schemas.openxmlformats.org/drawingml/2006/table">
            <a:tbl>
              <a:tblPr firstRow="1" bandRow="1">
                <a:tableStyleId>{5C22544A-7EE6-4342-B048-85BDC9FD1C3A}</a:tableStyleId>
              </a:tblPr>
              <a:tblGrid>
                <a:gridCol w="6766783">
                  <a:extLst>
                    <a:ext uri="{9D8B030D-6E8A-4147-A177-3AD203B41FA5}">
                      <a16:colId xmlns:a16="http://schemas.microsoft.com/office/drawing/2014/main" val="1318625255"/>
                    </a:ext>
                  </a:extLst>
                </a:gridCol>
                <a:gridCol w="2082632">
                  <a:extLst>
                    <a:ext uri="{9D8B030D-6E8A-4147-A177-3AD203B41FA5}">
                      <a16:colId xmlns:a16="http://schemas.microsoft.com/office/drawing/2014/main" val="757377478"/>
                    </a:ext>
                  </a:extLst>
                </a:gridCol>
              </a:tblGrid>
              <a:tr h="370840">
                <a:tc gridSpan="2">
                  <a:txBody>
                    <a:bodyPr/>
                    <a:lstStyle/>
                    <a:p>
                      <a:pPr algn="ctr"/>
                      <a:r>
                        <a:rPr lang="en-GB" sz="1600" dirty="0">
                          <a:solidFill>
                            <a:schemeClr val="bg1"/>
                          </a:solidFill>
                        </a:rPr>
                        <a:t>Dollars at Risk in the average organization: $74 million </a:t>
                      </a:r>
                    </a:p>
                  </a:txBody>
                  <a:tcPr/>
                </a:tc>
                <a:tc hMerge="1">
                  <a:txBody>
                    <a:bodyPr/>
                    <a:lstStyle/>
                    <a:p>
                      <a:endParaRPr lang="en-GB" dirty="0"/>
                    </a:p>
                  </a:txBody>
                  <a:tcPr/>
                </a:tc>
                <a:extLst>
                  <a:ext uri="{0D108BD9-81ED-4DB2-BD59-A6C34878D82A}">
                    <a16:rowId xmlns:a16="http://schemas.microsoft.com/office/drawing/2014/main" val="936738343"/>
                  </a:ext>
                </a:extLst>
              </a:tr>
              <a:tr h="370840">
                <a:tc>
                  <a:txBody>
                    <a:bodyPr/>
                    <a:lstStyle/>
                    <a:p>
                      <a:pPr marL="0" indent="0">
                        <a:buFont typeface="Arial" panose="020B0604020202020204" pitchFamily="34" charset="0"/>
                        <a:buNone/>
                      </a:pPr>
                      <a:r>
                        <a:rPr lang="en-GB" sz="1600" dirty="0"/>
                        <a:t>Average number of Projects closed per firm	</a:t>
                      </a:r>
                    </a:p>
                  </a:txBody>
                  <a:tcPr/>
                </a:tc>
                <a:tc>
                  <a:txBody>
                    <a:bodyPr/>
                    <a:lstStyle/>
                    <a:p>
                      <a:pPr algn="ctr"/>
                      <a:r>
                        <a:rPr lang="en-GB" sz="1600" dirty="0"/>
                        <a:t>155</a:t>
                      </a:r>
                    </a:p>
                    <a:p>
                      <a:pPr algn="ctr"/>
                      <a:endParaRPr lang="en-GB" sz="1600" dirty="0"/>
                    </a:p>
                  </a:txBody>
                  <a:tcPr/>
                </a:tc>
                <a:extLst>
                  <a:ext uri="{0D108BD9-81ED-4DB2-BD59-A6C34878D82A}">
                    <a16:rowId xmlns:a16="http://schemas.microsoft.com/office/drawing/2014/main" val="977064257"/>
                  </a:ext>
                </a:extLst>
              </a:tr>
              <a:tr h="370840">
                <a:tc>
                  <a:txBody>
                    <a:bodyPr/>
                    <a:lstStyle/>
                    <a:p>
                      <a:pPr marL="0" indent="0">
                        <a:buFont typeface="Arial" panose="020B0604020202020204" pitchFamily="34" charset="0"/>
                        <a:buNone/>
                      </a:pPr>
                      <a:r>
                        <a:rPr lang="en-GB" sz="1600" dirty="0"/>
                        <a:t>Average total cost of closed Projects per firm</a:t>
                      </a:r>
                    </a:p>
                  </a:txBody>
                  <a:tcPr/>
                </a:tc>
                <a:tc>
                  <a:txBody>
                    <a:bodyPr/>
                    <a:lstStyle/>
                    <a:p>
                      <a:pPr algn="ctr"/>
                      <a:r>
                        <a:rPr lang="en-GB" sz="1600" dirty="0"/>
                        <a:t>$200 million </a:t>
                      </a:r>
                    </a:p>
                    <a:p>
                      <a:pPr algn="ctr"/>
                      <a:endParaRPr lang="en-GB" sz="1600" dirty="0"/>
                    </a:p>
                  </a:txBody>
                  <a:tcPr/>
                </a:tc>
                <a:extLst>
                  <a:ext uri="{0D108BD9-81ED-4DB2-BD59-A6C34878D82A}">
                    <a16:rowId xmlns:a16="http://schemas.microsoft.com/office/drawing/2014/main" val="3061739192"/>
                  </a:ext>
                </a:extLst>
              </a:tr>
              <a:tr h="370840">
                <a:tc>
                  <a:txBody>
                    <a:bodyPr/>
                    <a:lstStyle/>
                    <a:p>
                      <a:pPr marL="0" indent="0">
                        <a:buFont typeface="Arial" panose="020B0604020202020204" pitchFamily="34" charset="0"/>
                        <a:buNone/>
                      </a:pPr>
                      <a:r>
                        <a:rPr lang="en-GB" sz="1600" dirty="0"/>
                        <a:t>Average cost per Project</a:t>
                      </a:r>
                    </a:p>
                  </a:txBody>
                  <a:tcPr/>
                </a:tc>
                <a:tc>
                  <a:txBody>
                    <a:bodyPr/>
                    <a:lstStyle/>
                    <a:p>
                      <a:pPr algn="ctr"/>
                      <a:r>
                        <a:rPr lang="en-GB" sz="1600" dirty="0"/>
                        <a:t>$1.3 million </a:t>
                      </a:r>
                    </a:p>
                    <a:p>
                      <a:pPr algn="ctr"/>
                      <a:endParaRPr lang="en-GB" sz="1600" dirty="0"/>
                    </a:p>
                  </a:txBody>
                  <a:tcPr/>
                </a:tc>
                <a:extLst>
                  <a:ext uri="{0D108BD9-81ED-4DB2-BD59-A6C34878D82A}">
                    <a16:rowId xmlns:a16="http://schemas.microsoft.com/office/drawing/2014/main" val="3987175949"/>
                  </a:ext>
                </a:extLst>
              </a:tr>
              <a:tr h="370840">
                <a:tc>
                  <a:txBody>
                    <a:bodyPr/>
                    <a:lstStyle/>
                    <a:p>
                      <a:pPr marL="0" indent="0">
                        <a:buFont typeface="Arial" panose="020B0604020202020204" pitchFamily="34" charset="0"/>
                        <a:buNone/>
                      </a:pPr>
                      <a:r>
                        <a:rPr lang="en-GB" sz="1600" dirty="0"/>
                        <a:t>Percentage of Projects at Risk</a:t>
                      </a:r>
                    </a:p>
                  </a:txBody>
                  <a:tcPr/>
                </a:tc>
                <a:tc>
                  <a:txBody>
                    <a:bodyPr/>
                    <a:lstStyle/>
                    <a:p>
                      <a:pPr algn="ctr"/>
                      <a:r>
                        <a:rPr lang="en-GB" sz="1600" dirty="0"/>
                        <a:t>37% </a:t>
                      </a:r>
                    </a:p>
                    <a:p>
                      <a:pPr algn="ctr"/>
                      <a:endParaRPr lang="en-GB" sz="1600" dirty="0"/>
                    </a:p>
                  </a:txBody>
                  <a:tcPr/>
                </a:tc>
                <a:extLst>
                  <a:ext uri="{0D108BD9-81ED-4DB2-BD59-A6C34878D82A}">
                    <a16:rowId xmlns:a16="http://schemas.microsoft.com/office/drawing/2014/main" val="907009630"/>
                  </a:ext>
                </a:extLst>
              </a:tr>
              <a:tr h="370840">
                <a:tc>
                  <a:txBody>
                    <a:bodyPr/>
                    <a:lstStyle/>
                    <a:p>
                      <a:pPr marL="0" indent="0">
                        <a:buFont typeface="Arial" panose="020B0604020202020204" pitchFamily="34" charset="0"/>
                        <a:buNone/>
                      </a:pPr>
                      <a:r>
                        <a:rPr lang="en-GB" sz="1600" dirty="0"/>
                        <a:t>Average dollars at Risk per firm</a:t>
                      </a:r>
                    </a:p>
                  </a:txBody>
                  <a:tcPr/>
                </a:tc>
                <a:tc>
                  <a:txBody>
                    <a:bodyPr/>
                    <a:lstStyle/>
                    <a:p>
                      <a:pPr algn="ctr"/>
                      <a:r>
                        <a:rPr lang="en-GB" sz="1600" dirty="0"/>
                        <a:t>$74 million</a:t>
                      </a:r>
                    </a:p>
                    <a:p>
                      <a:pPr algn="ctr"/>
                      <a:endParaRPr lang="en-GB" sz="1600" dirty="0"/>
                    </a:p>
                  </a:txBody>
                  <a:tcPr/>
                </a:tc>
                <a:extLst>
                  <a:ext uri="{0D108BD9-81ED-4DB2-BD59-A6C34878D82A}">
                    <a16:rowId xmlns:a16="http://schemas.microsoft.com/office/drawing/2014/main" val="3467978364"/>
                  </a:ext>
                </a:extLst>
              </a:tr>
              <a:tr h="370840">
                <a:tc>
                  <a:txBody>
                    <a:bodyPr/>
                    <a:lstStyle/>
                    <a:p>
                      <a:pPr marL="0" indent="0">
                        <a:buFont typeface="Arial" panose="020B0604020202020204" pitchFamily="34" charset="0"/>
                        <a:buNone/>
                      </a:pPr>
                      <a:r>
                        <a:rPr lang="en-GB" sz="1600" dirty="0"/>
                        <a:t>Average dollars saved due to successful Project recoveries per firm</a:t>
                      </a:r>
                    </a:p>
                  </a:txBody>
                  <a:tcPr/>
                </a:tc>
                <a:tc>
                  <a:txBody>
                    <a:bodyPr/>
                    <a:lstStyle/>
                    <a:p>
                      <a:pPr algn="ctr"/>
                      <a:r>
                        <a:rPr lang="en-GB" sz="1600" dirty="0"/>
                        <a:t>$50 million </a:t>
                      </a:r>
                    </a:p>
                    <a:p>
                      <a:pPr algn="ctr"/>
                      <a:endParaRPr lang="en-GB" sz="1600" dirty="0"/>
                    </a:p>
                  </a:txBody>
                  <a:tcPr/>
                </a:tc>
                <a:extLst>
                  <a:ext uri="{0D108BD9-81ED-4DB2-BD59-A6C34878D82A}">
                    <a16:rowId xmlns:a16="http://schemas.microsoft.com/office/drawing/2014/main" val="42076985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600" dirty="0"/>
                        <a:t>Average dollars lost due to Project failures per firm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t>$24 million</a:t>
                      </a:r>
                    </a:p>
                    <a:p>
                      <a:pPr algn="ctr"/>
                      <a:endParaRPr lang="en-GB" sz="1600" dirty="0"/>
                    </a:p>
                  </a:txBody>
                  <a:tcPr/>
                </a:tc>
                <a:extLst>
                  <a:ext uri="{0D108BD9-81ED-4DB2-BD59-A6C34878D82A}">
                    <a16:rowId xmlns:a16="http://schemas.microsoft.com/office/drawing/2014/main" val="3122548037"/>
                  </a:ext>
                </a:extLst>
              </a:tr>
            </a:tbl>
          </a:graphicData>
        </a:graphic>
      </p:graphicFrame>
      <p:sp>
        <p:nvSpPr>
          <p:cNvPr id="8" name="TextBox 7">
            <a:extLst>
              <a:ext uri="{FF2B5EF4-FFF2-40B4-BE49-F238E27FC236}">
                <a16:creationId xmlns:a16="http://schemas.microsoft.com/office/drawing/2014/main" id="{5CE1BE50-9F28-B14F-A5C2-4A6A63519A85}"/>
              </a:ext>
            </a:extLst>
          </p:cNvPr>
          <p:cNvSpPr txBox="1"/>
          <p:nvPr/>
        </p:nvSpPr>
        <p:spPr>
          <a:xfrm>
            <a:off x="1281420" y="6058583"/>
            <a:ext cx="9234153" cy="369332"/>
          </a:xfrm>
          <a:prstGeom prst="rect">
            <a:avLst/>
          </a:prstGeom>
          <a:noFill/>
          <a:ln>
            <a:solidFill>
              <a:schemeClr val="accent1"/>
            </a:solidFill>
          </a:ln>
        </p:spPr>
        <p:txBody>
          <a:bodyPr wrap="square" rtlCol="0">
            <a:spAutoFit/>
          </a:bodyPr>
          <a:lstStyle/>
          <a:p>
            <a:pPr algn="ctr"/>
            <a:r>
              <a:rPr lang="en-GB" dirty="0">
                <a:solidFill>
                  <a:schemeClr val="accent1">
                    <a:lumMod val="75000"/>
                  </a:schemeClr>
                </a:solidFill>
              </a:rPr>
              <a:t>This data represents 20,821  Projects closed in the last 12 months by 134 organizations  </a:t>
            </a:r>
            <a:r>
              <a:rPr lang="en-GB" sz="900" b="1" dirty="0"/>
              <a:t>Source</a:t>
            </a:r>
            <a:r>
              <a:rPr lang="en-GB" sz="900" dirty="0"/>
              <a:t>: </a:t>
            </a:r>
            <a:r>
              <a:rPr lang="en-GB" sz="900" dirty="0">
                <a:hlinkClick r:id="rId3"/>
              </a:rPr>
              <a:t>PMI</a:t>
            </a:r>
            <a:endParaRPr lang="en-GB" sz="900" dirty="0"/>
          </a:p>
        </p:txBody>
      </p:sp>
      <p:sp>
        <p:nvSpPr>
          <p:cNvPr id="3" name="Slide Number Placeholder 2">
            <a:extLst>
              <a:ext uri="{FF2B5EF4-FFF2-40B4-BE49-F238E27FC236}">
                <a16:creationId xmlns:a16="http://schemas.microsoft.com/office/drawing/2014/main" id="{02FDB1D9-55BA-BC45-ADA7-7413542D1DE3}"/>
              </a:ext>
            </a:extLst>
          </p:cNvPr>
          <p:cNvSpPr>
            <a:spLocks noGrp="1"/>
          </p:cNvSpPr>
          <p:nvPr>
            <p:ph type="sldNum" sz="quarter" idx="12"/>
          </p:nvPr>
        </p:nvSpPr>
        <p:spPr/>
        <p:txBody>
          <a:bodyPr/>
          <a:lstStyle/>
          <a:p>
            <a:fld id="{328EBED1-B812-A24E-A9FF-4E59CC0D929A}" type="slidenum">
              <a:rPr lang="en-GB" smtClean="0"/>
              <a:t>3</a:t>
            </a:fld>
            <a:endParaRPr lang="en-GB"/>
          </a:p>
        </p:txBody>
      </p:sp>
    </p:spTree>
    <p:extLst>
      <p:ext uri="{BB962C8B-B14F-4D97-AF65-F5344CB8AC3E}">
        <p14:creationId xmlns:p14="http://schemas.microsoft.com/office/powerpoint/2010/main" val="33528000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4C72BC1-4BA7-1542-99B4-371A10479303}"/>
              </a:ext>
            </a:extLst>
          </p:cNvPr>
          <p:cNvGraphicFramePr>
            <a:graphicFrameLocks noGrp="1"/>
          </p:cNvGraphicFramePr>
          <p:nvPr>
            <p:extLst>
              <p:ext uri="{D42A27DB-BD31-4B8C-83A1-F6EECF244321}">
                <p14:modId xmlns:p14="http://schemas.microsoft.com/office/powerpoint/2010/main" val="3396169431"/>
              </p:ext>
            </p:extLst>
          </p:nvPr>
        </p:nvGraphicFramePr>
        <p:xfrm>
          <a:off x="1545021" y="965899"/>
          <a:ext cx="8871968" cy="3423920"/>
        </p:xfrm>
        <a:graphic>
          <a:graphicData uri="http://schemas.openxmlformats.org/drawingml/2006/table">
            <a:tbl>
              <a:tblPr firstRow="1" bandRow="1">
                <a:tableStyleId>{5C22544A-7EE6-4342-B048-85BDC9FD1C3A}</a:tableStyleId>
              </a:tblPr>
              <a:tblGrid>
                <a:gridCol w="1909379">
                  <a:extLst>
                    <a:ext uri="{9D8B030D-6E8A-4147-A177-3AD203B41FA5}">
                      <a16:colId xmlns:a16="http://schemas.microsoft.com/office/drawing/2014/main" val="1318625255"/>
                    </a:ext>
                  </a:extLst>
                </a:gridCol>
                <a:gridCol w="6962589">
                  <a:extLst>
                    <a:ext uri="{9D8B030D-6E8A-4147-A177-3AD203B41FA5}">
                      <a16:colId xmlns:a16="http://schemas.microsoft.com/office/drawing/2014/main" val="4100814121"/>
                    </a:ext>
                  </a:extLst>
                </a:gridCol>
              </a:tblGrid>
              <a:tr h="370840">
                <a:tc gridSpan="2">
                  <a:txBody>
                    <a:bodyPr/>
                    <a:lstStyle/>
                    <a:p>
                      <a:pPr algn="ctr"/>
                      <a:r>
                        <a:rPr lang="en-GB" sz="1600" b="1" dirty="0">
                          <a:solidFill>
                            <a:schemeClr val="bg1"/>
                          </a:solidFill>
                        </a:rPr>
                        <a:t>Velocity, Capacity and Extrapolation</a:t>
                      </a:r>
                      <a:endParaRPr lang="en-GB" sz="1600" dirty="0"/>
                    </a:p>
                  </a:txBody>
                  <a:tcPr/>
                </a:tc>
                <a:tc hMerge="1">
                  <a:txBody>
                    <a:bodyPr/>
                    <a:lstStyle/>
                    <a:p>
                      <a:endParaRPr lang="en-GB"/>
                    </a:p>
                  </a:txBody>
                  <a:tcPr/>
                </a:tc>
                <a:extLst>
                  <a:ext uri="{0D108BD9-81ED-4DB2-BD59-A6C34878D82A}">
                    <a16:rowId xmlns:a16="http://schemas.microsoft.com/office/drawing/2014/main" val="936738343"/>
                  </a:ext>
                </a:extLst>
              </a:tr>
              <a:tr h="370840">
                <a:tc gridSpan="2">
                  <a:txBody>
                    <a:bodyPr/>
                    <a:lstStyle/>
                    <a:p>
                      <a:pPr algn="ctr"/>
                      <a:r>
                        <a:rPr lang="en-GB" sz="1600" b="1" kern="1200" noProof="0" dirty="0">
                          <a:solidFill>
                            <a:schemeClr val="accent1">
                              <a:lumMod val="75000"/>
                            </a:schemeClr>
                          </a:solidFill>
                          <a:latin typeface="+mn-lt"/>
                          <a:ea typeface="+mn-ea"/>
                          <a:cs typeface="+mn-cs"/>
                        </a:rPr>
                        <a:t>Extrapolation: Forecast Loading</a:t>
                      </a:r>
                    </a:p>
                  </a:txBody>
                  <a:tcPr>
                    <a:solidFill>
                      <a:schemeClr val="accent1">
                        <a:lumMod val="40000"/>
                        <a:lumOff val="60000"/>
                      </a:schemeClr>
                    </a:solidFill>
                  </a:tcPr>
                </a:tc>
                <a:tc hMerge="1">
                  <a:txBody>
                    <a:bodyPr/>
                    <a:lstStyle/>
                    <a:p>
                      <a:endParaRPr lang="en-GB"/>
                    </a:p>
                  </a:txBody>
                  <a:tcPr/>
                </a:tc>
                <a:extLst>
                  <a:ext uri="{0D108BD9-81ED-4DB2-BD59-A6C34878D82A}">
                    <a16:rowId xmlns:a16="http://schemas.microsoft.com/office/drawing/2014/main" val="13371978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u="none" kern="1200" dirty="0">
                          <a:solidFill>
                            <a:schemeClr val="accent1">
                              <a:lumMod val="75000"/>
                            </a:schemeClr>
                          </a:solidFill>
                          <a:latin typeface="+mn-lt"/>
                          <a:ea typeface="+mn-ea"/>
                          <a:cs typeface="+mn-cs"/>
                        </a:rPr>
                        <a:t>Factoring</a:t>
                      </a:r>
                      <a:endParaRPr lang="en-GB" sz="1600" b="0" u="none" kern="1200" dirty="0">
                        <a:solidFill>
                          <a:schemeClr val="accent1">
                            <a:lumMod val="75000"/>
                          </a:schemeClr>
                        </a:solidFill>
                        <a:latin typeface="+mn-lt"/>
                        <a:ea typeface="+mn-ea"/>
                        <a:cs typeface="+mn-cs"/>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b="0" u="none" kern="1200" dirty="0">
                          <a:solidFill>
                            <a:schemeClr val="tx1"/>
                          </a:solidFill>
                          <a:latin typeface="+mn-lt"/>
                          <a:ea typeface="+mn-ea"/>
                          <a:cs typeface="+mn-cs"/>
                        </a:rPr>
                        <a:t>Reducing a Teams Capacity by an fixed percentage to accommodate unknowns constraints / requirements.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0" u="none" kern="1200" dirty="0">
                        <a:solidFill>
                          <a:schemeClr val="tx1"/>
                        </a:solidFill>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b="0" u="none" kern="1200" dirty="0">
                          <a:solidFill>
                            <a:schemeClr val="tx1"/>
                          </a:solidFill>
                          <a:latin typeface="+mn-lt"/>
                          <a:ea typeface="+mn-ea"/>
                          <a:cs typeface="+mn-cs"/>
                        </a:rPr>
                        <a:t>Factoring should also take into consideration any know constraints.  The final Value being the sum of the two. </a:t>
                      </a:r>
                      <a:r>
                        <a:rPr lang="en-GB" sz="1600" b="0" u="none" kern="1200" dirty="0">
                          <a:solidFill>
                            <a:schemeClr val="accent1">
                              <a:lumMod val="75000"/>
                            </a:schemeClr>
                          </a:solidFill>
                          <a:latin typeface="+mn-lt"/>
                          <a:ea typeface="+mn-ea"/>
                          <a:cs typeface="+mn-cs"/>
                        </a:rPr>
                        <a:t>  </a:t>
                      </a:r>
                    </a:p>
                  </a:txBody>
                  <a:tcPr/>
                </a:tc>
                <a:extLst>
                  <a:ext uri="{0D108BD9-81ED-4DB2-BD59-A6C34878D82A}">
                    <a16:rowId xmlns:a16="http://schemas.microsoft.com/office/drawing/2014/main" val="3160020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u="none" kern="1200" dirty="0">
                          <a:solidFill>
                            <a:schemeClr val="accent1">
                              <a:lumMod val="75000"/>
                            </a:schemeClr>
                          </a:solidFill>
                          <a:latin typeface="+mn-lt"/>
                          <a:ea typeface="+mn-ea"/>
                          <a:cs typeface="+mn-cs"/>
                        </a:rPr>
                        <a:t>Buffering</a:t>
                      </a:r>
                      <a:r>
                        <a:rPr lang="en-GB" sz="1600" b="0" u="none" kern="1200" dirty="0">
                          <a:solidFill>
                            <a:schemeClr val="accent1">
                              <a:lumMod val="75000"/>
                            </a:schemeClr>
                          </a:solidFill>
                          <a:latin typeface="+mn-lt"/>
                          <a:ea typeface="+mn-ea"/>
                          <a:cs typeface="+mn-cs"/>
                        </a:rPr>
                        <a:t> </a:t>
                      </a:r>
                      <a:endParaRPr lang="en-GB" sz="1600" b="0" u="none" kern="1200" dirty="0">
                        <a:solidFill>
                          <a:schemeClr val="tx1"/>
                        </a:solidFill>
                        <a:latin typeface="+mn-lt"/>
                        <a:ea typeface="+mn-ea"/>
                        <a:cs typeface="+mn-cs"/>
                      </a:endParaRPr>
                    </a:p>
                  </a:txBody>
                  <a:tcPr/>
                </a:tc>
                <a:tc>
                  <a:txBody>
                    <a:bodyPr/>
                    <a:lstStyle/>
                    <a:p>
                      <a:pPr marL="285750" indent="-285750">
                        <a:buFont typeface="Arial" panose="020B0604020202020204" pitchFamily="34" charset="0"/>
                        <a:buChar char="•"/>
                      </a:pPr>
                      <a:r>
                        <a:rPr lang="en-GB" sz="1600" b="0" u="none" kern="1200" dirty="0">
                          <a:solidFill>
                            <a:schemeClr val="tx1"/>
                          </a:solidFill>
                          <a:latin typeface="+mn-lt"/>
                          <a:ea typeface="+mn-ea"/>
                          <a:cs typeface="+mn-cs"/>
                        </a:rPr>
                        <a:t>Akin to Contingency Planning.  It can be achieved by adding finite time to the delivery dates, or by scaling the highs / lows on a 3 Point Plan</a:t>
                      </a:r>
                      <a:r>
                        <a:rPr lang="en-GB" sz="1800" b="0" u="none" kern="1200" dirty="0">
                          <a:solidFill>
                            <a:schemeClr val="tx1"/>
                          </a:solidFill>
                          <a:latin typeface="+mn-lt"/>
                          <a:ea typeface="+mn-ea"/>
                          <a:cs typeface="+mn-cs"/>
                        </a:rPr>
                        <a:t>.</a:t>
                      </a:r>
                    </a:p>
                    <a:p>
                      <a:endParaRPr lang="en-GB" sz="1800" b="0" u="none" kern="1200" dirty="0">
                        <a:solidFill>
                          <a:schemeClr val="tx1"/>
                        </a:solidFill>
                        <a:latin typeface="+mn-lt"/>
                        <a:ea typeface="+mn-ea"/>
                        <a:cs typeface="+mn-cs"/>
                      </a:endParaRPr>
                    </a:p>
                    <a:p>
                      <a:pPr marL="285750" indent="-285750">
                        <a:buFont typeface="Arial" panose="020B0604020202020204" pitchFamily="34" charset="0"/>
                        <a:buChar char="•"/>
                      </a:pPr>
                      <a:r>
                        <a:rPr lang="en-GB" sz="1600" b="0" u="none" kern="1200" dirty="0">
                          <a:solidFill>
                            <a:schemeClr val="tx1"/>
                          </a:solidFill>
                          <a:latin typeface="+mn-lt"/>
                          <a:ea typeface="+mn-ea"/>
                          <a:cs typeface="+mn-cs"/>
                        </a:rPr>
                        <a:t>May be used in conjunction with Risk Weighting or Complexity Bucket Weighting</a:t>
                      </a:r>
                    </a:p>
                  </a:txBody>
                  <a:tcPr/>
                </a:tc>
                <a:extLst>
                  <a:ext uri="{0D108BD9-81ED-4DB2-BD59-A6C34878D82A}">
                    <a16:rowId xmlns:a16="http://schemas.microsoft.com/office/drawing/2014/main" val="3647949346"/>
                  </a:ext>
                </a:extLst>
              </a:tr>
            </a:tbl>
          </a:graphicData>
        </a:graphic>
      </p:graphicFrame>
      <p:sp>
        <p:nvSpPr>
          <p:cNvPr id="6" name="TextBox 5">
            <a:extLst>
              <a:ext uri="{FF2B5EF4-FFF2-40B4-BE49-F238E27FC236}">
                <a16:creationId xmlns:a16="http://schemas.microsoft.com/office/drawing/2014/main" id="{D2EFE8BF-09D0-8247-95AC-228A1E61C997}"/>
              </a:ext>
            </a:extLst>
          </p:cNvPr>
          <p:cNvSpPr txBox="1"/>
          <p:nvPr/>
        </p:nvSpPr>
        <p:spPr>
          <a:xfrm>
            <a:off x="1281420" y="4506369"/>
            <a:ext cx="9234153" cy="1077218"/>
          </a:xfrm>
          <a:prstGeom prst="rect">
            <a:avLst/>
          </a:prstGeom>
          <a:noFill/>
          <a:ln>
            <a:solidFill>
              <a:schemeClr val="accent1"/>
            </a:solidFill>
          </a:ln>
        </p:spPr>
        <p:txBody>
          <a:bodyPr wrap="square" rtlCol="0">
            <a:spAutoFit/>
          </a:bodyPr>
          <a:lstStyle/>
          <a:p>
            <a:r>
              <a:rPr lang="en-GB" sz="1600" b="1" dirty="0">
                <a:solidFill>
                  <a:schemeClr val="accent1">
                    <a:lumMod val="75000"/>
                  </a:schemeClr>
                </a:solidFill>
              </a:rPr>
              <a:t>REMEMBER:</a:t>
            </a:r>
          </a:p>
          <a:p>
            <a:pPr marL="742950" lvl="1" indent="-285750">
              <a:buFont typeface="Arial" panose="020B0604020202020204" pitchFamily="34" charset="0"/>
              <a:buChar char="•"/>
            </a:pPr>
            <a:r>
              <a:rPr lang="en-GB" sz="1600" dirty="0">
                <a:solidFill>
                  <a:schemeClr val="accent1">
                    <a:lumMod val="75000"/>
                  </a:schemeClr>
                </a:solidFill>
              </a:rPr>
              <a:t>Frequently review your empirical data</a:t>
            </a:r>
          </a:p>
          <a:p>
            <a:pPr marL="742950" lvl="1" indent="-285750">
              <a:buFont typeface="Arial" panose="020B0604020202020204" pitchFamily="34" charset="0"/>
              <a:buChar char="•"/>
            </a:pPr>
            <a:r>
              <a:rPr lang="en-GB" sz="1600" dirty="0">
                <a:solidFill>
                  <a:schemeClr val="accent1">
                    <a:lumMod val="75000"/>
                  </a:schemeClr>
                </a:solidFill>
              </a:rPr>
              <a:t>The closer to the delivery date the lower the Risk and the extrapolation</a:t>
            </a:r>
          </a:p>
          <a:p>
            <a:pPr marL="742950" lvl="1" indent="-285750">
              <a:buFont typeface="Arial" panose="020B0604020202020204" pitchFamily="34" charset="0"/>
              <a:buChar char="•"/>
            </a:pPr>
            <a:r>
              <a:rPr lang="en-GB" sz="1600" dirty="0">
                <a:solidFill>
                  <a:schemeClr val="accent1">
                    <a:lumMod val="75000"/>
                  </a:schemeClr>
                </a:solidFill>
              </a:rPr>
              <a:t>2 people can dig a hole in 2 days – how long to dig half a hole?</a:t>
            </a:r>
          </a:p>
        </p:txBody>
      </p:sp>
      <p:sp>
        <p:nvSpPr>
          <p:cNvPr id="3" name="Slide Number Placeholder 2">
            <a:extLst>
              <a:ext uri="{FF2B5EF4-FFF2-40B4-BE49-F238E27FC236}">
                <a16:creationId xmlns:a16="http://schemas.microsoft.com/office/drawing/2014/main" id="{1C6E27D5-A99A-4A48-B347-261FF037361F}"/>
              </a:ext>
            </a:extLst>
          </p:cNvPr>
          <p:cNvSpPr>
            <a:spLocks noGrp="1"/>
          </p:cNvSpPr>
          <p:nvPr>
            <p:ph type="sldNum" sz="quarter" idx="12"/>
          </p:nvPr>
        </p:nvSpPr>
        <p:spPr/>
        <p:txBody>
          <a:bodyPr/>
          <a:lstStyle/>
          <a:p>
            <a:fld id="{328EBED1-B812-A24E-A9FF-4E59CC0D929A}" type="slidenum">
              <a:rPr lang="en-GB" smtClean="0"/>
              <a:t>30</a:t>
            </a:fld>
            <a:endParaRPr lang="en-GB"/>
          </a:p>
        </p:txBody>
      </p:sp>
      <p:sp>
        <p:nvSpPr>
          <p:cNvPr id="7" name="TextBox 6">
            <a:extLst>
              <a:ext uri="{FF2B5EF4-FFF2-40B4-BE49-F238E27FC236}">
                <a16:creationId xmlns:a16="http://schemas.microsoft.com/office/drawing/2014/main" id="{5365DAC8-7DBE-E64E-B758-6DBA1859645F}"/>
              </a:ext>
            </a:extLst>
          </p:cNvPr>
          <p:cNvSpPr txBox="1"/>
          <p:nvPr/>
        </p:nvSpPr>
        <p:spPr>
          <a:xfrm>
            <a:off x="1281420" y="6065949"/>
            <a:ext cx="9234153" cy="369332"/>
          </a:xfrm>
          <a:prstGeom prst="rect">
            <a:avLst/>
          </a:prstGeom>
          <a:noFill/>
          <a:ln>
            <a:solidFill>
              <a:schemeClr val="accent1"/>
            </a:solidFill>
          </a:ln>
        </p:spPr>
        <p:txBody>
          <a:bodyPr wrap="square" rtlCol="0">
            <a:spAutoFit/>
          </a:bodyPr>
          <a:lstStyle/>
          <a:p>
            <a:pPr algn="ctr"/>
            <a:r>
              <a:rPr lang="en-GB" dirty="0">
                <a:solidFill>
                  <a:schemeClr val="accent1">
                    <a:lumMod val="75000"/>
                  </a:schemeClr>
                </a:solidFill>
              </a:rPr>
              <a:t>Empirical data analysis is still just an Estimate!</a:t>
            </a:r>
          </a:p>
        </p:txBody>
      </p:sp>
    </p:spTree>
    <p:extLst>
      <p:ext uri="{BB962C8B-B14F-4D97-AF65-F5344CB8AC3E}">
        <p14:creationId xmlns:p14="http://schemas.microsoft.com/office/powerpoint/2010/main" val="1453600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040DA43-BB8E-5742-BA97-E02B43B002A8}"/>
              </a:ext>
            </a:extLst>
          </p:cNvPr>
          <p:cNvSpPr txBox="1"/>
          <p:nvPr/>
        </p:nvSpPr>
        <p:spPr>
          <a:xfrm>
            <a:off x="1281420" y="6058583"/>
            <a:ext cx="9234153" cy="369332"/>
          </a:xfrm>
          <a:prstGeom prst="rect">
            <a:avLst/>
          </a:prstGeom>
          <a:noFill/>
          <a:ln>
            <a:solidFill>
              <a:schemeClr val="accent1"/>
            </a:solidFill>
          </a:ln>
        </p:spPr>
        <p:txBody>
          <a:bodyPr wrap="square" rtlCol="0">
            <a:spAutoFit/>
          </a:bodyPr>
          <a:lstStyle/>
          <a:p>
            <a:pPr algn="ctr"/>
            <a:r>
              <a:rPr lang="en-GB" dirty="0">
                <a:solidFill>
                  <a:schemeClr val="accent1">
                    <a:lumMod val="75000"/>
                  </a:schemeClr>
                </a:solidFill>
              </a:rPr>
              <a:t>Financial Burn Rates are flat (stable and static) within a true Agile Model</a:t>
            </a:r>
          </a:p>
        </p:txBody>
      </p:sp>
      <p:sp>
        <p:nvSpPr>
          <p:cNvPr id="21" name="TextBox 20">
            <a:extLst>
              <a:ext uri="{FF2B5EF4-FFF2-40B4-BE49-F238E27FC236}">
                <a16:creationId xmlns:a16="http://schemas.microsoft.com/office/drawing/2014/main" id="{68E58171-D454-7F4B-A57C-B7E9B7B67D77}"/>
              </a:ext>
            </a:extLst>
          </p:cNvPr>
          <p:cNvSpPr txBox="1"/>
          <p:nvPr/>
        </p:nvSpPr>
        <p:spPr>
          <a:xfrm>
            <a:off x="736600" y="421897"/>
            <a:ext cx="2463800" cy="369332"/>
          </a:xfrm>
          <a:prstGeom prst="rect">
            <a:avLst/>
          </a:prstGeom>
          <a:noFill/>
          <a:ln>
            <a:solidFill>
              <a:schemeClr val="accent1"/>
            </a:solidFill>
          </a:ln>
        </p:spPr>
        <p:txBody>
          <a:bodyPr wrap="square" rtlCol="0">
            <a:spAutoFit/>
          </a:bodyPr>
          <a:lstStyle/>
          <a:p>
            <a:pPr algn="ctr"/>
            <a:r>
              <a:rPr lang="en-GB" dirty="0">
                <a:solidFill>
                  <a:schemeClr val="accent1">
                    <a:lumMod val="75000"/>
                  </a:schemeClr>
                </a:solidFill>
              </a:rPr>
              <a:t>Financial Considerations</a:t>
            </a:r>
          </a:p>
        </p:txBody>
      </p:sp>
      <p:graphicFrame>
        <p:nvGraphicFramePr>
          <p:cNvPr id="9" name="Table 8">
            <a:extLst>
              <a:ext uri="{FF2B5EF4-FFF2-40B4-BE49-F238E27FC236}">
                <a16:creationId xmlns:a16="http://schemas.microsoft.com/office/drawing/2014/main" id="{90AFEF07-08EC-9A45-80EF-4BA144B93BB9}"/>
              </a:ext>
            </a:extLst>
          </p:cNvPr>
          <p:cNvGraphicFramePr>
            <a:graphicFrameLocks noGrp="1"/>
          </p:cNvGraphicFramePr>
          <p:nvPr>
            <p:extLst>
              <p:ext uri="{D42A27DB-BD31-4B8C-83A1-F6EECF244321}">
                <p14:modId xmlns:p14="http://schemas.microsoft.com/office/powerpoint/2010/main" val="593582562"/>
              </p:ext>
            </p:extLst>
          </p:nvPr>
        </p:nvGraphicFramePr>
        <p:xfrm>
          <a:off x="1545021" y="965899"/>
          <a:ext cx="8871968" cy="4602480"/>
        </p:xfrm>
        <a:graphic>
          <a:graphicData uri="http://schemas.openxmlformats.org/drawingml/2006/table">
            <a:tbl>
              <a:tblPr firstRow="1" bandRow="1">
                <a:tableStyleId>{5C22544A-7EE6-4342-B048-85BDC9FD1C3A}</a:tableStyleId>
              </a:tblPr>
              <a:tblGrid>
                <a:gridCol w="1909379">
                  <a:extLst>
                    <a:ext uri="{9D8B030D-6E8A-4147-A177-3AD203B41FA5}">
                      <a16:colId xmlns:a16="http://schemas.microsoft.com/office/drawing/2014/main" val="1318625255"/>
                    </a:ext>
                  </a:extLst>
                </a:gridCol>
                <a:gridCol w="6962589">
                  <a:extLst>
                    <a:ext uri="{9D8B030D-6E8A-4147-A177-3AD203B41FA5}">
                      <a16:colId xmlns:a16="http://schemas.microsoft.com/office/drawing/2014/main" val="4100814121"/>
                    </a:ext>
                  </a:extLst>
                </a:gridCol>
              </a:tblGrid>
              <a:tr h="370840">
                <a:tc gridSpan="2">
                  <a:txBody>
                    <a:bodyPr/>
                    <a:lstStyle/>
                    <a:p>
                      <a:pPr algn="ctr"/>
                      <a:r>
                        <a:rPr lang="en-GB" sz="1600" b="1" dirty="0">
                          <a:solidFill>
                            <a:schemeClr val="bg1"/>
                          </a:solidFill>
                        </a:rPr>
                        <a:t>Agile Financials</a:t>
                      </a:r>
                      <a:endParaRPr lang="en-GB" sz="1600" dirty="0"/>
                    </a:p>
                  </a:txBody>
                  <a:tcPr/>
                </a:tc>
                <a:tc hMerge="1">
                  <a:txBody>
                    <a:bodyPr/>
                    <a:lstStyle/>
                    <a:p>
                      <a:endParaRPr lang="en-GB"/>
                    </a:p>
                  </a:txBody>
                  <a:tcPr/>
                </a:tc>
                <a:extLst>
                  <a:ext uri="{0D108BD9-81ED-4DB2-BD59-A6C34878D82A}">
                    <a16:rowId xmlns:a16="http://schemas.microsoft.com/office/drawing/2014/main" val="936738343"/>
                  </a:ext>
                </a:extLst>
              </a:tr>
              <a:tr h="370840">
                <a:tc gridSpan="2">
                  <a:txBody>
                    <a:bodyPr/>
                    <a:lstStyle/>
                    <a:p>
                      <a:pPr algn="ctr"/>
                      <a:r>
                        <a:rPr lang="en-GB" sz="1600" b="1" kern="1200" noProof="0" dirty="0">
                          <a:solidFill>
                            <a:schemeClr val="accent1">
                              <a:lumMod val="75000"/>
                            </a:schemeClr>
                          </a:solidFill>
                          <a:latin typeface="+mn-lt"/>
                          <a:ea typeface="+mn-ea"/>
                          <a:cs typeface="+mn-cs"/>
                        </a:rPr>
                        <a:t>It is a myth that finance is difficult or impossible in Agile</a:t>
                      </a:r>
                    </a:p>
                  </a:txBody>
                  <a:tcPr>
                    <a:solidFill>
                      <a:schemeClr val="accent1">
                        <a:lumMod val="40000"/>
                        <a:lumOff val="60000"/>
                      </a:schemeClr>
                    </a:solidFill>
                  </a:tcPr>
                </a:tc>
                <a:tc hMerge="1">
                  <a:txBody>
                    <a:bodyPr/>
                    <a:lstStyle/>
                    <a:p>
                      <a:endParaRPr lang="en-GB"/>
                    </a:p>
                  </a:txBody>
                  <a:tcPr/>
                </a:tc>
                <a:extLst>
                  <a:ext uri="{0D108BD9-81ED-4DB2-BD59-A6C34878D82A}">
                    <a16:rowId xmlns:a16="http://schemas.microsoft.com/office/drawing/2014/main" val="1337197815"/>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u="none" kern="1200" dirty="0">
                          <a:solidFill>
                            <a:schemeClr val="tx1"/>
                          </a:solidFill>
                          <a:latin typeface="+mn-lt"/>
                          <a:ea typeface="+mn-ea"/>
                          <a:cs typeface="+mn-cs"/>
                        </a:rPr>
                        <a:t>As the Team already exists, the costs remain static or persistent.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u="none" kern="1200" dirty="0">
                          <a:solidFill>
                            <a:schemeClr val="tx1"/>
                          </a:solidFill>
                          <a:latin typeface="+mn-lt"/>
                          <a:ea typeface="+mn-ea"/>
                          <a:cs typeface="+mn-cs"/>
                        </a:rPr>
                        <a:t>Loaded, Fully Loaded and Unloaded costs are therefore readily available: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0" u="none" kern="1200" dirty="0">
                        <a:solidFill>
                          <a:schemeClr val="tx1"/>
                        </a:solidFill>
                        <a:latin typeface="+mn-lt"/>
                        <a:ea typeface="+mn-ea"/>
                        <a:cs typeface="+mn-cs"/>
                      </a:endParaRPr>
                    </a:p>
                  </a:txBody>
                  <a:tcPr/>
                </a:tc>
                <a:tc hMerge="1">
                  <a:txBody>
                    <a:bodyPr/>
                    <a:lstStyle/>
                    <a:p>
                      <a:endParaRPr lang="en-GB"/>
                    </a:p>
                  </a:txBody>
                  <a:tcPr/>
                </a:tc>
                <a:extLst>
                  <a:ext uri="{0D108BD9-81ED-4DB2-BD59-A6C34878D82A}">
                    <a16:rowId xmlns:a16="http://schemas.microsoft.com/office/drawing/2014/main" val="9070096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u="none" kern="1200" dirty="0">
                          <a:solidFill>
                            <a:schemeClr val="accent1">
                              <a:lumMod val="75000"/>
                            </a:schemeClr>
                          </a:solidFill>
                          <a:latin typeface="+mn-lt"/>
                          <a:ea typeface="+mn-ea"/>
                          <a:cs typeface="+mn-cs"/>
                        </a:rPr>
                        <a:t>Daily Cost </a:t>
                      </a:r>
                      <a:endParaRPr lang="en-GB" sz="1600" b="0" u="none"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u="none" kern="1200" dirty="0">
                          <a:solidFill>
                            <a:schemeClr val="tx1"/>
                          </a:solidFill>
                          <a:latin typeface="+mn-lt"/>
                          <a:ea typeface="+mn-ea"/>
                          <a:cs typeface="+mn-cs"/>
                        </a:rPr>
                        <a:t>The sum of the Day Rates of each Team member </a:t>
                      </a:r>
                    </a:p>
                  </a:txBody>
                  <a:tcPr/>
                </a:tc>
                <a:extLst>
                  <a:ext uri="{0D108BD9-81ED-4DB2-BD59-A6C34878D82A}">
                    <a16:rowId xmlns:a16="http://schemas.microsoft.com/office/drawing/2014/main" val="34679783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u="none" kern="1200" dirty="0">
                          <a:solidFill>
                            <a:schemeClr val="accent1">
                              <a:lumMod val="75000"/>
                            </a:schemeClr>
                          </a:solidFill>
                          <a:latin typeface="+mn-lt"/>
                          <a:ea typeface="+mn-ea"/>
                          <a:cs typeface="+mn-cs"/>
                        </a:rPr>
                        <a:t>Run Cost</a:t>
                      </a:r>
                      <a:endParaRPr lang="en-GB" sz="1600" b="0" u="none" kern="1200" dirty="0">
                        <a:solidFill>
                          <a:schemeClr val="tx1"/>
                        </a:solidFill>
                        <a:latin typeface="+mn-lt"/>
                        <a:ea typeface="+mn-ea"/>
                        <a:cs typeface="+mn-cs"/>
                      </a:endParaRPr>
                    </a:p>
                  </a:txBody>
                  <a:tcPr/>
                </a:tc>
                <a:tc>
                  <a:txBody>
                    <a:bodyPr/>
                    <a:lstStyle/>
                    <a:p>
                      <a:r>
                        <a:rPr lang="en-GB" sz="1600" b="0" u="none" kern="1200" dirty="0">
                          <a:solidFill>
                            <a:schemeClr val="tx1"/>
                          </a:solidFill>
                          <a:latin typeface="+mn-lt"/>
                          <a:ea typeface="+mn-ea"/>
                          <a:cs typeface="+mn-cs"/>
                        </a:rPr>
                        <a:t>Daily Cost * Duration of Iteration</a:t>
                      </a:r>
                      <a:endParaRPr lang="en-GB" dirty="0"/>
                    </a:p>
                  </a:txBody>
                  <a:tcPr/>
                </a:tc>
                <a:extLst>
                  <a:ext uri="{0D108BD9-81ED-4DB2-BD59-A6C34878D82A}">
                    <a16:rowId xmlns:a16="http://schemas.microsoft.com/office/drawing/2014/main" val="18108740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u="none" kern="1200" dirty="0">
                          <a:solidFill>
                            <a:schemeClr val="accent1">
                              <a:lumMod val="75000"/>
                            </a:schemeClr>
                          </a:solidFill>
                          <a:latin typeface="+mn-lt"/>
                          <a:ea typeface="+mn-ea"/>
                          <a:cs typeface="+mn-cs"/>
                        </a:rPr>
                        <a:t>Fully Loaded Cost</a:t>
                      </a:r>
                      <a:endParaRPr lang="en-GB" sz="1600" b="0" u="none" kern="1200" dirty="0">
                        <a:solidFill>
                          <a:schemeClr val="accent1">
                            <a:lumMod val="75000"/>
                          </a:schemeClr>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u="none" kern="1200" dirty="0">
                          <a:solidFill>
                            <a:schemeClr val="tx1"/>
                          </a:solidFill>
                          <a:latin typeface="+mn-lt"/>
                          <a:ea typeface="+mn-ea"/>
                          <a:cs typeface="+mn-cs"/>
                        </a:rPr>
                        <a:t>Run Cost + Overheads (support, management, </a:t>
                      </a:r>
                      <a:r>
                        <a:rPr lang="en-GB" sz="1600" b="0" u="none" kern="1200" dirty="0" err="1">
                          <a:solidFill>
                            <a:schemeClr val="tx1"/>
                          </a:solidFill>
                          <a:latin typeface="+mn-lt"/>
                          <a:ea typeface="+mn-ea"/>
                          <a:cs typeface="+mn-cs"/>
                        </a:rPr>
                        <a:t>CapitalEx</a:t>
                      </a:r>
                      <a:r>
                        <a:rPr lang="en-GB" sz="1600" b="0" u="none" kern="1200" dirty="0">
                          <a:solidFill>
                            <a:schemeClr val="tx1"/>
                          </a:solidFill>
                          <a:latin typeface="+mn-lt"/>
                          <a:ea typeface="+mn-ea"/>
                          <a:cs typeface="+mn-cs"/>
                        </a:rPr>
                        <a:t>)</a:t>
                      </a:r>
                      <a:r>
                        <a:rPr lang="en-GB" sz="1600" b="0" u="none" kern="1200" dirty="0">
                          <a:solidFill>
                            <a:schemeClr val="accent1">
                              <a:lumMod val="75000"/>
                            </a:schemeClr>
                          </a:solidFill>
                          <a:latin typeface="+mn-lt"/>
                          <a:ea typeface="+mn-ea"/>
                          <a:cs typeface="+mn-cs"/>
                        </a:rPr>
                        <a:t> </a:t>
                      </a:r>
                    </a:p>
                  </a:txBody>
                  <a:tcPr/>
                </a:tc>
                <a:extLst>
                  <a:ext uri="{0D108BD9-81ED-4DB2-BD59-A6C34878D82A}">
                    <a16:rowId xmlns:a16="http://schemas.microsoft.com/office/drawing/2014/main" val="3160020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u="none" kern="1200" dirty="0">
                          <a:solidFill>
                            <a:schemeClr val="accent1">
                              <a:lumMod val="75000"/>
                            </a:schemeClr>
                          </a:solidFill>
                          <a:latin typeface="+mn-lt"/>
                          <a:ea typeface="+mn-ea"/>
                          <a:cs typeface="+mn-cs"/>
                        </a:rPr>
                        <a:t>Contingency</a:t>
                      </a:r>
                      <a:endParaRPr lang="en-GB" sz="1600" b="0" u="none" kern="1200" dirty="0">
                        <a:solidFill>
                          <a:schemeClr val="tx1"/>
                        </a:solidFill>
                        <a:latin typeface="+mn-lt"/>
                        <a:ea typeface="+mn-ea"/>
                        <a:cs typeface="+mn-cs"/>
                      </a:endParaRPr>
                    </a:p>
                  </a:txBody>
                  <a:tcPr/>
                </a:tc>
                <a:tc>
                  <a:txBody>
                    <a:bodyPr/>
                    <a:lstStyle/>
                    <a:p>
                      <a:r>
                        <a:rPr lang="en-GB" sz="1600" b="0" u="none" kern="1200" dirty="0">
                          <a:solidFill>
                            <a:schemeClr val="tx1"/>
                          </a:solidFill>
                          <a:latin typeface="+mn-lt"/>
                          <a:ea typeface="+mn-ea"/>
                          <a:cs typeface="+mn-cs"/>
                        </a:rPr>
                        <a:t>This is predominantly a redundant factoring</a:t>
                      </a:r>
                      <a:endParaRPr lang="en-GB" dirty="0"/>
                    </a:p>
                  </a:txBody>
                  <a:tcPr/>
                </a:tc>
                <a:extLst>
                  <a:ext uri="{0D108BD9-81ED-4DB2-BD59-A6C34878D82A}">
                    <a16:rowId xmlns:a16="http://schemas.microsoft.com/office/drawing/2014/main" val="3647949346"/>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0" u="none"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0" u="none"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0" u="none"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0" u="none"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0" u="none"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0" u="none" kern="1200" dirty="0">
                        <a:solidFill>
                          <a:schemeClr val="tx1"/>
                        </a:solidFill>
                        <a:latin typeface="+mn-lt"/>
                        <a:ea typeface="+mn-ea"/>
                        <a:cs typeface="+mn-cs"/>
                      </a:endParaRPr>
                    </a:p>
                  </a:txBody>
                  <a:tcPr/>
                </a:tc>
                <a:tc hMerge="1">
                  <a:txBody>
                    <a:bodyPr/>
                    <a:lstStyle/>
                    <a:p>
                      <a:endParaRPr lang="en-GB" dirty="0"/>
                    </a:p>
                  </a:txBody>
                  <a:tcPr/>
                </a:tc>
                <a:extLst>
                  <a:ext uri="{0D108BD9-81ED-4DB2-BD59-A6C34878D82A}">
                    <a16:rowId xmlns:a16="http://schemas.microsoft.com/office/drawing/2014/main" val="1507003205"/>
                  </a:ext>
                </a:extLst>
              </a:tr>
            </a:tbl>
          </a:graphicData>
        </a:graphic>
      </p:graphicFrame>
      <p:sp>
        <p:nvSpPr>
          <p:cNvPr id="3" name="Slide Number Placeholder 2">
            <a:extLst>
              <a:ext uri="{FF2B5EF4-FFF2-40B4-BE49-F238E27FC236}">
                <a16:creationId xmlns:a16="http://schemas.microsoft.com/office/drawing/2014/main" id="{C8C8B3D5-6BFD-C24E-B04D-37B4C618899A}"/>
              </a:ext>
            </a:extLst>
          </p:cNvPr>
          <p:cNvSpPr>
            <a:spLocks noGrp="1"/>
          </p:cNvSpPr>
          <p:nvPr>
            <p:ph type="sldNum" sz="quarter" idx="12"/>
          </p:nvPr>
        </p:nvSpPr>
        <p:spPr/>
        <p:txBody>
          <a:bodyPr/>
          <a:lstStyle/>
          <a:p>
            <a:fld id="{328EBED1-B812-A24E-A9FF-4E59CC0D929A}" type="slidenum">
              <a:rPr lang="en-GB" smtClean="0"/>
              <a:t>31</a:t>
            </a:fld>
            <a:endParaRPr lang="en-GB"/>
          </a:p>
        </p:txBody>
      </p:sp>
      <p:graphicFrame>
        <p:nvGraphicFramePr>
          <p:cNvPr id="20" name="Table 19">
            <a:extLst>
              <a:ext uri="{FF2B5EF4-FFF2-40B4-BE49-F238E27FC236}">
                <a16:creationId xmlns:a16="http://schemas.microsoft.com/office/drawing/2014/main" id="{78E01F5E-9EA0-F04B-A899-7294597D4036}"/>
              </a:ext>
            </a:extLst>
          </p:cNvPr>
          <p:cNvGraphicFramePr>
            <a:graphicFrameLocks noGrp="1"/>
          </p:cNvGraphicFramePr>
          <p:nvPr>
            <p:extLst>
              <p:ext uri="{D42A27DB-BD31-4B8C-83A1-F6EECF244321}">
                <p14:modId xmlns:p14="http://schemas.microsoft.com/office/powerpoint/2010/main" val="4089473573"/>
              </p:ext>
            </p:extLst>
          </p:nvPr>
        </p:nvGraphicFramePr>
        <p:xfrm>
          <a:off x="1711233" y="4237967"/>
          <a:ext cx="8567256" cy="1112520"/>
        </p:xfrm>
        <a:graphic>
          <a:graphicData uri="http://schemas.openxmlformats.org/drawingml/2006/table">
            <a:tbl>
              <a:tblPr firstRow="1" bandRow="1">
                <a:tableStyleId>{5C22544A-7EE6-4342-B048-85BDC9FD1C3A}</a:tableStyleId>
              </a:tblPr>
              <a:tblGrid>
                <a:gridCol w="1104083">
                  <a:extLst>
                    <a:ext uri="{9D8B030D-6E8A-4147-A177-3AD203B41FA5}">
                      <a16:colId xmlns:a16="http://schemas.microsoft.com/office/drawing/2014/main" val="3680691196"/>
                    </a:ext>
                  </a:extLst>
                </a:gridCol>
                <a:gridCol w="3179545">
                  <a:extLst>
                    <a:ext uri="{9D8B030D-6E8A-4147-A177-3AD203B41FA5}">
                      <a16:colId xmlns:a16="http://schemas.microsoft.com/office/drawing/2014/main" val="3017500946"/>
                    </a:ext>
                  </a:extLst>
                </a:gridCol>
                <a:gridCol w="1213189">
                  <a:extLst>
                    <a:ext uri="{9D8B030D-6E8A-4147-A177-3AD203B41FA5}">
                      <a16:colId xmlns:a16="http://schemas.microsoft.com/office/drawing/2014/main" val="1656951563"/>
                    </a:ext>
                  </a:extLst>
                </a:gridCol>
                <a:gridCol w="3070439">
                  <a:extLst>
                    <a:ext uri="{9D8B030D-6E8A-4147-A177-3AD203B41FA5}">
                      <a16:colId xmlns:a16="http://schemas.microsoft.com/office/drawing/2014/main" val="2787549320"/>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kern="1200" dirty="0">
                          <a:solidFill>
                            <a:schemeClr val="accent1">
                              <a:lumMod val="75000"/>
                            </a:schemeClr>
                          </a:solidFill>
                          <a:latin typeface="+mn-lt"/>
                          <a:ea typeface="+mn-ea"/>
                          <a:cs typeface="+mn-cs"/>
                        </a:rPr>
                        <a:t>Feature Driven Model</a:t>
                      </a:r>
                    </a:p>
                  </a:txBody>
                  <a:tcPr>
                    <a:solidFill>
                      <a:schemeClr val="accent1">
                        <a:lumMod val="40000"/>
                        <a:lumOff val="60000"/>
                      </a:schemeClr>
                    </a:solidFill>
                  </a:tcPr>
                </a:tc>
                <a:tc hMerge="1">
                  <a:txBody>
                    <a:bodyPr/>
                    <a:lstStyle/>
                    <a:p>
                      <a:endParaRPr lang="en-GB"/>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kern="1200" dirty="0">
                          <a:solidFill>
                            <a:schemeClr val="accent1">
                              <a:lumMod val="75000"/>
                            </a:schemeClr>
                          </a:solidFill>
                          <a:latin typeface="+mn-lt"/>
                          <a:ea typeface="+mn-ea"/>
                          <a:cs typeface="+mn-cs"/>
                        </a:rPr>
                        <a:t>Cost Driven Model</a:t>
                      </a:r>
                    </a:p>
                  </a:txBody>
                  <a:tcPr>
                    <a:solidFill>
                      <a:schemeClr val="accent1">
                        <a:lumMod val="40000"/>
                        <a:lumOff val="60000"/>
                      </a:schemeClr>
                    </a:solidFill>
                  </a:tcPr>
                </a:tc>
                <a:tc hMerge="1">
                  <a:txBody>
                    <a:bodyPr/>
                    <a:lstStyle/>
                    <a:p>
                      <a:endParaRPr lang="en-GB"/>
                    </a:p>
                  </a:txBody>
                  <a:tcPr/>
                </a:tc>
                <a:extLst>
                  <a:ext uri="{0D108BD9-81ED-4DB2-BD59-A6C34878D82A}">
                    <a16:rowId xmlns:a16="http://schemas.microsoft.com/office/drawing/2014/main" val="550231781"/>
                  </a:ext>
                </a:extLst>
              </a:tr>
              <a:tr h="370840">
                <a:tc>
                  <a:txBody>
                    <a:bodyPr/>
                    <a:lstStyle/>
                    <a:p>
                      <a:pPr algn="ctr"/>
                      <a:r>
                        <a:rPr lang="en-GB" sz="1600" dirty="0">
                          <a:solidFill>
                            <a:schemeClr val="tx1"/>
                          </a:solidFill>
                        </a:rPr>
                        <a:t>Calculation</a:t>
                      </a:r>
                    </a:p>
                  </a:txBody>
                  <a:tcPr/>
                </a:tc>
                <a:tc>
                  <a:txBody>
                    <a:bodyPr/>
                    <a:lstStyle/>
                    <a:p>
                      <a:pPr algn="ctr"/>
                      <a:r>
                        <a:rPr lang="en-GB" sz="1600" dirty="0">
                          <a:solidFill>
                            <a:schemeClr val="tx1"/>
                          </a:solidFill>
                        </a:rPr>
                        <a:t>Time * Run costs | Fully loaded cost</a:t>
                      </a:r>
                    </a:p>
                  </a:txBody>
                  <a:tcPr/>
                </a:tc>
                <a:tc>
                  <a:txBody>
                    <a:bodyPr/>
                    <a:lstStyle/>
                    <a:p>
                      <a:pPr algn="ctr"/>
                      <a:r>
                        <a:rPr lang="en-GB" sz="1600" dirty="0">
                          <a:solidFill>
                            <a:schemeClr val="tx1"/>
                          </a:solidFill>
                        </a:rPr>
                        <a:t>Calculation:</a:t>
                      </a:r>
                    </a:p>
                  </a:txBody>
                  <a:tcPr/>
                </a:tc>
                <a:tc>
                  <a:txBody>
                    <a:bodyPr/>
                    <a:lstStyle/>
                    <a:p>
                      <a:pPr algn="l"/>
                      <a:r>
                        <a:rPr lang="en-GB" sz="1600" dirty="0">
                          <a:solidFill>
                            <a:schemeClr val="tx1"/>
                          </a:solidFill>
                        </a:rPr>
                        <a:t>Budget / Run Cost</a:t>
                      </a:r>
                    </a:p>
                  </a:txBody>
                  <a:tcPr/>
                </a:tc>
                <a:extLst>
                  <a:ext uri="{0D108BD9-81ED-4DB2-BD59-A6C34878D82A}">
                    <a16:rowId xmlns:a16="http://schemas.microsoft.com/office/drawing/2014/main" val="669662093"/>
                  </a:ext>
                </a:extLst>
              </a:tr>
              <a:tr h="370840">
                <a:tc gridSpan="2">
                  <a:txBody>
                    <a:bodyPr/>
                    <a:lstStyle/>
                    <a:p>
                      <a:pPr algn="ctr"/>
                      <a:r>
                        <a:rPr lang="en-GB" sz="1600" dirty="0">
                          <a:solidFill>
                            <a:schemeClr val="tx1"/>
                          </a:solidFill>
                        </a:rPr>
                        <a:t>Cost Varies</a:t>
                      </a:r>
                    </a:p>
                  </a:txBody>
                  <a:tcPr/>
                </a:tc>
                <a:tc hMerge="1">
                  <a:txBody>
                    <a:bodyPr/>
                    <a:lstStyle/>
                    <a:p>
                      <a:endParaRPr lang="en-GB"/>
                    </a:p>
                  </a:txBody>
                  <a:tcPr/>
                </a:tc>
                <a:tc gridSpan="2">
                  <a:txBody>
                    <a:bodyPr/>
                    <a:lstStyle/>
                    <a:p>
                      <a:pPr algn="ctr"/>
                      <a:r>
                        <a:rPr lang="en-GB" sz="1600" dirty="0">
                          <a:solidFill>
                            <a:schemeClr val="tx1"/>
                          </a:solidFill>
                        </a:rPr>
                        <a:t>Feature Varies</a:t>
                      </a:r>
                    </a:p>
                  </a:txBody>
                  <a:tcPr/>
                </a:tc>
                <a:tc hMerge="1">
                  <a:txBody>
                    <a:bodyPr/>
                    <a:lstStyle/>
                    <a:p>
                      <a:endParaRPr lang="en-GB"/>
                    </a:p>
                  </a:txBody>
                  <a:tcPr/>
                </a:tc>
                <a:extLst>
                  <a:ext uri="{0D108BD9-81ED-4DB2-BD59-A6C34878D82A}">
                    <a16:rowId xmlns:a16="http://schemas.microsoft.com/office/drawing/2014/main" val="4132361824"/>
                  </a:ext>
                </a:extLst>
              </a:tr>
            </a:tbl>
          </a:graphicData>
        </a:graphic>
      </p:graphicFrame>
    </p:spTree>
    <p:extLst>
      <p:ext uri="{BB962C8B-B14F-4D97-AF65-F5344CB8AC3E}">
        <p14:creationId xmlns:p14="http://schemas.microsoft.com/office/powerpoint/2010/main" val="3650886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4C72BC1-4BA7-1542-99B4-371A10479303}"/>
              </a:ext>
            </a:extLst>
          </p:cNvPr>
          <p:cNvGraphicFramePr>
            <a:graphicFrameLocks noGrp="1"/>
          </p:cNvGraphicFramePr>
          <p:nvPr>
            <p:extLst>
              <p:ext uri="{D42A27DB-BD31-4B8C-83A1-F6EECF244321}">
                <p14:modId xmlns:p14="http://schemas.microsoft.com/office/powerpoint/2010/main" val="3185875757"/>
              </p:ext>
            </p:extLst>
          </p:nvPr>
        </p:nvGraphicFramePr>
        <p:xfrm>
          <a:off x="1532829" y="965899"/>
          <a:ext cx="8871968" cy="4856480"/>
        </p:xfrm>
        <a:graphic>
          <a:graphicData uri="http://schemas.openxmlformats.org/drawingml/2006/table">
            <a:tbl>
              <a:tblPr firstRow="1" bandRow="1">
                <a:tableStyleId>{5C22544A-7EE6-4342-B048-85BDC9FD1C3A}</a:tableStyleId>
              </a:tblPr>
              <a:tblGrid>
                <a:gridCol w="8871968">
                  <a:extLst>
                    <a:ext uri="{9D8B030D-6E8A-4147-A177-3AD203B41FA5}">
                      <a16:colId xmlns:a16="http://schemas.microsoft.com/office/drawing/2014/main" val="1318625255"/>
                    </a:ext>
                  </a:extLst>
                </a:gridCol>
              </a:tblGrid>
              <a:tr h="370840">
                <a:tc>
                  <a:txBody>
                    <a:bodyPr/>
                    <a:lstStyle/>
                    <a:p>
                      <a:pPr algn="ctr"/>
                      <a:r>
                        <a:rPr lang="en-GB" sz="1600" b="1" dirty="0">
                          <a:solidFill>
                            <a:schemeClr val="bg1"/>
                          </a:solidFill>
                        </a:rPr>
                        <a:t>Zombie Scrum and Doing Agile</a:t>
                      </a:r>
                      <a:endParaRPr lang="en-GB" sz="1600" dirty="0"/>
                    </a:p>
                  </a:txBody>
                  <a:tcPr/>
                </a:tc>
                <a:extLst>
                  <a:ext uri="{0D108BD9-81ED-4DB2-BD59-A6C34878D82A}">
                    <a16:rowId xmlns:a16="http://schemas.microsoft.com/office/drawing/2014/main" val="936738343"/>
                  </a:ext>
                </a:extLst>
              </a:tr>
              <a:tr h="370840">
                <a:tc>
                  <a:txBody>
                    <a:bodyPr/>
                    <a:lstStyle/>
                    <a:p>
                      <a:pPr algn="ctr"/>
                      <a:r>
                        <a:rPr lang="en-GB" sz="1600" b="1" kern="1200" dirty="0">
                          <a:solidFill>
                            <a:schemeClr val="accent1">
                              <a:lumMod val="75000"/>
                            </a:schemeClr>
                          </a:solidFill>
                          <a:latin typeface="+mn-lt"/>
                          <a:ea typeface="+mn-ea"/>
                          <a:cs typeface="+mn-cs"/>
                        </a:rPr>
                        <a:t>It is possible to fill all the roles, follow the Ceremonies and generate all the  Artefacts of Scrum but still not receive the benefits of Agile.</a:t>
                      </a:r>
                      <a:endParaRPr lang="en-GB" sz="1600" b="1" kern="1200" noProof="0" dirty="0">
                        <a:solidFill>
                          <a:schemeClr val="accent1">
                            <a:lumMod val="75000"/>
                          </a:schemeClr>
                        </a:solidFill>
                        <a:latin typeface="+mn-lt"/>
                        <a:ea typeface="+mn-ea"/>
                        <a:cs typeface="+mn-cs"/>
                      </a:endParaRPr>
                    </a:p>
                  </a:txBody>
                  <a:tcPr>
                    <a:solidFill>
                      <a:schemeClr val="accent1">
                        <a:lumMod val="40000"/>
                        <a:lumOff val="60000"/>
                      </a:schemeClr>
                    </a:solidFill>
                  </a:tcPr>
                </a:tc>
                <a:extLst>
                  <a:ext uri="{0D108BD9-81ED-4DB2-BD59-A6C34878D82A}">
                    <a16:rowId xmlns:a16="http://schemas.microsoft.com/office/drawing/2014/main" val="13371978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u="none" dirty="0">
                          <a:solidFill>
                            <a:schemeClr val="tx1"/>
                          </a:solidFill>
                        </a:rPr>
                        <a:t>Using Scrum or any other Agile framework like a rule book is not being Agile.  We call this Doing Agile! True agility is about trust, empowerment, creativity, flexibility and innovation. </a:t>
                      </a:r>
                    </a:p>
                  </a:txBody>
                  <a:tcPr/>
                </a:tc>
                <a:extLst>
                  <a:ext uri="{0D108BD9-81ED-4DB2-BD59-A6C34878D82A}">
                    <a16:rowId xmlns:a16="http://schemas.microsoft.com/office/drawing/2014/main" val="9070096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u="none" dirty="0">
                          <a:solidFill>
                            <a:schemeClr val="tx1"/>
                          </a:solidFill>
                        </a:rPr>
                        <a:t>Accountability &amp; Value can only occur when a Cross Functional Team fully understands and enacts these concepts.  A team will never be high performing by simply follow the rules… that is Zombie Scrum!</a:t>
                      </a:r>
                    </a:p>
                  </a:txBody>
                  <a:tcPr/>
                </a:tc>
                <a:extLst>
                  <a:ext uri="{0D108BD9-81ED-4DB2-BD59-A6C34878D82A}">
                    <a16:rowId xmlns:a16="http://schemas.microsoft.com/office/drawing/2014/main" val="39251878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u="none" dirty="0">
                          <a:solidFill>
                            <a:schemeClr val="tx1"/>
                          </a:solidFill>
                        </a:rPr>
                        <a:t>Even if a team has reached the high performance nirvana this in isolation will not release the Business or Organisational Benefits in isolation.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u="none" dirty="0">
                          <a:solidFill>
                            <a:schemeClr val="tx1"/>
                          </a:solidFill>
                        </a:rPr>
                        <a:t>To release true Value the hard work </a:t>
                      </a:r>
                      <a:r>
                        <a:rPr lang="en-GB" sz="1600" i="1" u="none" dirty="0">
                          <a:solidFill>
                            <a:schemeClr val="tx1"/>
                          </a:solidFill>
                        </a:rPr>
                        <a:t>starts</a:t>
                      </a:r>
                      <a:r>
                        <a:rPr lang="en-GB" sz="1600" u="none" dirty="0">
                          <a:solidFill>
                            <a:schemeClr val="tx1"/>
                          </a:solidFill>
                        </a:rPr>
                        <a:t> within the Business and it’s stakeholders… throughout this deck there are references to Incremental Delivery and Value driven Features; for Incremental Delivery to work, Features must be small enough for the team to deliver them within an Iteration and they must add  Value.  That is the challenge to the Business and in particular the Product Owner. </a:t>
                      </a:r>
                    </a:p>
                  </a:txBody>
                  <a:tcPr/>
                </a:tc>
                <a:extLst>
                  <a:ext uri="{0D108BD9-81ED-4DB2-BD59-A6C34878D82A}">
                    <a16:rowId xmlns:a16="http://schemas.microsoft.com/office/drawing/2014/main" val="34679783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If we build a single Feature rich deliverable, using Iterative Development, but it cannot be release until the end, then we are not realising the Value of Incremental Delivery. We are Just Doing Agile and perhaps just Zombie Scrum.  </a:t>
                      </a:r>
                    </a:p>
                  </a:txBody>
                  <a:tcPr/>
                </a:tc>
                <a:extLst>
                  <a:ext uri="{0D108BD9-81ED-4DB2-BD59-A6C34878D82A}">
                    <a16:rowId xmlns:a16="http://schemas.microsoft.com/office/drawing/2014/main" val="26237549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The hardest challenge lies with creating small but valuable increments – that’s the Business Challenge! </a:t>
                      </a:r>
                    </a:p>
                  </a:txBody>
                  <a:tcPr/>
                </a:tc>
                <a:extLst>
                  <a:ext uri="{0D108BD9-81ED-4DB2-BD59-A6C34878D82A}">
                    <a16:rowId xmlns:a16="http://schemas.microsoft.com/office/drawing/2014/main" val="1810874026"/>
                  </a:ext>
                </a:extLst>
              </a:tr>
            </a:tbl>
          </a:graphicData>
        </a:graphic>
      </p:graphicFrame>
      <p:sp>
        <p:nvSpPr>
          <p:cNvPr id="3" name="Slide Number Placeholder 2">
            <a:extLst>
              <a:ext uri="{FF2B5EF4-FFF2-40B4-BE49-F238E27FC236}">
                <a16:creationId xmlns:a16="http://schemas.microsoft.com/office/drawing/2014/main" id="{ABE1A43F-6E18-6E4A-90D5-C4F7A0930925}"/>
              </a:ext>
            </a:extLst>
          </p:cNvPr>
          <p:cNvSpPr>
            <a:spLocks noGrp="1"/>
          </p:cNvSpPr>
          <p:nvPr>
            <p:ph type="sldNum" sz="quarter" idx="12"/>
          </p:nvPr>
        </p:nvSpPr>
        <p:spPr/>
        <p:txBody>
          <a:bodyPr/>
          <a:lstStyle/>
          <a:p>
            <a:fld id="{328EBED1-B812-A24E-A9FF-4E59CC0D929A}" type="slidenum">
              <a:rPr lang="en-GB" smtClean="0"/>
              <a:t>32</a:t>
            </a:fld>
            <a:endParaRPr lang="en-GB"/>
          </a:p>
        </p:txBody>
      </p:sp>
      <p:sp>
        <p:nvSpPr>
          <p:cNvPr id="6" name="TextBox 5">
            <a:extLst>
              <a:ext uri="{FF2B5EF4-FFF2-40B4-BE49-F238E27FC236}">
                <a16:creationId xmlns:a16="http://schemas.microsoft.com/office/drawing/2014/main" id="{A7D2FC79-CA40-3B47-8119-D82889E0B1DD}"/>
              </a:ext>
            </a:extLst>
          </p:cNvPr>
          <p:cNvSpPr txBox="1"/>
          <p:nvPr/>
        </p:nvSpPr>
        <p:spPr>
          <a:xfrm>
            <a:off x="1281420" y="6065949"/>
            <a:ext cx="9234153" cy="369332"/>
          </a:xfrm>
          <a:prstGeom prst="rect">
            <a:avLst/>
          </a:prstGeom>
          <a:noFill/>
          <a:ln>
            <a:solidFill>
              <a:schemeClr val="accent1"/>
            </a:solidFill>
          </a:ln>
        </p:spPr>
        <p:txBody>
          <a:bodyPr wrap="square" rtlCol="0">
            <a:spAutoFit/>
          </a:bodyPr>
          <a:lstStyle/>
          <a:p>
            <a:pPr algn="ctr"/>
            <a:r>
              <a:rPr lang="en-GB" dirty="0">
                <a:solidFill>
                  <a:schemeClr val="accent1">
                    <a:lumMod val="75000"/>
                  </a:schemeClr>
                </a:solidFill>
              </a:rPr>
              <a:t>The rate of release of Business Value is often referred to as the Throughput. </a:t>
            </a:r>
          </a:p>
        </p:txBody>
      </p:sp>
    </p:spTree>
    <p:extLst>
      <p:ext uri="{BB962C8B-B14F-4D97-AF65-F5344CB8AC3E}">
        <p14:creationId xmlns:p14="http://schemas.microsoft.com/office/powerpoint/2010/main" val="12080454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4C72BC1-4BA7-1542-99B4-371A10479303}"/>
              </a:ext>
            </a:extLst>
          </p:cNvPr>
          <p:cNvGraphicFramePr>
            <a:graphicFrameLocks noGrp="1"/>
          </p:cNvGraphicFramePr>
          <p:nvPr>
            <p:extLst>
              <p:ext uri="{D42A27DB-BD31-4B8C-83A1-F6EECF244321}">
                <p14:modId xmlns:p14="http://schemas.microsoft.com/office/powerpoint/2010/main" val="3706664549"/>
              </p:ext>
            </p:extLst>
          </p:nvPr>
        </p:nvGraphicFramePr>
        <p:xfrm>
          <a:off x="1532829" y="965899"/>
          <a:ext cx="8871968" cy="4846320"/>
        </p:xfrm>
        <a:graphic>
          <a:graphicData uri="http://schemas.openxmlformats.org/drawingml/2006/table">
            <a:tbl>
              <a:tblPr firstRow="1" bandRow="1">
                <a:tableStyleId>{5C22544A-7EE6-4342-B048-85BDC9FD1C3A}</a:tableStyleId>
              </a:tblPr>
              <a:tblGrid>
                <a:gridCol w="1275685">
                  <a:extLst>
                    <a:ext uri="{9D8B030D-6E8A-4147-A177-3AD203B41FA5}">
                      <a16:colId xmlns:a16="http://schemas.microsoft.com/office/drawing/2014/main" val="1318625255"/>
                    </a:ext>
                  </a:extLst>
                </a:gridCol>
                <a:gridCol w="3160299">
                  <a:extLst>
                    <a:ext uri="{9D8B030D-6E8A-4147-A177-3AD203B41FA5}">
                      <a16:colId xmlns:a16="http://schemas.microsoft.com/office/drawing/2014/main" val="3293762026"/>
                    </a:ext>
                  </a:extLst>
                </a:gridCol>
                <a:gridCol w="4435984">
                  <a:extLst>
                    <a:ext uri="{9D8B030D-6E8A-4147-A177-3AD203B41FA5}">
                      <a16:colId xmlns:a16="http://schemas.microsoft.com/office/drawing/2014/main" val="2425881938"/>
                    </a:ext>
                  </a:extLst>
                </a:gridCol>
              </a:tblGrid>
              <a:tr h="370840">
                <a:tc gridSpan="3">
                  <a:txBody>
                    <a:bodyPr/>
                    <a:lstStyle/>
                    <a:p>
                      <a:pPr algn="ctr"/>
                      <a:r>
                        <a:rPr lang="en-GB" sz="1600" b="1" dirty="0">
                          <a:solidFill>
                            <a:schemeClr val="bg1"/>
                          </a:solidFill>
                        </a:rPr>
                        <a:t>Example of Iterative Development and Incremental Delivery of Business Value</a:t>
                      </a:r>
                      <a:endParaRPr lang="en-GB" sz="1600" dirty="0"/>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936738343"/>
                  </a:ext>
                </a:extLst>
              </a:tr>
              <a:tr h="370840">
                <a:tc gridSpan="3">
                  <a:txBody>
                    <a:bodyPr/>
                    <a:lstStyle/>
                    <a:p>
                      <a:pPr algn="ctr"/>
                      <a:r>
                        <a:rPr lang="en-GB" sz="1600" b="1" kern="1200" dirty="0">
                          <a:solidFill>
                            <a:schemeClr val="accent1">
                              <a:lumMod val="75000"/>
                            </a:schemeClr>
                          </a:solidFill>
                          <a:latin typeface="+mn-lt"/>
                          <a:ea typeface="+mn-ea"/>
                          <a:cs typeface="+mn-cs"/>
                        </a:rPr>
                        <a:t>As a CUSTOMER I would like TO ACCEPT AN OFFER so that I can GET MY LIMITED TIME EVENT</a:t>
                      </a:r>
                      <a:endParaRPr lang="en-GB" sz="1600" b="1" kern="1200" noProof="0" dirty="0">
                        <a:solidFill>
                          <a:schemeClr val="accent1">
                            <a:lumMod val="75000"/>
                          </a:schemeClr>
                        </a:solidFill>
                        <a:latin typeface="+mn-lt"/>
                        <a:ea typeface="+mn-ea"/>
                        <a:cs typeface="+mn-cs"/>
                      </a:endParaRPr>
                    </a:p>
                  </a:txBody>
                  <a:tcPr>
                    <a:solidFill>
                      <a:schemeClr val="accent1">
                        <a:lumMod val="40000"/>
                        <a:lumOff val="60000"/>
                      </a:schemeClr>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337197815"/>
                  </a:ext>
                </a:extLst>
              </a:tr>
              <a:tr h="37084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u="none" dirty="0">
                          <a:solidFill>
                            <a:schemeClr val="tx1"/>
                          </a:solidFill>
                        </a:rPr>
                        <a:t>In this simple example a customer obtains an event on a set date – no further context or detail supplied.</a:t>
                      </a:r>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9070096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kern="1200" dirty="0">
                          <a:solidFill>
                            <a:schemeClr val="accent1">
                              <a:lumMod val="75000"/>
                            </a:schemeClr>
                          </a:solidFill>
                          <a:latin typeface="+mn-lt"/>
                          <a:ea typeface="+mn-ea"/>
                          <a:cs typeface="+mn-cs"/>
                        </a:rPr>
                        <a:t>Iteration 1</a:t>
                      </a:r>
                    </a:p>
                  </a:txBody>
                  <a:tcPr>
                    <a:solidFill>
                      <a:schemeClr val="accent1">
                        <a:lumMod val="40000"/>
                        <a:lumOff val="60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u="none" dirty="0">
                          <a:solidFill>
                            <a:schemeClr val="tx1"/>
                          </a:solidFill>
                        </a:rPr>
                        <a:t>All the logic of the offer is created and a simple hyperlink – </a:t>
                      </a:r>
                      <a:r>
                        <a:rPr lang="en-GB" sz="1600" u="sng" dirty="0">
                          <a:solidFill>
                            <a:schemeClr val="tx1"/>
                          </a:solidFill>
                        </a:rPr>
                        <a:t>ACCEPT OFFER</a:t>
                      </a:r>
                      <a:r>
                        <a:rPr lang="en-GB" sz="1600" u="none" dirty="0">
                          <a:solidFill>
                            <a:schemeClr val="tx1"/>
                          </a:solidFill>
                        </a:rPr>
                        <a:t> is supplied</a:t>
                      </a:r>
                    </a:p>
                  </a:txBody>
                  <a:tcPr/>
                </a:tc>
                <a:tc hMerge="1">
                  <a:txBody>
                    <a:bodyPr/>
                    <a:lstStyle/>
                    <a:p>
                      <a:endParaRPr lang="en-GB"/>
                    </a:p>
                  </a:txBody>
                  <a:tcPr/>
                </a:tc>
                <a:extLst>
                  <a:ext uri="{0D108BD9-81ED-4DB2-BD59-A6C34878D82A}">
                    <a16:rowId xmlns:a16="http://schemas.microsoft.com/office/drawing/2014/main" val="34679783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kern="1200" dirty="0">
                          <a:solidFill>
                            <a:schemeClr val="accent1">
                              <a:lumMod val="75000"/>
                            </a:schemeClr>
                          </a:solidFill>
                          <a:latin typeface="+mn-lt"/>
                          <a:ea typeface="+mn-ea"/>
                          <a:cs typeface="+mn-cs"/>
                        </a:rPr>
                        <a:t>Iteration 2</a:t>
                      </a:r>
                    </a:p>
                  </a:txBody>
                  <a:tcPr>
                    <a:solidFill>
                      <a:schemeClr val="accent1">
                        <a:lumMod val="40000"/>
                        <a:lumOff val="60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u="none" dirty="0">
                          <a:solidFill>
                            <a:schemeClr val="tx1"/>
                          </a:solidFill>
                        </a:rPr>
                        <a:t>When the hyperlink is clicked a new hyperlink box refreshes showing </a:t>
                      </a:r>
                      <a:r>
                        <a:rPr lang="en-GB" sz="1600" u="sng" dirty="0">
                          <a:solidFill>
                            <a:schemeClr val="tx1"/>
                          </a:solidFill>
                        </a:rPr>
                        <a:t>DAYS TO EVENT</a:t>
                      </a:r>
                    </a:p>
                  </a:txBody>
                  <a:tcPr/>
                </a:tc>
                <a:tc hMerge="1">
                  <a:txBody>
                    <a:bodyPr/>
                    <a:lstStyle/>
                    <a:p>
                      <a:endParaRPr lang="en-GB"/>
                    </a:p>
                  </a:txBody>
                  <a:tcPr/>
                </a:tc>
                <a:extLst>
                  <a:ext uri="{0D108BD9-81ED-4DB2-BD59-A6C34878D82A}">
                    <a16:rowId xmlns:a16="http://schemas.microsoft.com/office/drawing/2014/main" val="1033744382"/>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kern="1200" dirty="0">
                          <a:solidFill>
                            <a:schemeClr val="accent1">
                              <a:lumMod val="75000"/>
                            </a:schemeClr>
                          </a:solidFill>
                          <a:latin typeface="+mn-lt"/>
                          <a:ea typeface="+mn-ea"/>
                          <a:cs typeface="+mn-cs"/>
                        </a:rPr>
                        <a:t>Iteration 3</a:t>
                      </a:r>
                    </a:p>
                  </a:txBody>
                  <a:tcPr>
                    <a:solidFill>
                      <a:schemeClr val="accent1">
                        <a:lumMod val="40000"/>
                        <a:lumOff val="60000"/>
                      </a:schemeClr>
                    </a:solidFill>
                  </a:tcPr>
                </a:tc>
                <a:tc hMerge="1">
                  <a:txBody>
                    <a:bodyPr/>
                    <a:lstStyle/>
                    <a:p>
                      <a:endParaRPr lang="en-GB"/>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kern="1200" dirty="0">
                          <a:solidFill>
                            <a:schemeClr val="accent1">
                              <a:lumMod val="75000"/>
                            </a:schemeClr>
                          </a:solidFill>
                          <a:latin typeface="+mn-lt"/>
                          <a:ea typeface="+mn-ea"/>
                          <a:cs typeface="+mn-cs"/>
                        </a:rPr>
                        <a:t>Iteration 4</a:t>
                      </a:r>
                    </a:p>
                  </a:txBody>
                  <a:tcPr>
                    <a:solidFill>
                      <a:schemeClr val="accent1">
                        <a:lumMod val="40000"/>
                        <a:lumOff val="60000"/>
                      </a:schemeClr>
                    </a:solidFill>
                  </a:tcPr>
                </a:tc>
                <a:extLst>
                  <a:ext uri="{0D108BD9-81ED-4DB2-BD59-A6C34878D82A}">
                    <a16:rowId xmlns:a16="http://schemas.microsoft.com/office/drawing/2014/main" val="1911878917"/>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The link &amp; countdown is replaced with simple static button in the same colour as the rest of the screen</a:t>
                      </a:r>
                    </a:p>
                  </a:txBody>
                  <a:tcPr/>
                </a:tc>
                <a:tc hMerge="1">
                  <a:txBody>
                    <a:bodyPr/>
                    <a:lstStyle/>
                    <a:p>
                      <a:endParaRPr lang="en-GB"/>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In the final iteration, the graphics are introduced and a real time countdown timer Feature is added</a:t>
                      </a:r>
                    </a:p>
                  </a:txBody>
                  <a:tcPr/>
                </a:tc>
                <a:extLst>
                  <a:ext uri="{0D108BD9-81ED-4DB2-BD59-A6C34878D82A}">
                    <a16:rowId xmlns:a16="http://schemas.microsoft.com/office/drawing/2014/main" val="1810874026"/>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p>
                  </a:txBody>
                  <a:tcPr/>
                </a:tc>
                <a:tc hMerge="1">
                  <a:txBody>
                    <a:bodyPr/>
                    <a:lstStyle/>
                    <a:p>
                      <a:endParaRPr lang="en-GB"/>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p>
                  </a:txBody>
                  <a:tcPr/>
                </a:tc>
                <a:extLst>
                  <a:ext uri="{0D108BD9-81ED-4DB2-BD59-A6C34878D82A}">
                    <a16:rowId xmlns:a16="http://schemas.microsoft.com/office/drawing/2014/main" val="1666231719"/>
                  </a:ext>
                </a:extLst>
              </a:tr>
            </a:tbl>
          </a:graphicData>
        </a:graphic>
      </p:graphicFrame>
      <p:sp>
        <p:nvSpPr>
          <p:cNvPr id="3" name="Slide Number Placeholder 2">
            <a:extLst>
              <a:ext uri="{FF2B5EF4-FFF2-40B4-BE49-F238E27FC236}">
                <a16:creationId xmlns:a16="http://schemas.microsoft.com/office/drawing/2014/main" id="{ABE1A43F-6E18-6E4A-90D5-C4F7A0930925}"/>
              </a:ext>
            </a:extLst>
          </p:cNvPr>
          <p:cNvSpPr>
            <a:spLocks noGrp="1"/>
          </p:cNvSpPr>
          <p:nvPr>
            <p:ph type="sldNum" sz="quarter" idx="12"/>
          </p:nvPr>
        </p:nvSpPr>
        <p:spPr/>
        <p:txBody>
          <a:bodyPr/>
          <a:lstStyle/>
          <a:p>
            <a:fld id="{328EBED1-B812-A24E-A9FF-4E59CC0D929A}" type="slidenum">
              <a:rPr lang="en-GB" smtClean="0"/>
              <a:t>33</a:t>
            </a:fld>
            <a:endParaRPr lang="en-GB"/>
          </a:p>
        </p:txBody>
      </p:sp>
      <p:sp>
        <p:nvSpPr>
          <p:cNvPr id="6" name="TextBox 5">
            <a:extLst>
              <a:ext uri="{FF2B5EF4-FFF2-40B4-BE49-F238E27FC236}">
                <a16:creationId xmlns:a16="http://schemas.microsoft.com/office/drawing/2014/main" id="{A7D2FC79-CA40-3B47-8119-D82889E0B1DD}"/>
              </a:ext>
            </a:extLst>
          </p:cNvPr>
          <p:cNvSpPr txBox="1"/>
          <p:nvPr/>
        </p:nvSpPr>
        <p:spPr>
          <a:xfrm>
            <a:off x="1281420" y="6062774"/>
            <a:ext cx="9234153" cy="369332"/>
          </a:xfrm>
          <a:prstGeom prst="rect">
            <a:avLst/>
          </a:prstGeom>
          <a:noFill/>
          <a:ln>
            <a:solidFill>
              <a:schemeClr val="accent1"/>
            </a:solidFill>
          </a:ln>
        </p:spPr>
        <p:txBody>
          <a:bodyPr wrap="square" rtlCol="0">
            <a:spAutoFit/>
          </a:bodyPr>
          <a:lstStyle/>
          <a:p>
            <a:pPr algn="ctr"/>
            <a:r>
              <a:rPr lang="en-GB" dirty="0">
                <a:solidFill>
                  <a:schemeClr val="accent1">
                    <a:lumMod val="75000"/>
                  </a:schemeClr>
                </a:solidFill>
              </a:rPr>
              <a:t>Initially not Feature Rich, but incrementally improving - when the Value diminishes we stop!</a:t>
            </a:r>
          </a:p>
        </p:txBody>
      </p:sp>
      <p:sp>
        <p:nvSpPr>
          <p:cNvPr id="26" name="Oval 25">
            <a:extLst>
              <a:ext uri="{FF2B5EF4-FFF2-40B4-BE49-F238E27FC236}">
                <a16:creationId xmlns:a16="http://schemas.microsoft.com/office/drawing/2014/main" id="{BDE898FA-9E75-E348-8E95-75C1EBEDBF0D}"/>
              </a:ext>
            </a:extLst>
          </p:cNvPr>
          <p:cNvSpPr/>
          <p:nvPr/>
        </p:nvSpPr>
        <p:spPr>
          <a:xfrm>
            <a:off x="1702648" y="3892287"/>
            <a:ext cx="1946366" cy="1853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ACCEPT</a:t>
            </a:r>
          </a:p>
          <a:p>
            <a:pPr algn="ctr"/>
            <a:r>
              <a:rPr lang="en-GB" b="1" dirty="0"/>
              <a:t>OFFER</a:t>
            </a:r>
          </a:p>
        </p:txBody>
      </p:sp>
      <p:sp>
        <p:nvSpPr>
          <p:cNvPr id="27" name="Oval 26">
            <a:extLst>
              <a:ext uri="{FF2B5EF4-FFF2-40B4-BE49-F238E27FC236}">
                <a16:creationId xmlns:a16="http://schemas.microsoft.com/office/drawing/2014/main" id="{673D2F63-FED7-9E4E-9E7E-6718E75F96E7}"/>
              </a:ext>
            </a:extLst>
          </p:cNvPr>
          <p:cNvSpPr/>
          <p:nvPr/>
        </p:nvSpPr>
        <p:spPr>
          <a:xfrm>
            <a:off x="3810118" y="3892286"/>
            <a:ext cx="1946366" cy="1853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NN</a:t>
            </a:r>
          </a:p>
          <a:p>
            <a:pPr algn="ctr"/>
            <a:r>
              <a:rPr lang="en-GB" b="1" dirty="0"/>
              <a:t>DAYS TO </a:t>
            </a:r>
          </a:p>
          <a:p>
            <a:pPr algn="ctr"/>
            <a:r>
              <a:rPr lang="en-GB" b="1" dirty="0"/>
              <a:t>EVENT</a:t>
            </a:r>
          </a:p>
        </p:txBody>
      </p:sp>
      <p:pic>
        <p:nvPicPr>
          <p:cNvPr id="30" name="Picture 29">
            <a:extLst>
              <a:ext uri="{FF2B5EF4-FFF2-40B4-BE49-F238E27FC236}">
                <a16:creationId xmlns:a16="http://schemas.microsoft.com/office/drawing/2014/main" id="{B398A03E-7C63-1B47-A6D3-9FFE6004A88B}"/>
              </a:ext>
            </a:extLst>
          </p:cNvPr>
          <p:cNvPicPr>
            <a:picLocks noChangeAspect="1"/>
          </p:cNvPicPr>
          <p:nvPr/>
        </p:nvPicPr>
        <p:blipFill>
          <a:blip r:embed="rId3"/>
          <a:stretch>
            <a:fillRect/>
          </a:stretch>
        </p:blipFill>
        <p:spPr>
          <a:xfrm>
            <a:off x="7229740" y="3892286"/>
            <a:ext cx="1701800" cy="1765300"/>
          </a:xfrm>
          <a:prstGeom prst="rect">
            <a:avLst/>
          </a:prstGeom>
        </p:spPr>
      </p:pic>
    </p:spTree>
    <p:extLst>
      <p:ext uri="{BB962C8B-B14F-4D97-AF65-F5344CB8AC3E}">
        <p14:creationId xmlns:p14="http://schemas.microsoft.com/office/powerpoint/2010/main" val="3960101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DCB794-D1B1-1C42-AD2A-A4BAFB957601}"/>
              </a:ext>
            </a:extLst>
          </p:cNvPr>
          <p:cNvSpPr txBox="1"/>
          <p:nvPr/>
        </p:nvSpPr>
        <p:spPr>
          <a:xfrm>
            <a:off x="1281420" y="6065949"/>
            <a:ext cx="9234153" cy="369332"/>
          </a:xfrm>
          <a:prstGeom prst="rect">
            <a:avLst/>
          </a:prstGeom>
          <a:noFill/>
          <a:ln>
            <a:solidFill>
              <a:schemeClr val="accent1"/>
            </a:solidFill>
          </a:ln>
        </p:spPr>
        <p:txBody>
          <a:bodyPr wrap="square" rtlCol="0">
            <a:spAutoFit/>
          </a:bodyPr>
          <a:lstStyle/>
          <a:p>
            <a:pPr algn="ctr"/>
            <a:r>
              <a:rPr lang="en-GB" dirty="0">
                <a:hlinkClick r:id="rId3"/>
              </a:rPr>
              <a:t>Strategies for Project Recovery Study</a:t>
            </a:r>
            <a:r>
              <a:rPr lang="en-GB" dirty="0"/>
              <a:t> </a:t>
            </a:r>
            <a:r>
              <a:rPr lang="en-GB" sz="900" b="1" dirty="0"/>
              <a:t>Source</a:t>
            </a:r>
            <a:r>
              <a:rPr lang="en-GB" sz="900" dirty="0"/>
              <a:t>: </a:t>
            </a:r>
            <a:r>
              <a:rPr lang="en-GB" sz="900" dirty="0">
                <a:hlinkClick r:id="rId4"/>
              </a:rPr>
              <a:t>www.PMSolutions.com</a:t>
            </a:r>
            <a:r>
              <a:rPr lang="en-GB" dirty="0"/>
              <a:t> </a:t>
            </a:r>
            <a:r>
              <a:rPr lang="en-GB" dirty="0">
                <a:solidFill>
                  <a:schemeClr val="accent1">
                    <a:lumMod val="75000"/>
                  </a:schemeClr>
                </a:solidFill>
              </a:rPr>
              <a:t> </a:t>
            </a:r>
          </a:p>
        </p:txBody>
      </p:sp>
      <p:graphicFrame>
        <p:nvGraphicFramePr>
          <p:cNvPr id="4" name="Table 3">
            <a:extLst>
              <a:ext uri="{FF2B5EF4-FFF2-40B4-BE49-F238E27FC236}">
                <a16:creationId xmlns:a16="http://schemas.microsoft.com/office/drawing/2014/main" id="{54C72BC1-4BA7-1542-99B4-371A10479303}"/>
              </a:ext>
            </a:extLst>
          </p:cNvPr>
          <p:cNvGraphicFramePr>
            <a:graphicFrameLocks noGrp="1"/>
          </p:cNvGraphicFramePr>
          <p:nvPr>
            <p:extLst>
              <p:ext uri="{D42A27DB-BD31-4B8C-83A1-F6EECF244321}">
                <p14:modId xmlns:p14="http://schemas.microsoft.com/office/powerpoint/2010/main" val="1368939232"/>
              </p:ext>
            </p:extLst>
          </p:nvPr>
        </p:nvGraphicFramePr>
        <p:xfrm>
          <a:off x="1550355" y="965899"/>
          <a:ext cx="8866634" cy="3266440"/>
        </p:xfrm>
        <a:graphic>
          <a:graphicData uri="http://schemas.openxmlformats.org/drawingml/2006/table">
            <a:tbl>
              <a:tblPr firstRow="1" bandRow="1">
                <a:tableStyleId>{5C22544A-7EE6-4342-B048-85BDC9FD1C3A}</a:tableStyleId>
              </a:tblPr>
              <a:tblGrid>
                <a:gridCol w="1518666">
                  <a:extLst>
                    <a:ext uri="{9D8B030D-6E8A-4147-A177-3AD203B41FA5}">
                      <a16:colId xmlns:a16="http://schemas.microsoft.com/office/drawing/2014/main" val="1318625255"/>
                    </a:ext>
                  </a:extLst>
                </a:gridCol>
                <a:gridCol w="7347968">
                  <a:extLst>
                    <a:ext uri="{9D8B030D-6E8A-4147-A177-3AD203B41FA5}">
                      <a16:colId xmlns:a16="http://schemas.microsoft.com/office/drawing/2014/main" val="1243202458"/>
                    </a:ext>
                  </a:extLst>
                </a:gridCol>
              </a:tblGrid>
              <a:tr h="370840">
                <a:tc gridSpan="2">
                  <a:txBody>
                    <a:bodyPr/>
                    <a:lstStyle/>
                    <a:p>
                      <a:pPr algn="ctr"/>
                      <a:r>
                        <a:rPr lang="en-GB" sz="1600" dirty="0"/>
                        <a:t>The top five causes of troubled Projects</a:t>
                      </a:r>
                    </a:p>
                  </a:txBody>
                  <a:tcPr/>
                </a:tc>
                <a:tc hMerge="1">
                  <a:txBody>
                    <a:bodyPr/>
                    <a:lstStyle/>
                    <a:p>
                      <a:endParaRPr lang="en-GB"/>
                    </a:p>
                  </a:txBody>
                  <a:tcPr/>
                </a:tc>
                <a:extLst>
                  <a:ext uri="{0D108BD9-81ED-4DB2-BD59-A6C34878D82A}">
                    <a16:rowId xmlns:a16="http://schemas.microsoft.com/office/drawing/2014/main" val="9367383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600" dirty="0"/>
                        <a:t>Requirements</a:t>
                      </a:r>
                      <a:br>
                        <a:rPr lang="en-GB" sz="1600" dirty="0"/>
                      </a:br>
                      <a:r>
                        <a:rPr lang="en-GB" sz="160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600" dirty="0"/>
                        <a:t>Unclear, lack of agreement, lack of priority, contradictory, ambiguous, imprecise</a:t>
                      </a:r>
                    </a:p>
                  </a:txBody>
                  <a:tcPr/>
                </a:tc>
                <a:extLst>
                  <a:ext uri="{0D108BD9-81ED-4DB2-BD59-A6C34878D82A}">
                    <a16:rowId xmlns:a16="http://schemas.microsoft.com/office/drawing/2014/main" val="97706425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600" dirty="0"/>
                        <a:t>Resources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600" dirty="0"/>
                        <a:t>Lack of resources, resource conflicts, turnover of key resources, poor planning </a:t>
                      </a:r>
                      <a:br>
                        <a:rPr lang="en-GB" sz="1600" dirty="0"/>
                      </a:br>
                      <a:endParaRPr lang="en-GB" sz="1600" dirty="0"/>
                    </a:p>
                  </a:txBody>
                  <a:tcPr/>
                </a:tc>
                <a:extLst>
                  <a:ext uri="{0D108BD9-81ED-4DB2-BD59-A6C34878D82A}">
                    <a16:rowId xmlns:a16="http://schemas.microsoft.com/office/drawing/2014/main" val="852628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600" dirty="0"/>
                        <a:t>Schedules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600" dirty="0"/>
                        <a:t>Too tight, unrealistic, overly optimistic</a:t>
                      </a:r>
                      <a:br>
                        <a:rPr lang="en-GB" sz="1600" dirty="0"/>
                      </a:br>
                      <a:endParaRPr lang="en-GB" sz="1600" dirty="0"/>
                    </a:p>
                  </a:txBody>
                  <a:tcPr/>
                </a:tc>
                <a:extLst>
                  <a:ext uri="{0D108BD9-81ED-4DB2-BD59-A6C34878D82A}">
                    <a16:rowId xmlns:a16="http://schemas.microsoft.com/office/drawing/2014/main" val="57447108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600" dirty="0"/>
                        <a:t>Planning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600" dirty="0"/>
                        <a:t>Based on insufficient data, missing items, insufficient details, poor Estimates</a:t>
                      </a:r>
                      <a:br>
                        <a:rPr lang="en-GB" sz="1600" dirty="0"/>
                      </a:br>
                      <a:endParaRPr lang="en-GB" sz="1600" dirty="0"/>
                    </a:p>
                  </a:txBody>
                  <a:tcPr/>
                </a:tc>
                <a:extLst>
                  <a:ext uri="{0D108BD9-81ED-4DB2-BD59-A6C34878D82A}">
                    <a16:rowId xmlns:a16="http://schemas.microsoft.com/office/drawing/2014/main" val="174668942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600" dirty="0"/>
                        <a:t>Risks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600" dirty="0"/>
                        <a:t>Unidentified or assumed, not managed</a:t>
                      </a:r>
                      <a:br>
                        <a:rPr lang="en-GB" sz="1600" dirty="0"/>
                      </a:br>
                      <a:endParaRPr lang="en-GB" sz="1600" dirty="0"/>
                    </a:p>
                  </a:txBody>
                  <a:tcPr/>
                </a:tc>
                <a:extLst>
                  <a:ext uri="{0D108BD9-81ED-4DB2-BD59-A6C34878D82A}">
                    <a16:rowId xmlns:a16="http://schemas.microsoft.com/office/drawing/2014/main" val="1145244899"/>
                  </a:ext>
                </a:extLst>
              </a:tr>
            </a:tbl>
          </a:graphicData>
        </a:graphic>
      </p:graphicFrame>
      <p:sp>
        <p:nvSpPr>
          <p:cNvPr id="3" name="Slide Number Placeholder 2">
            <a:extLst>
              <a:ext uri="{FF2B5EF4-FFF2-40B4-BE49-F238E27FC236}">
                <a16:creationId xmlns:a16="http://schemas.microsoft.com/office/drawing/2014/main" id="{7CEEDC9C-06A7-204C-A41F-50A3B2AA4FEF}"/>
              </a:ext>
            </a:extLst>
          </p:cNvPr>
          <p:cNvSpPr>
            <a:spLocks noGrp="1"/>
          </p:cNvSpPr>
          <p:nvPr>
            <p:ph type="sldNum" sz="quarter" idx="12"/>
          </p:nvPr>
        </p:nvSpPr>
        <p:spPr/>
        <p:txBody>
          <a:bodyPr/>
          <a:lstStyle/>
          <a:p>
            <a:fld id="{328EBED1-B812-A24E-A9FF-4E59CC0D929A}" type="slidenum">
              <a:rPr lang="en-GB" smtClean="0"/>
              <a:t>4</a:t>
            </a:fld>
            <a:endParaRPr lang="en-GB"/>
          </a:p>
        </p:txBody>
      </p:sp>
    </p:spTree>
    <p:extLst>
      <p:ext uri="{BB962C8B-B14F-4D97-AF65-F5344CB8AC3E}">
        <p14:creationId xmlns:p14="http://schemas.microsoft.com/office/powerpoint/2010/main" val="1418418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DCB794-D1B1-1C42-AD2A-A4BAFB957601}"/>
              </a:ext>
            </a:extLst>
          </p:cNvPr>
          <p:cNvSpPr txBox="1"/>
          <p:nvPr/>
        </p:nvSpPr>
        <p:spPr>
          <a:xfrm>
            <a:off x="1281420" y="6069124"/>
            <a:ext cx="9234153" cy="369332"/>
          </a:xfrm>
          <a:prstGeom prst="rect">
            <a:avLst/>
          </a:prstGeom>
          <a:noFill/>
          <a:ln>
            <a:solidFill>
              <a:schemeClr val="accent1"/>
            </a:solidFill>
          </a:ln>
        </p:spPr>
        <p:txBody>
          <a:bodyPr wrap="square" rtlCol="0">
            <a:spAutoFit/>
          </a:bodyPr>
          <a:lstStyle/>
          <a:p>
            <a:pPr algn="ctr"/>
            <a:r>
              <a:rPr lang="en-GB" dirty="0">
                <a:solidFill>
                  <a:schemeClr val="accent1">
                    <a:lumMod val="75000"/>
                  </a:schemeClr>
                </a:solidFill>
              </a:rPr>
              <a:t>We don’t know what we don’t know! 	</a:t>
            </a:r>
            <a:r>
              <a:rPr lang="pl-PL" sz="900" dirty="0"/>
              <a:t>Donald Rumsfeld</a:t>
            </a:r>
          </a:p>
        </p:txBody>
      </p:sp>
      <p:graphicFrame>
        <p:nvGraphicFramePr>
          <p:cNvPr id="4" name="Table 3">
            <a:extLst>
              <a:ext uri="{FF2B5EF4-FFF2-40B4-BE49-F238E27FC236}">
                <a16:creationId xmlns:a16="http://schemas.microsoft.com/office/drawing/2014/main" id="{54C72BC1-4BA7-1542-99B4-371A10479303}"/>
              </a:ext>
            </a:extLst>
          </p:cNvPr>
          <p:cNvGraphicFramePr>
            <a:graphicFrameLocks noGrp="1"/>
          </p:cNvGraphicFramePr>
          <p:nvPr>
            <p:extLst>
              <p:ext uri="{D42A27DB-BD31-4B8C-83A1-F6EECF244321}">
                <p14:modId xmlns:p14="http://schemas.microsoft.com/office/powerpoint/2010/main" val="194028673"/>
              </p:ext>
            </p:extLst>
          </p:nvPr>
        </p:nvGraphicFramePr>
        <p:xfrm>
          <a:off x="1550355" y="965899"/>
          <a:ext cx="8866633" cy="3845560"/>
        </p:xfrm>
        <a:graphic>
          <a:graphicData uri="http://schemas.openxmlformats.org/drawingml/2006/table">
            <a:tbl>
              <a:tblPr firstRow="1" bandRow="1">
                <a:tableStyleId>{5C22544A-7EE6-4342-B048-85BDC9FD1C3A}</a:tableStyleId>
              </a:tblPr>
              <a:tblGrid>
                <a:gridCol w="8866633">
                  <a:extLst>
                    <a:ext uri="{9D8B030D-6E8A-4147-A177-3AD203B41FA5}">
                      <a16:colId xmlns:a16="http://schemas.microsoft.com/office/drawing/2014/main" val="1318625255"/>
                    </a:ext>
                  </a:extLst>
                </a:gridCol>
              </a:tblGrid>
              <a:tr h="370840">
                <a:tc>
                  <a:txBody>
                    <a:bodyPr/>
                    <a:lstStyle/>
                    <a:p>
                      <a:pPr algn="ctr"/>
                      <a:r>
                        <a:rPr lang="en-GB" sz="1600" dirty="0"/>
                        <a:t>The problem with Planning</a:t>
                      </a:r>
                    </a:p>
                  </a:txBody>
                  <a:tcPr/>
                </a:tc>
                <a:extLst>
                  <a:ext uri="{0D108BD9-81ED-4DB2-BD59-A6C34878D82A}">
                    <a16:rowId xmlns:a16="http://schemas.microsoft.com/office/drawing/2014/main" val="9367383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Ideation is a flux state - no granularity or even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9770642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The least is known but we try to commit to dates (usually with a cost implication)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30617391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Dates promised without understanding the code or the skillsets (required or available)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0782465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Teams not established but we commit without knowing lead times, true Complexity (or even day rates)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871759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Precision / Detail Metrics (time and size) are too low level for Block Planning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9180359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Time wasted estimating in hours that will be changed by individual Teams and skills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3467978364"/>
                  </a:ext>
                </a:extLst>
              </a:tr>
            </a:tbl>
          </a:graphicData>
        </a:graphic>
      </p:graphicFrame>
      <p:sp>
        <p:nvSpPr>
          <p:cNvPr id="3" name="Slide Number Placeholder 2">
            <a:extLst>
              <a:ext uri="{FF2B5EF4-FFF2-40B4-BE49-F238E27FC236}">
                <a16:creationId xmlns:a16="http://schemas.microsoft.com/office/drawing/2014/main" id="{991CAB40-E543-2442-BF0E-E7CBB396352C}"/>
              </a:ext>
            </a:extLst>
          </p:cNvPr>
          <p:cNvSpPr>
            <a:spLocks noGrp="1"/>
          </p:cNvSpPr>
          <p:nvPr>
            <p:ph type="sldNum" sz="quarter" idx="12"/>
          </p:nvPr>
        </p:nvSpPr>
        <p:spPr/>
        <p:txBody>
          <a:bodyPr/>
          <a:lstStyle/>
          <a:p>
            <a:fld id="{328EBED1-B812-A24E-A9FF-4E59CC0D929A}" type="slidenum">
              <a:rPr lang="en-GB" smtClean="0"/>
              <a:t>5</a:t>
            </a:fld>
            <a:endParaRPr lang="en-GB"/>
          </a:p>
        </p:txBody>
      </p:sp>
    </p:spTree>
    <p:extLst>
      <p:ext uri="{BB962C8B-B14F-4D97-AF65-F5344CB8AC3E}">
        <p14:creationId xmlns:p14="http://schemas.microsoft.com/office/powerpoint/2010/main" val="198535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A95C2030-6EC6-B145-9A2E-ACE46B73EEFD}"/>
              </a:ext>
            </a:extLst>
          </p:cNvPr>
          <p:cNvGraphicFramePr>
            <a:graphicFrameLocks noGrp="1"/>
          </p:cNvGraphicFramePr>
          <p:nvPr>
            <p:extLst>
              <p:ext uri="{D42A27DB-BD31-4B8C-83A1-F6EECF244321}">
                <p14:modId xmlns:p14="http://schemas.microsoft.com/office/powerpoint/2010/main" val="3997426467"/>
              </p:ext>
            </p:extLst>
          </p:nvPr>
        </p:nvGraphicFramePr>
        <p:xfrm>
          <a:off x="1549644" y="965899"/>
          <a:ext cx="8867344" cy="2931160"/>
        </p:xfrm>
        <a:graphic>
          <a:graphicData uri="http://schemas.openxmlformats.org/drawingml/2006/table">
            <a:tbl>
              <a:tblPr firstRow="1" bandRow="1">
                <a:tableStyleId>{5C22544A-7EE6-4342-B048-85BDC9FD1C3A}</a:tableStyleId>
              </a:tblPr>
              <a:tblGrid>
                <a:gridCol w="2808044">
                  <a:extLst>
                    <a:ext uri="{9D8B030D-6E8A-4147-A177-3AD203B41FA5}">
                      <a16:colId xmlns:a16="http://schemas.microsoft.com/office/drawing/2014/main" val="1318625255"/>
                    </a:ext>
                  </a:extLst>
                </a:gridCol>
                <a:gridCol w="6059300">
                  <a:extLst>
                    <a:ext uri="{9D8B030D-6E8A-4147-A177-3AD203B41FA5}">
                      <a16:colId xmlns:a16="http://schemas.microsoft.com/office/drawing/2014/main" val="757377478"/>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solidFill>
                            <a:schemeClr val="bg1"/>
                          </a:solidFill>
                        </a:rPr>
                        <a:t>A scientific approach to Delivery</a:t>
                      </a:r>
                    </a:p>
                  </a:txBody>
                  <a:tcPr/>
                </a:tc>
                <a:tc hMerge="1">
                  <a:txBody>
                    <a:bodyPr/>
                    <a:lstStyle/>
                    <a:p>
                      <a:endParaRPr lang="en-GB" dirty="0"/>
                    </a:p>
                  </a:txBody>
                  <a:tcPr/>
                </a:tc>
                <a:extLst>
                  <a:ext uri="{0D108BD9-81ED-4DB2-BD59-A6C34878D82A}">
                    <a16:rowId xmlns:a16="http://schemas.microsoft.com/office/drawing/2014/main" val="936738343"/>
                  </a:ext>
                </a:extLst>
              </a:tr>
              <a:tr h="370840">
                <a:tc>
                  <a: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txBody>
                  <a:tcPr/>
                </a:tc>
                <a:tc>
                  <a:txBody>
                    <a:bodyPr/>
                    <a:lstStyle/>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txBody>
                  <a:tcPr/>
                </a:tc>
                <a:extLst>
                  <a:ext uri="{0D108BD9-81ED-4DB2-BD59-A6C34878D82A}">
                    <a16:rowId xmlns:a16="http://schemas.microsoft.com/office/drawing/2014/main" val="977064257"/>
                  </a:ext>
                </a:extLst>
              </a:tr>
            </a:tbl>
          </a:graphicData>
        </a:graphic>
      </p:graphicFrame>
      <p:sp>
        <p:nvSpPr>
          <p:cNvPr id="9" name="Rectangle 8">
            <a:extLst>
              <a:ext uri="{FF2B5EF4-FFF2-40B4-BE49-F238E27FC236}">
                <a16:creationId xmlns:a16="http://schemas.microsoft.com/office/drawing/2014/main" id="{52705E83-6AB1-8548-B4C0-A296D7BEDB64}"/>
              </a:ext>
            </a:extLst>
          </p:cNvPr>
          <p:cNvSpPr/>
          <p:nvPr/>
        </p:nvSpPr>
        <p:spPr>
          <a:xfrm>
            <a:off x="5791200" y="1775012"/>
            <a:ext cx="3209365" cy="114748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Marketing Promises</a:t>
            </a:r>
          </a:p>
          <a:p>
            <a:pPr algn="ctr"/>
            <a:r>
              <a:rPr lang="en-GB" sz="1600" dirty="0">
                <a:solidFill>
                  <a:schemeClr val="tx1"/>
                </a:solidFill>
              </a:rPr>
              <a:t>Sales Optimise Profit</a:t>
            </a:r>
          </a:p>
          <a:p>
            <a:pPr algn="ctr"/>
            <a:r>
              <a:rPr lang="en-GB" sz="1600" dirty="0">
                <a:solidFill>
                  <a:schemeClr val="tx1"/>
                </a:solidFill>
              </a:rPr>
              <a:t>Development told…</a:t>
            </a:r>
          </a:p>
          <a:p>
            <a:pPr algn="ctr"/>
            <a:r>
              <a:rPr lang="en-GB" sz="1600" dirty="0">
                <a:solidFill>
                  <a:schemeClr val="tx1"/>
                </a:solidFill>
              </a:rPr>
              <a:t> </a:t>
            </a:r>
            <a:r>
              <a:rPr lang="en-GB" dirty="0">
                <a:solidFill>
                  <a:schemeClr val="tx1"/>
                </a:solidFill>
              </a:rPr>
              <a:t>“</a:t>
            </a:r>
            <a:r>
              <a:rPr lang="en-GB" dirty="0">
                <a:solidFill>
                  <a:schemeClr val="accent1">
                    <a:lumMod val="75000"/>
                  </a:schemeClr>
                </a:solidFill>
              </a:rPr>
              <a:t>Just do it</a:t>
            </a:r>
            <a:r>
              <a:rPr lang="en-GB" dirty="0">
                <a:solidFill>
                  <a:schemeClr val="tx1"/>
                </a:solidFill>
              </a:rPr>
              <a:t>”</a:t>
            </a:r>
          </a:p>
        </p:txBody>
      </p:sp>
      <p:pic>
        <p:nvPicPr>
          <p:cNvPr id="6" name="Picture 5">
            <a:extLst>
              <a:ext uri="{FF2B5EF4-FFF2-40B4-BE49-F238E27FC236}">
                <a16:creationId xmlns:a16="http://schemas.microsoft.com/office/drawing/2014/main" id="{93929494-165A-3A4A-983A-142B2B668BDD}"/>
              </a:ext>
            </a:extLst>
          </p:cNvPr>
          <p:cNvPicPr>
            <a:picLocks noChangeAspect="1"/>
          </p:cNvPicPr>
          <p:nvPr/>
        </p:nvPicPr>
        <p:blipFill>
          <a:blip r:embed="rId3"/>
          <a:stretch>
            <a:fillRect/>
          </a:stretch>
        </p:blipFill>
        <p:spPr>
          <a:xfrm>
            <a:off x="1864658" y="1511114"/>
            <a:ext cx="2097741" cy="2163856"/>
          </a:xfrm>
          <a:prstGeom prst="rect">
            <a:avLst/>
          </a:prstGeom>
        </p:spPr>
      </p:pic>
      <p:sp>
        <p:nvSpPr>
          <p:cNvPr id="10" name="TextBox 9">
            <a:extLst>
              <a:ext uri="{FF2B5EF4-FFF2-40B4-BE49-F238E27FC236}">
                <a16:creationId xmlns:a16="http://schemas.microsoft.com/office/drawing/2014/main" id="{4040DA43-BB8E-5742-BA97-E02B43B002A8}"/>
              </a:ext>
            </a:extLst>
          </p:cNvPr>
          <p:cNvSpPr txBox="1"/>
          <p:nvPr/>
        </p:nvSpPr>
        <p:spPr>
          <a:xfrm>
            <a:off x="1281420" y="5793407"/>
            <a:ext cx="9234153" cy="646331"/>
          </a:xfrm>
          <a:prstGeom prst="rect">
            <a:avLst/>
          </a:prstGeom>
          <a:noFill/>
          <a:ln>
            <a:solidFill>
              <a:schemeClr val="accent1"/>
            </a:solidFill>
          </a:ln>
        </p:spPr>
        <p:txBody>
          <a:bodyPr wrap="square" rtlCol="0">
            <a:spAutoFit/>
          </a:bodyPr>
          <a:lstStyle/>
          <a:p>
            <a:pPr algn="ctr"/>
            <a:r>
              <a:rPr lang="en-GB" dirty="0">
                <a:solidFill>
                  <a:schemeClr val="accent1">
                    <a:lumMod val="75000"/>
                  </a:schemeClr>
                </a:solidFill>
              </a:rPr>
              <a:t>Unsustainable Model</a:t>
            </a:r>
          </a:p>
          <a:p>
            <a:pPr algn="ctr"/>
            <a:r>
              <a:rPr lang="en-GB" dirty="0"/>
              <a:t>Overtime  </a:t>
            </a:r>
            <a:r>
              <a:rPr lang="en-GB" b="1" dirty="0">
                <a:solidFill>
                  <a:schemeClr val="accent1">
                    <a:lumMod val="75000"/>
                  </a:schemeClr>
                </a:solidFill>
                <a:sym typeface="Wingdings" pitchFamily="2" charset="2"/>
              </a:rPr>
              <a:t></a:t>
            </a:r>
            <a:r>
              <a:rPr lang="en-GB" dirty="0">
                <a:sym typeface="Wingdings" pitchFamily="2" charset="2"/>
              </a:rPr>
              <a:t>  S</a:t>
            </a:r>
            <a:r>
              <a:rPr lang="en-GB" dirty="0"/>
              <a:t>tress </a:t>
            </a:r>
            <a:r>
              <a:rPr lang="en-GB" b="1" dirty="0">
                <a:solidFill>
                  <a:schemeClr val="accent1">
                    <a:lumMod val="75000"/>
                  </a:schemeClr>
                </a:solidFill>
                <a:sym typeface="Wingdings" pitchFamily="2" charset="2"/>
              </a:rPr>
              <a:t></a:t>
            </a:r>
            <a:r>
              <a:rPr lang="en-GB" dirty="0">
                <a:sym typeface="Wingdings" pitchFamily="2" charset="2"/>
              </a:rPr>
              <a:t> </a:t>
            </a:r>
            <a:r>
              <a:rPr lang="en-GB" dirty="0"/>
              <a:t> Low Morale </a:t>
            </a:r>
            <a:r>
              <a:rPr lang="en-GB" b="1" dirty="0">
                <a:solidFill>
                  <a:schemeClr val="accent1">
                    <a:lumMod val="75000"/>
                  </a:schemeClr>
                </a:solidFill>
              </a:rPr>
              <a:t>=</a:t>
            </a:r>
            <a:r>
              <a:rPr lang="en-GB" dirty="0"/>
              <a:t> High Turnover </a:t>
            </a:r>
            <a:r>
              <a:rPr lang="en-GB" b="1" dirty="0">
                <a:solidFill>
                  <a:schemeClr val="accent1">
                    <a:lumMod val="75000"/>
                  </a:schemeClr>
                </a:solidFill>
              </a:rPr>
              <a:t>+</a:t>
            </a:r>
            <a:r>
              <a:rPr lang="en-GB" dirty="0"/>
              <a:t> Knowledge Drain </a:t>
            </a:r>
            <a:r>
              <a:rPr lang="en-GB" dirty="0">
                <a:solidFill>
                  <a:schemeClr val="accent1">
                    <a:lumMod val="75000"/>
                  </a:schemeClr>
                </a:solidFill>
              </a:rPr>
              <a:t>&amp;</a:t>
            </a:r>
            <a:r>
              <a:rPr lang="en-GB" dirty="0"/>
              <a:t> Instability </a:t>
            </a:r>
          </a:p>
        </p:txBody>
      </p:sp>
      <p:sp>
        <p:nvSpPr>
          <p:cNvPr id="3" name="Slide Number Placeholder 2">
            <a:extLst>
              <a:ext uri="{FF2B5EF4-FFF2-40B4-BE49-F238E27FC236}">
                <a16:creationId xmlns:a16="http://schemas.microsoft.com/office/drawing/2014/main" id="{34A8052F-A25A-FD44-94A0-980F3B59EC51}"/>
              </a:ext>
            </a:extLst>
          </p:cNvPr>
          <p:cNvSpPr>
            <a:spLocks noGrp="1"/>
          </p:cNvSpPr>
          <p:nvPr>
            <p:ph type="sldNum" sz="quarter" idx="12"/>
          </p:nvPr>
        </p:nvSpPr>
        <p:spPr/>
        <p:txBody>
          <a:bodyPr/>
          <a:lstStyle/>
          <a:p>
            <a:fld id="{328EBED1-B812-A24E-A9FF-4E59CC0D929A}" type="slidenum">
              <a:rPr lang="en-GB" smtClean="0"/>
              <a:t>6</a:t>
            </a:fld>
            <a:endParaRPr lang="en-GB" dirty="0"/>
          </a:p>
        </p:txBody>
      </p:sp>
    </p:spTree>
    <p:extLst>
      <p:ext uri="{BB962C8B-B14F-4D97-AF65-F5344CB8AC3E}">
        <p14:creationId xmlns:p14="http://schemas.microsoft.com/office/powerpoint/2010/main" val="750902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DCB794-D1B1-1C42-AD2A-A4BAFB957601}"/>
              </a:ext>
            </a:extLst>
          </p:cNvPr>
          <p:cNvSpPr txBox="1"/>
          <p:nvPr/>
        </p:nvSpPr>
        <p:spPr>
          <a:xfrm>
            <a:off x="1281420" y="6069124"/>
            <a:ext cx="9234153" cy="369332"/>
          </a:xfrm>
          <a:prstGeom prst="rect">
            <a:avLst/>
          </a:prstGeom>
          <a:solidFill>
            <a:schemeClr val="bg1"/>
          </a:solidFill>
          <a:ln>
            <a:solidFill>
              <a:schemeClr val="accent1"/>
            </a:solidFill>
          </a:ln>
        </p:spPr>
        <p:txBody>
          <a:bodyPr wrap="square" rtlCol="0">
            <a:spAutoFit/>
          </a:bodyPr>
          <a:lstStyle/>
          <a:p>
            <a:pPr algn="ctr"/>
            <a:r>
              <a:rPr lang="en-GB" dirty="0">
                <a:solidFill>
                  <a:schemeClr val="accent1">
                    <a:lumMod val="75000"/>
                  </a:schemeClr>
                </a:solidFill>
                <a:latin typeface="Calibri Regular"/>
              </a:rPr>
              <a:t>Life is 10% what happens to you and 90% how you react to it.   </a:t>
            </a:r>
            <a:r>
              <a:rPr lang="en-GB" sz="900" dirty="0">
                <a:latin typeface="Calibri Regular"/>
              </a:rPr>
              <a:t>Charles R Swindoll</a:t>
            </a:r>
            <a:endParaRPr lang="pl-PL" sz="900" dirty="0">
              <a:latin typeface="Calibri Regular"/>
            </a:endParaRPr>
          </a:p>
        </p:txBody>
      </p:sp>
      <p:graphicFrame>
        <p:nvGraphicFramePr>
          <p:cNvPr id="4" name="Table 3">
            <a:extLst>
              <a:ext uri="{FF2B5EF4-FFF2-40B4-BE49-F238E27FC236}">
                <a16:creationId xmlns:a16="http://schemas.microsoft.com/office/drawing/2014/main" id="{54C72BC1-4BA7-1542-99B4-371A10479303}"/>
              </a:ext>
            </a:extLst>
          </p:cNvPr>
          <p:cNvGraphicFramePr>
            <a:graphicFrameLocks noGrp="1"/>
          </p:cNvGraphicFramePr>
          <p:nvPr>
            <p:extLst>
              <p:ext uri="{D42A27DB-BD31-4B8C-83A1-F6EECF244321}">
                <p14:modId xmlns:p14="http://schemas.microsoft.com/office/powerpoint/2010/main" val="2359303346"/>
              </p:ext>
            </p:extLst>
          </p:nvPr>
        </p:nvGraphicFramePr>
        <p:xfrm>
          <a:off x="1550355" y="965899"/>
          <a:ext cx="8866634" cy="4241800"/>
        </p:xfrm>
        <a:graphic>
          <a:graphicData uri="http://schemas.openxmlformats.org/drawingml/2006/table">
            <a:tbl>
              <a:tblPr firstRow="1" bandRow="1">
                <a:tableStyleId>{5C22544A-7EE6-4342-B048-85BDC9FD1C3A}</a:tableStyleId>
              </a:tblPr>
              <a:tblGrid>
                <a:gridCol w="1459545">
                  <a:extLst>
                    <a:ext uri="{9D8B030D-6E8A-4147-A177-3AD203B41FA5}">
                      <a16:colId xmlns:a16="http://schemas.microsoft.com/office/drawing/2014/main" val="1318625255"/>
                    </a:ext>
                  </a:extLst>
                </a:gridCol>
                <a:gridCol w="7407089">
                  <a:extLst>
                    <a:ext uri="{9D8B030D-6E8A-4147-A177-3AD203B41FA5}">
                      <a16:colId xmlns:a16="http://schemas.microsoft.com/office/drawing/2014/main" val="1641785179"/>
                    </a:ext>
                  </a:extLst>
                </a:gridCol>
              </a:tblGrid>
              <a:tr h="370840">
                <a:tc gridSpan="2">
                  <a:txBody>
                    <a:bodyPr/>
                    <a:lstStyle/>
                    <a:p>
                      <a:pPr algn="ctr"/>
                      <a:r>
                        <a:rPr lang="en-GB" sz="1600" dirty="0"/>
                        <a:t>Comfort Blanket Syndrome</a:t>
                      </a:r>
                      <a:endParaRPr lang="en-GB" sz="1600" b="0" i="0" dirty="0">
                        <a:latin typeface="Calibri Regular"/>
                      </a:endParaRPr>
                    </a:p>
                  </a:txBody>
                  <a:tcPr/>
                </a:tc>
                <a:tc hMerge="1">
                  <a:txBody>
                    <a:bodyPr/>
                    <a:lstStyle/>
                    <a:p>
                      <a:endParaRPr lang="en-GB"/>
                    </a:p>
                  </a:txBody>
                  <a:tcPr/>
                </a:tc>
                <a:extLst>
                  <a:ext uri="{0D108BD9-81ED-4DB2-BD59-A6C34878D82A}">
                    <a16:rowId xmlns:a16="http://schemas.microsoft.com/office/drawing/2014/main" val="248530118"/>
                  </a:ext>
                </a:extLst>
              </a:tr>
              <a:tr h="370840">
                <a:tc gridSpan="2">
                  <a:txBody>
                    <a:bodyPr/>
                    <a:lstStyle/>
                    <a:p>
                      <a:pPr lvl="0"/>
                      <a:r>
                        <a:rPr lang="en-GB" sz="1600" kern="1200" dirty="0">
                          <a:effectLst/>
                        </a:rPr>
                        <a:t>Most organisations navigate projects with layers of hierarchical communications.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effectLst/>
                        </a:rPr>
                        <a:t>This is usually centred around Comprehensive Plans and gives an illusion of control and precisions.</a:t>
                      </a:r>
                    </a:p>
                    <a:p>
                      <a:pPr lvl="0"/>
                      <a:r>
                        <a:rPr lang="en-GB" sz="1600" kern="1200" dirty="0">
                          <a:effectLst/>
                        </a:rPr>
                        <a:t>Typically each layer focuses on progress metrics against the next level granularity.</a:t>
                      </a:r>
                    </a:p>
                    <a:p>
                      <a:pPr lvl="0"/>
                      <a:r>
                        <a:rPr lang="en-GB" sz="1600" kern="1200" dirty="0">
                          <a:effectLst/>
                        </a:rPr>
                        <a:t>Emphasis on this approach is typically driven by the following factors:</a:t>
                      </a:r>
                      <a:endParaRPr lang="en-GB" sz="1600" kern="1200" dirty="0">
                        <a:solidFill>
                          <a:schemeClr val="lt1"/>
                        </a:solidFill>
                        <a:effectLst/>
                        <a:latin typeface="+mn-lt"/>
                        <a:ea typeface="+mn-ea"/>
                        <a:cs typeface="+mn-cs"/>
                      </a:endParaRPr>
                    </a:p>
                  </a:txBody>
                  <a:tcPr/>
                </a:tc>
                <a:tc hMerge="1">
                  <a:txBody>
                    <a:bodyPr/>
                    <a:lstStyle/>
                    <a:p>
                      <a:endParaRPr lang="en-GB"/>
                    </a:p>
                  </a:txBody>
                  <a:tcPr/>
                </a:tc>
                <a:extLst>
                  <a:ext uri="{0D108BD9-81ED-4DB2-BD59-A6C34878D82A}">
                    <a16:rowId xmlns:a16="http://schemas.microsoft.com/office/drawing/2014/main" val="97706425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u="none" strike="noStrike" kern="1200" cap="none" spc="0" normalizeH="0" baseline="0" noProof="0" dirty="0">
                          <a:ln>
                            <a:noFill/>
                          </a:ln>
                          <a:effectLst/>
                          <a:uLnTx/>
                          <a:uFillTx/>
                        </a:rPr>
                        <a:t>Comfort</a:t>
                      </a:r>
                      <a:endParaRPr kumimoji="0" lang="en-GB" sz="1600" b="1"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lvl="0"/>
                      <a:r>
                        <a:rPr lang="en-GB" sz="1600" kern="1200" dirty="0">
                          <a:effectLst/>
                        </a:rPr>
                        <a:t>There is a preference to have a solid date even if it’s not real.</a:t>
                      </a:r>
                    </a:p>
                    <a:p>
                      <a:pPr lvl="0"/>
                      <a:r>
                        <a:rPr lang="en-GB" sz="1600" kern="1200" dirty="0">
                          <a:effectLst/>
                        </a:rPr>
                        <a:t>It is better to have a superficial date rather than accepting that we don’t know.</a:t>
                      </a:r>
                    </a:p>
                    <a:p>
                      <a:pPr lvl="0"/>
                      <a:endParaRPr lang="pl-PL" sz="1600" kern="1200" dirty="0">
                        <a:solidFill>
                          <a:schemeClr val="lt1"/>
                        </a:solidFill>
                        <a:effectLst/>
                        <a:latin typeface="+mn-lt"/>
                        <a:ea typeface="+mn-ea"/>
                        <a:cs typeface="+mn-cs"/>
                      </a:endParaRPr>
                    </a:p>
                  </a:txBody>
                  <a:tcPr/>
                </a:tc>
                <a:extLst>
                  <a:ext uri="{0D108BD9-81ED-4DB2-BD59-A6C34878D82A}">
                    <a16:rowId xmlns:a16="http://schemas.microsoft.com/office/drawing/2014/main" val="30617391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u="none" strike="noStrike" kern="1200" cap="none" spc="0" normalizeH="0" baseline="0" noProof="0" dirty="0">
                          <a:ln>
                            <a:noFill/>
                          </a:ln>
                          <a:effectLst/>
                          <a:uLnTx/>
                          <a:uFillTx/>
                        </a:rPr>
                        <a:t>Motivation</a:t>
                      </a:r>
                      <a:endParaRPr kumimoji="0" lang="en-GB" sz="1600" b="1"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effectLst/>
                        </a:rPr>
                        <a:t>Having a solid date “gives teams something to aim for”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07824651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u="none" strike="noStrike" kern="1200" cap="none" spc="0" normalizeH="0" baseline="0" noProof="0" dirty="0">
                          <a:ln>
                            <a:noFill/>
                          </a:ln>
                          <a:effectLst/>
                          <a:uLnTx/>
                          <a:uFillTx/>
                        </a:rPr>
                        <a:t>Accountability</a:t>
                      </a:r>
                      <a:endParaRPr kumimoji="0" lang="en-GB" sz="1600" b="1"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effectLst/>
                        </a:rPr>
                        <a:t>Traditional leadership models use seniority to leverage teams into delivery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kern="1200" dirty="0">
                        <a:solidFill>
                          <a:schemeClr val="lt1"/>
                        </a:solidFill>
                        <a:effectLst/>
                        <a:latin typeface="+mn-lt"/>
                        <a:ea typeface="+mn-ea"/>
                        <a:cs typeface="+mn-cs"/>
                      </a:endParaRPr>
                    </a:p>
                  </a:txBody>
                  <a:tcPr/>
                </a:tc>
                <a:extLst>
                  <a:ext uri="{0D108BD9-81ED-4DB2-BD59-A6C34878D82A}">
                    <a16:rowId xmlns:a16="http://schemas.microsoft.com/office/drawing/2014/main" val="92038467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u="none" strike="noStrike" kern="1200" cap="none" spc="0" normalizeH="0" baseline="0" noProof="0" dirty="0">
                          <a:ln>
                            <a:noFill/>
                          </a:ln>
                          <a:effectLst/>
                          <a:uLnTx/>
                          <a:uFillTx/>
                        </a:rPr>
                        <a:t>Fear of Change</a:t>
                      </a:r>
                      <a:endParaRPr kumimoji="0" lang="en-GB" sz="1600" b="1"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effectLst/>
                        </a:rPr>
                        <a:t>Changing the way a company considers ‘deadlines’ can result in a significant change in the way the business and the delivery teams interact.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kern="1200" dirty="0">
                        <a:solidFill>
                          <a:schemeClr val="lt1"/>
                        </a:solidFill>
                        <a:effectLst/>
                        <a:latin typeface="+mn-lt"/>
                        <a:ea typeface="+mn-ea"/>
                        <a:cs typeface="+mn-cs"/>
                      </a:endParaRPr>
                    </a:p>
                  </a:txBody>
                  <a:tcPr/>
                </a:tc>
                <a:extLst>
                  <a:ext uri="{0D108BD9-81ED-4DB2-BD59-A6C34878D82A}">
                    <a16:rowId xmlns:a16="http://schemas.microsoft.com/office/drawing/2014/main" val="370405282"/>
                  </a:ext>
                </a:extLst>
              </a:tr>
            </a:tbl>
          </a:graphicData>
        </a:graphic>
      </p:graphicFrame>
      <p:sp>
        <p:nvSpPr>
          <p:cNvPr id="3" name="Slide Number Placeholder 2">
            <a:extLst>
              <a:ext uri="{FF2B5EF4-FFF2-40B4-BE49-F238E27FC236}">
                <a16:creationId xmlns:a16="http://schemas.microsoft.com/office/drawing/2014/main" id="{991CAB40-E543-2442-BF0E-E7CBB396352C}"/>
              </a:ext>
            </a:extLst>
          </p:cNvPr>
          <p:cNvSpPr>
            <a:spLocks noGrp="1"/>
          </p:cNvSpPr>
          <p:nvPr>
            <p:ph type="sldNum" sz="quarter" idx="12"/>
          </p:nvPr>
        </p:nvSpPr>
        <p:spPr/>
        <p:txBody>
          <a:bodyPr/>
          <a:lstStyle/>
          <a:p>
            <a:fld id="{328EBED1-B812-A24E-A9FF-4E59CC0D929A}" type="slidenum">
              <a:rPr lang="en-GB" smtClean="0"/>
              <a:t>7</a:t>
            </a:fld>
            <a:endParaRPr lang="en-GB"/>
          </a:p>
        </p:txBody>
      </p:sp>
      <p:sp>
        <p:nvSpPr>
          <p:cNvPr id="7" name="Rectangle 6">
            <a:extLst>
              <a:ext uri="{FF2B5EF4-FFF2-40B4-BE49-F238E27FC236}">
                <a16:creationId xmlns:a16="http://schemas.microsoft.com/office/drawing/2014/main" id="{82FEAAC9-CA68-BA43-A6F1-C876464A72D2}"/>
              </a:ext>
            </a:extLst>
          </p:cNvPr>
          <p:cNvSpPr/>
          <p:nvPr/>
        </p:nvSpPr>
        <p:spPr>
          <a:xfrm>
            <a:off x="8497206" y="5360792"/>
            <a:ext cx="1989647" cy="230832"/>
          </a:xfrm>
          <a:prstGeom prst="rect">
            <a:avLst/>
          </a:prstGeom>
        </p:spPr>
        <p:txBody>
          <a:bodyPr wrap="none">
            <a:spAutoFit/>
          </a:bodyPr>
          <a:lstStyle/>
          <a:p>
            <a:r>
              <a:rPr lang="en-GB" sz="900" dirty="0">
                <a:solidFill>
                  <a:schemeClr val="bg1"/>
                </a:solidFill>
                <a:latin typeface="Calibri Regular"/>
              </a:rPr>
              <a:t>Slide content courtesy of James Curtis </a:t>
            </a:r>
          </a:p>
        </p:txBody>
      </p:sp>
    </p:spTree>
    <p:extLst>
      <p:ext uri="{BB962C8B-B14F-4D97-AF65-F5344CB8AC3E}">
        <p14:creationId xmlns:p14="http://schemas.microsoft.com/office/powerpoint/2010/main" val="3417677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DCB794-D1B1-1C42-AD2A-A4BAFB957601}"/>
              </a:ext>
            </a:extLst>
          </p:cNvPr>
          <p:cNvSpPr txBox="1"/>
          <p:nvPr/>
        </p:nvSpPr>
        <p:spPr>
          <a:xfrm>
            <a:off x="1281420" y="6069124"/>
            <a:ext cx="9234153" cy="369332"/>
          </a:xfrm>
          <a:prstGeom prst="rect">
            <a:avLst/>
          </a:prstGeom>
          <a:noFill/>
          <a:ln>
            <a:solidFill>
              <a:schemeClr val="accent1"/>
            </a:solidFill>
          </a:ln>
        </p:spPr>
        <p:txBody>
          <a:bodyPr wrap="square" rtlCol="0">
            <a:spAutoFit/>
          </a:bodyPr>
          <a:lstStyle/>
          <a:p>
            <a:pPr algn="ctr"/>
            <a:r>
              <a:rPr lang="en-GB" dirty="0">
                <a:solidFill>
                  <a:schemeClr val="accent1">
                    <a:lumMod val="75000"/>
                  </a:schemeClr>
                </a:solidFill>
              </a:rPr>
              <a:t>Even meteorologists only Forecast for the short term! </a:t>
            </a:r>
          </a:p>
        </p:txBody>
      </p:sp>
      <p:graphicFrame>
        <p:nvGraphicFramePr>
          <p:cNvPr id="4" name="Table 3">
            <a:extLst>
              <a:ext uri="{FF2B5EF4-FFF2-40B4-BE49-F238E27FC236}">
                <a16:creationId xmlns:a16="http://schemas.microsoft.com/office/drawing/2014/main" id="{54C72BC1-4BA7-1542-99B4-371A10479303}"/>
              </a:ext>
            </a:extLst>
          </p:cNvPr>
          <p:cNvGraphicFramePr>
            <a:graphicFrameLocks noGrp="1"/>
          </p:cNvGraphicFramePr>
          <p:nvPr>
            <p:extLst>
              <p:ext uri="{D42A27DB-BD31-4B8C-83A1-F6EECF244321}">
                <p14:modId xmlns:p14="http://schemas.microsoft.com/office/powerpoint/2010/main" val="733315748"/>
              </p:ext>
            </p:extLst>
          </p:nvPr>
        </p:nvGraphicFramePr>
        <p:xfrm>
          <a:off x="1545021" y="965899"/>
          <a:ext cx="8871967" cy="5003800"/>
        </p:xfrm>
        <a:graphic>
          <a:graphicData uri="http://schemas.openxmlformats.org/drawingml/2006/table">
            <a:tbl>
              <a:tblPr firstRow="1" bandRow="1">
                <a:tableStyleId>{5C22544A-7EE6-4342-B048-85BDC9FD1C3A}</a:tableStyleId>
              </a:tblPr>
              <a:tblGrid>
                <a:gridCol w="8871967">
                  <a:extLst>
                    <a:ext uri="{9D8B030D-6E8A-4147-A177-3AD203B41FA5}">
                      <a16:colId xmlns:a16="http://schemas.microsoft.com/office/drawing/2014/main" val="1318625255"/>
                    </a:ext>
                  </a:extLst>
                </a:gridCol>
              </a:tblGrid>
              <a:tr h="370840">
                <a:tc>
                  <a:txBody>
                    <a:bodyPr/>
                    <a:lstStyle/>
                    <a:p>
                      <a:pPr algn="ctr"/>
                      <a:r>
                        <a:rPr lang="en-GB" sz="1600" dirty="0"/>
                        <a:t>The problem with Forecasting (Time Estimate)</a:t>
                      </a:r>
                    </a:p>
                  </a:txBody>
                  <a:tcPr/>
                </a:tc>
                <a:extLst>
                  <a:ext uri="{0D108BD9-81ED-4DB2-BD59-A6C34878D82A}">
                    <a16:rowId xmlns:a16="http://schemas.microsoft.com/office/drawing/2014/main" val="9367383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Business driven (deadlines, milestones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9770642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Fixed scope, time and budget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30617391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Wrong people do the Forecast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871759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Forecasting takes too long and is wrong anyway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9070096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Team not created that work with the Forecast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34679783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Ambiguous / changing requirements are hard to Forecast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8108740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Difficult to predict what will be delivered and when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6487432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High Level Plans and Forecasts are not Project Plans – Forecasts &amp; Estimates are not fixed commitments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9352775"/>
                  </a:ext>
                </a:extLst>
              </a:tr>
            </a:tbl>
          </a:graphicData>
        </a:graphic>
      </p:graphicFrame>
      <p:sp>
        <p:nvSpPr>
          <p:cNvPr id="3" name="Slide Number Placeholder 2">
            <a:extLst>
              <a:ext uri="{FF2B5EF4-FFF2-40B4-BE49-F238E27FC236}">
                <a16:creationId xmlns:a16="http://schemas.microsoft.com/office/drawing/2014/main" id="{CC89EDFE-1450-6F47-BCAD-3BB795C1D3F0}"/>
              </a:ext>
            </a:extLst>
          </p:cNvPr>
          <p:cNvSpPr>
            <a:spLocks noGrp="1"/>
          </p:cNvSpPr>
          <p:nvPr>
            <p:ph type="sldNum" sz="quarter" idx="12"/>
          </p:nvPr>
        </p:nvSpPr>
        <p:spPr/>
        <p:txBody>
          <a:bodyPr/>
          <a:lstStyle/>
          <a:p>
            <a:fld id="{328EBED1-B812-A24E-A9FF-4E59CC0D929A}" type="slidenum">
              <a:rPr lang="en-GB" smtClean="0"/>
              <a:t>8</a:t>
            </a:fld>
            <a:endParaRPr lang="en-GB"/>
          </a:p>
        </p:txBody>
      </p:sp>
    </p:spTree>
    <p:extLst>
      <p:ext uri="{BB962C8B-B14F-4D97-AF65-F5344CB8AC3E}">
        <p14:creationId xmlns:p14="http://schemas.microsoft.com/office/powerpoint/2010/main" val="1188148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DCB794-D1B1-1C42-AD2A-A4BAFB957601}"/>
              </a:ext>
            </a:extLst>
          </p:cNvPr>
          <p:cNvSpPr txBox="1"/>
          <p:nvPr/>
        </p:nvSpPr>
        <p:spPr>
          <a:xfrm>
            <a:off x="1281420" y="6065949"/>
            <a:ext cx="9234153" cy="369332"/>
          </a:xfrm>
          <a:prstGeom prst="rect">
            <a:avLst/>
          </a:prstGeom>
          <a:noFill/>
          <a:ln>
            <a:solidFill>
              <a:schemeClr val="accent1"/>
            </a:solidFill>
          </a:ln>
        </p:spPr>
        <p:txBody>
          <a:bodyPr wrap="square" rtlCol="0">
            <a:spAutoFit/>
          </a:bodyPr>
          <a:lstStyle/>
          <a:p>
            <a:pPr algn="ctr"/>
            <a:r>
              <a:rPr lang="pl-PL" dirty="0">
                <a:solidFill>
                  <a:schemeClr val="accent1">
                    <a:lumMod val="75000"/>
                  </a:schemeClr>
                </a:solidFill>
              </a:rPr>
              <a:t>"</a:t>
            </a:r>
            <a:r>
              <a:rPr lang="en-GB" dirty="0">
                <a:solidFill>
                  <a:schemeClr val="accent1">
                    <a:lumMod val="75000"/>
                  </a:schemeClr>
                </a:solidFill>
              </a:rPr>
              <a:t>Empirical" means "</a:t>
            </a:r>
            <a:r>
              <a:rPr lang="en-GB" dirty="0">
                <a:solidFill>
                  <a:schemeClr val="accent1">
                    <a:lumMod val="75000"/>
                  </a:schemeClr>
                </a:solidFill>
                <a:hlinkClick r:id="rId3">
                  <a:extLst>
                    <a:ext uri="{A12FA001-AC4F-418D-AE19-62706E023703}">
                      <ahyp:hlinkClr xmlns:ahyp="http://schemas.microsoft.com/office/drawing/2018/hyperlinkcolor" val="tx"/>
                    </a:ext>
                  </a:extLst>
                </a:hlinkClick>
              </a:rPr>
              <a:t>based on observation or experience</a:t>
            </a:r>
            <a:r>
              <a:rPr lang="en-GB" dirty="0">
                <a:solidFill>
                  <a:schemeClr val="accent1">
                    <a:lumMod val="75000"/>
                  </a:schemeClr>
                </a:solidFill>
              </a:rPr>
              <a:t>"</a:t>
            </a:r>
            <a:r>
              <a:rPr lang="pl-PL" dirty="0">
                <a:solidFill>
                  <a:schemeClr val="accent1">
                    <a:lumMod val="75000"/>
                  </a:schemeClr>
                </a:solidFill>
              </a:rPr>
              <a:t> </a:t>
            </a:r>
            <a:r>
              <a:rPr lang="en-GB" dirty="0">
                <a:solidFill>
                  <a:schemeClr val="accent1">
                    <a:lumMod val="75000"/>
                  </a:schemeClr>
                </a:solidFill>
              </a:rPr>
              <a:t> </a:t>
            </a:r>
            <a:r>
              <a:rPr lang="en-GB" sz="900" b="1" dirty="0"/>
              <a:t>Source</a:t>
            </a:r>
            <a:r>
              <a:rPr lang="en-GB" sz="900" dirty="0"/>
              <a:t>: </a:t>
            </a:r>
            <a:r>
              <a:rPr lang="en-GB" sz="900" dirty="0">
                <a:hlinkClick r:id="rId4"/>
              </a:rPr>
              <a:t>https://www.merriam-webster.com  </a:t>
            </a:r>
            <a:endParaRPr lang="en-GB" sz="900" dirty="0"/>
          </a:p>
        </p:txBody>
      </p:sp>
      <p:graphicFrame>
        <p:nvGraphicFramePr>
          <p:cNvPr id="4" name="Table 3">
            <a:extLst>
              <a:ext uri="{FF2B5EF4-FFF2-40B4-BE49-F238E27FC236}">
                <a16:creationId xmlns:a16="http://schemas.microsoft.com/office/drawing/2014/main" id="{54C72BC1-4BA7-1542-99B4-371A10479303}"/>
              </a:ext>
            </a:extLst>
          </p:cNvPr>
          <p:cNvGraphicFramePr>
            <a:graphicFrameLocks noGrp="1"/>
          </p:cNvGraphicFramePr>
          <p:nvPr>
            <p:extLst>
              <p:ext uri="{D42A27DB-BD31-4B8C-83A1-F6EECF244321}">
                <p14:modId xmlns:p14="http://schemas.microsoft.com/office/powerpoint/2010/main" val="1921668698"/>
              </p:ext>
            </p:extLst>
          </p:nvPr>
        </p:nvGraphicFramePr>
        <p:xfrm>
          <a:off x="1550355" y="965899"/>
          <a:ext cx="8866633" cy="4790440"/>
        </p:xfrm>
        <a:graphic>
          <a:graphicData uri="http://schemas.openxmlformats.org/drawingml/2006/table">
            <a:tbl>
              <a:tblPr firstRow="1" bandRow="1">
                <a:tableStyleId>{5C22544A-7EE6-4342-B048-85BDC9FD1C3A}</a:tableStyleId>
              </a:tblPr>
              <a:tblGrid>
                <a:gridCol w="1956774">
                  <a:extLst>
                    <a:ext uri="{9D8B030D-6E8A-4147-A177-3AD203B41FA5}">
                      <a16:colId xmlns:a16="http://schemas.microsoft.com/office/drawing/2014/main" val="1318625255"/>
                    </a:ext>
                  </a:extLst>
                </a:gridCol>
                <a:gridCol w="4923193">
                  <a:extLst>
                    <a:ext uri="{9D8B030D-6E8A-4147-A177-3AD203B41FA5}">
                      <a16:colId xmlns:a16="http://schemas.microsoft.com/office/drawing/2014/main" val="371883381"/>
                    </a:ext>
                  </a:extLst>
                </a:gridCol>
                <a:gridCol w="1986666">
                  <a:extLst>
                    <a:ext uri="{9D8B030D-6E8A-4147-A177-3AD203B41FA5}">
                      <a16:colId xmlns:a16="http://schemas.microsoft.com/office/drawing/2014/main" val="1669972029"/>
                    </a:ext>
                  </a:extLst>
                </a:gridCol>
              </a:tblGrid>
              <a:tr h="370840">
                <a:tc gridSpan="3">
                  <a:txBody>
                    <a:bodyPr/>
                    <a:lstStyle/>
                    <a:p>
                      <a:pPr algn="ctr"/>
                      <a:r>
                        <a:rPr lang="en-GB" sz="1600" dirty="0"/>
                        <a:t>Agile Estimation</a:t>
                      </a:r>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936738343"/>
                  </a:ext>
                </a:extLst>
              </a:tr>
              <a:tr h="37084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The primary purpose of software estimation is not to predict a Project’s outcome; it is to determine whether a Project’s targets are realistic enough to allow the Project to be controlled to meet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noProof="1"/>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977064257"/>
                  </a:ext>
                </a:extLst>
              </a:tr>
              <a:tr h="370840">
                <a:tc gridSpan="2">
                  <a:txBody>
                    <a:bodyPr/>
                    <a:lstStyle/>
                    <a:p>
                      <a:r>
                        <a:rPr lang="en-GB" sz="1600" noProof="1">
                          <a:solidFill>
                            <a:srgbClr val="454545"/>
                          </a:solidFill>
                        </a:rPr>
                        <a:t>If we can </a:t>
                      </a:r>
                    </a:p>
                    <a:p>
                      <a:pPr marL="742950" lvl="1" indent="-285750">
                        <a:buFont typeface="Arial" panose="020B0604020202020204" pitchFamily="34" charset="0"/>
                        <a:buChar char="•"/>
                      </a:pPr>
                      <a:r>
                        <a:rPr lang="en-GB" sz="1600" noProof="1">
                          <a:solidFill>
                            <a:srgbClr val="454545"/>
                          </a:solidFill>
                        </a:rPr>
                        <a:t>identify the Features we want to deliver</a:t>
                      </a:r>
                    </a:p>
                    <a:p>
                      <a:pPr marL="742950" lvl="1" indent="-285750">
                        <a:buFont typeface="Arial" panose="020B0604020202020204" pitchFamily="34" charset="0"/>
                        <a:buChar char="•"/>
                      </a:pPr>
                      <a:r>
                        <a:rPr lang="en-GB" sz="1600" noProof="1">
                          <a:solidFill>
                            <a:srgbClr val="454545"/>
                          </a:solidFill>
                        </a:rPr>
                        <a:t>Estimate the size of these Features in a relative manner</a:t>
                      </a:r>
                    </a:p>
                    <a:p>
                      <a:r>
                        <a:rPr lang="en-GB" sz="1600" noProof="1">
                          <a:solidFill>
                            <a:srgbClr val="454545"/>
                          </a:solidFill>
                        </a:rPr>
                        <a:t>Then we can priorities their importance.</a:t>
                      </a:r>
                    </a:p>
                    <a:p>
                      <a:endParaRPr lang="en-GB" sz="1600" noProof="1">
                        <a:solidFill>
                          <a:srgbClr val="454545"/>
                        </a:solidFill>
                      </a:endParaRPr>
                    </a:p>
                    <a:p>
                      <a:r>
                        <a:rPr lang="en-GB" sz="1600" noProof="1">
                          <a:solidFill>
                            <a:srgbClr val="454545"/>
                          </a:solidFill>
                        </a:rPr>
                        <a:t>With relative sizes and priority, we have the formation of a Roadmap.</a:t>
                      </a:r>
                    </a:p>
                    <a:p>
                      <a:r>
                        <a:rPr lang="en-GB" sz="1600" noProof="1">
                          <a:solidFill>
                            <a:srgbClr val="454545"/>
                          </a:solidFill>
                        </a:rPr>
                        <a:t>By adding dependancies we have an approach to delivery.</a:t>
                      </a:r>
                    </a:p>
                    <a:p>
                      <a:endParaRPr lang="en-GB" sz="1600" noProof="1">
                        <a:solidFill>
                          <a:srgbClr val="454545"/>
                        </a:solidFill>
                      </a:endParaRP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30617391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mn-lt"/>
                        <a:ea typeface="+mn-ea"/>
                        <a:cs typeface="+mn-cs"/>
                      </a:endParaRP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noProof="1">
                        <a:solidFill>
                          <a:srgbClr val="45454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noProof="1">
                          <a:solidFill>
                            <a:srgbClr val="454545"/>
                          </a:solidFill>
                        </a:rPr>
                        <a:t>We still don’t know how long this is actually going to take but we can now apply our best guess by applying empirical data to quantify and qualify this.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noProof="1">
                        <a:solidFill>
                          <a:srgbClr val="454545"/>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noProof="1">
                          <a:solidFill>
                            <a:srgbClr val="454545"/>
                          </a:solidFill>
                        </a:rPr>
                        <a:t>– OUR ESTIMATE!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noProof="1">
                        <a:solidFill>
                          <a:srgbClr val="454545"/>
                        </a:solidFill>
                      </a:endParaRP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87175949"/>
                  </a:ext>
                </a:extLst>
              </a:tr>
            </a:tbl>
          </a:graphicData>
        </a:graphic>
      </p:graphicFrame>
      <p:grpSp>
        <p:nvGrpSpPr>
          <p:cNvPr id="6" name="Group 5">
            <a:extLst>
              <a:ext uri="{FF2B5EF4-FFF2-40B4-BE49-F238E27FC236}">
                <a16:creationId xmlns:a16="http://schemas.microsoft.com/office/drawing/2014/main" id="{6DD411C7-3504-E642-97DC-19EAF6BC3936}"/>
              </a:ext>
            </a:extLst>
          </p:cNvPr>
          <p:cNvGrpSpPr/>
          <p:nvPr/>
        </p:nvGrpSpPr>
        <p:grpSpPr>
          <a:xfrm>
            <a:off x="1520123" y="4371525"/>
            <a:ext cx="1520517" cy="1406565"/>
            <a:chOff x="1253908" y="937891"/>
            <a:chExt cx="1520517" cy="1406565"/>
          </a:xfrm>
        </p:grpSpPr>
        <p:cxnSp>
          <p:nvCxnSpPr>
            <p:cNvPr id="7" name="Straight Connector 6">
              <a:extLst>
                <a:ext uri="{FF2B5EF4-FFF2-40B4-BE49-F238E27FC236}">
                  <a16:creationId xmlns:a16="http://schemas.microsoft.com/office/drawing/2014/main" id="{7E35160A-E0C7-C842-9CE8-418E0EC353EE}"/>
                </a:ext>
              </a:extLst>
            </p:cNvPr>
            <p:cNvCxnSpPr>
              <a:cxnSpLocks/>
            </p:cNvCxnSpPr>
            <p:nvPr/>
          </p:nvCxnSpPr>
          <p:spPr>
            <a:xfrm>
              <a:off x="1596980" y="942975"/>
              <a:ext cx="0" cy="1079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00A6D77-5031-724E-9962-B866ADD3A843}"/>
                </a:ext>
              </a:extLst>
            </p:cNvPr>
            <p:cNvCxnSpPr>
              <a:cxnSpLocks/>
            </p:cNvCxnSpPr>
            <p:nvPr/>
          </p:nvCxnSpPr>
          <p:spPr>
            <a:xfrm flipH="1">
              <a:off x="1603330" y="2021983"/>
              <a:ext cx="107954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91CBBA7-C4CA-7349-B8A3-870622304081}"/>
                </a:ext>
              </a:extLst>
            </p:cNvPr>
            <p:cNvSpPr txBox="1"/>
            <p:nvPr/>
          </p:nvSpPr>
          <p:spPr>
            <a:xfrm rot="16200000">
              <a:off x="1136728" y="1367063"/>
              <a:ext cx="465192" cy="230832"/>
            </a:xfrm>
            <a:prstGeom prst="rect">
              <a:avLst/>
            </a:prstGeom>
            <a:noFill/>
          </p:spPr>
          <p:txBody>
            <a:bodyPr wrap="none" rtlCol="0">
              <a:spAutoFit/>
            </a:bodyPr>
            <a:lstStyle/>
            <a:p>
              <a:r>
                <a:rPr lang="en-GB" sz="900" dirty="0"/>
                <a:t>Scope</a:t>
              </a:r>
            </a:p>
          </p:txBody>
        </p:sp>
        <p:sp>
          <p:nvSpPr>
            <p:cNvPr id="10" name="TextBox 9">
              <a:extLst>
                <a:ext uri="{FF2B5EF4-FFF2-40B4-BE49-F238E27FC236}">
                  <a16:creationId xmlns:a16="http://schemas.microsoft.com/office/drawing/2014/main" id="{0BA0F535-166F-8A4F-903D-90A8CE52F4CC}"/>
                </a:ext>
              </a:extLst>
            </p:cNvPr>
            <p:cNvSpPr txBox="1"/>
            <p:nvPr/>
          </p:nvSpPr>
          <p:spPr>
            <a:xfrm>
              <a:off x="1933750" y="2113624"/>
              <a:ext cx="418704" cy="230832"/>
            </a:xfrm>
            <a:prstGeom prst="rect">
              <a:avLst/>
            </a:prstGeom>
            <a:noFill/>
          </p:spPr>
          <p:txBody>
            <a:bodyPr wrap="none" rtlCol="0">
              <a:spAutoFit/>
            </a:bodyPr>
            <a:lstStyle/>
            <a:p>
              <a:r>
                <a:rPr lang="en-GB" sz="900" dirty="0"/>
                <a:t>Time</a:t>
              </a:r>
            </a:p>
          </p:txBody>
        </p:sp>
        <p:sp>
          <p:nvSpPr>
            <p:cNvPr id="11" name="TextBox 10">
              <a:extLst>
                <a:ext uri="{FF2B5EF4-FFF2-40B4-BE49-F238E27FC236}">
                  <a16:creationId xmlns:a16="http://schemas.microsoft.com/office/drawing/2014/main" id="{9E0833C2-5697-8944-9861-85C85583798F}"/>
                </a:ext>
              </a:extLst>
            </p:cNvPr>
            <p:cNvSpPr txBox="1"/>
            <p:nvPr/>
          </p:nvSpPr>
          <p:spPr>
            <a:xfrm>
              <a:off x="1615133" y="937891"/>
              <a:ext cx="1159292" cy="369332"/>
            </a:xfrm>
            <a:prstGeom prst="rect">
              <a:avLst/>
            </a:prstGeom>
            <a:solidFill>
              <a:schemeClr val="accent1">
                <a:lumMod val="40000"/>
                <a:lumOff val="60000"/>
              </a:schemeClr>
            </a:solidFill>
          </p:spPr>
          <p:txBody>
            <a:bodyPr wrap="none" rtlCol="0">
              <a:spAutoFit/>
            </a:bodyPr>
            <a:lstStyle/>
            <a:p>
              <a:pPr algn="ctr"/>
              <a:r>
                <a:rPr lang="en-GB" sz="900" dirty="0">
                  <a:solidFill>
                    <a:schemeClr val="accent1">
                      <a:lumMod val="75000"/>
                    </a:schemeClr>
                  </a:solidFill>
                </a:rPr>
                <a:t>I need it by this </a:t>
              </a:r>
            </a:p>
            <a:p>
              <a:pPr algn="ctr"/>
              <a:r>
                <a:rPr lang="en-GB" sz="900" dirty="0">
                  <a:solidFill>
                    <a:schemeClr val="accent1">
                      <a:lumMod val="75000"/>
                    </a:schemeClr>
                  </a:solidFill>
                </a:rPr>
                <a:t>date, what will I get?</a:t>
              </a:r>
            </a:p>
          </p:txBody>
        </p:sp>
        <p:cxnSp>
          <p:nvCxnSpPr>
            <p:cNvPr id="12" name="Straight Arrow Connector 11">
              <a:extLst>
                <a:ext uri="{FF2B5EF4-FFF2-40B4-BE49-F238E27FC236}">
                  <a16:creationId xmlns:a16="http://schemas.microsoft.com/office/drawing/2014/main" id="{BCE6190E-3503-C548-B7B8-DC1F977CBBAF}"/>
                </a:ext>
              </a:extLst>
            </p:cNvPr>
            <p:cNvCxnSpPr/>
            <p:nvPr/>
          </p:nvCxnSpPr>
          <p:spPr>
            <a:xfrm>
              <a:off x="2352454" y="1307223"/>
              <a:ext cx="0" cy="71476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42BE6232-301B-4B4C-9348-6A83CDB7738A}"/>
              </a:ext>
            </a:extLst>
          </p:cNvPr>
          <p:cNvGrpSpPr/>
          <p:nvPr/>
        </p:nvGrpSpPr>
        <p:grpSpPr>
          <a:xfrm>
            <a:off x="8498390" y="2569293"/>
            <a:ext cx="1449183" cy="1406565"/>
            <a:chOff x="1253908" y="937891"/>
            <a:chExt cx="1449183" cy="1406565"/>
          </a:xfrm>
        </p:grpSpPr>
        <p:cxnSp>
          <p:nvCxnSpPr>
            <p:cNvPr id="19" name="Straight Connector 18">
              <a:extLst>
                <a:ext uri="{FF2B5EF4-FFF2-40B4-BE49-F238E27FC236}">
                  <a16:creationId xmlns:a16="http://schemas.microsoft.com/office/drawing/2014/main" id="{51F116C9-343A-D944-9877-E6E03C06E6C5}"/>
                </a:ext>
              </a:extLst>
            </p:cNvPr>
            <p:cNvCxnSpPr>
              <a:cxnSpLocks/>
            </p:cNvCxnSpPr>
            <p:nvPr/>
          </p:nvCxnSpPr>
          <p:spPr>
            <a:xfrm>
              <a:off x="1596980" y="942975"/>
              <a:ext cx="0" cy="1079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FA62A2D-228A-AB46-8172-EE95866BB099}"/>
                </a:ext>
              </a:extLst>
            </p:cNvPr>
            <p:cNvCxnSpPr>
              <a:cxnSpLocks/>
            </p:cNvCxnSpPr>
            <p:nvPr/>
          </p:nvCxnSpPr>
          <p:spPr>
            <a:xfrm flipH="1">
              <a:off x="1603330" y="2021983"/>
              <a:ext cx="1079545"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DC1AEF-BE29-124D-9888-94BEF3245D6A}"/>
                </a:ext>
              </a:extLst>
            </p:cNvPr>
            <p:cNvSpPr txBox="1"/>
            <p:nvPr/>
          </p:nvSpPr>
          <p:spPr>
            <a:xfrm rot="16200000">
              <a:off x="1136728" y="1367063"/>
              <a:ext cx="465192" cy="230832"/>
            </a:xfrm>
            <a:prstGeom prst="rect">
              <a:avLst/>
            </a:prstGeom>
            <a:noFill/>
          </p:spPr>
          <p:txBody>
            <a:bodyPr wrap="none" rtlCol="0">
              <a:spAutoFit/>
            </a:bodyPr>
            <a:lstStyle/>
            <a:p>
              <a:r>
                <a:rPr lang="en-GB" sz="900" dirty="0"/>
                <a:t>Scope</a:t>
              </a:r>
            </a:p>
          </p:txBody>
        </p:sp>
        <p:sp>
          <p:nvSpPr>
            <p:cNvPr id="22" name="TextBox 21">
              <a:extLst>
                <a:ext uri="{FF2B5EF4-FFF2-40B4-BE49-F238E27FC236}">
                  <a16:creationId xmlns:a16="http://schemas.microsoft.com/office/drawing/2014/main" id="{3E3B165B-03BD-5940-A2D6-70961A82304E}"/>
                </a:ext>
              </a:extLst>
            </p:cNvPr>
            <p:cNvSpPr txBox="1"/>
            <p:nvPr/>
          </p:nvSpPr>
          <p:spPr>
            <a:xfrm>
              <a:off x="1933750" y="2113624"/>
              <a:ext cx="418704" cy="230832"/>
            </a:xfrm>
            <a:prstGeom prst="rect">
              <a:avLst/>
            </a:prstGeom>
            <a:noFill/>
          </p:spPr>
          <p:txBody>
            <a:bodyPr wrap="none" rtlCol="0">
              <a:spAutoFit/>
            </a:bodyPr>
            <a:lstStyle/>
            <a:p>
              <a:r>
                <a:rPr lang="en-GB" sz="900" dirty="0"/>
                <a:t>Time</a:t>
              </a:r>
            </a:p>
          </p:txBody>
        </p:sp>
        <p:sp>
          <p:nvSpPr>
            <p:cNvPr id="23" name="TextBox 22">
              <a:extLst>
                <a:ext uri="{FF2B5EF4-FFF2-40B4-BE49-F238E27FC236}">
                  <a16:creationId xmlns:a16="http://schemas.microsoft.com/office/drawing/2014/main" id="{AC21517B-28E7-BF42-83DC-8AB66C0CC16E}"/>
                </a:ext>
              </a:extLst>
            </p:cNvPr>
            <p:cNvSpPr txBox="1"/>
            <p:nvPr/>
          </p:nvSpPr>
          <p:spPr>
            <a:xfrm>
              <a:off x="1686466" y="937891"/>
              <a:ext cx="1016625" cy="369332"/>
            </a:xfrm>
            <a:prstGeom prst="rect">
              <a:avLst/>
            </a:prstGeom>
            <a:solidFill>
              <a:schemeClr val="accent1">
                <a:lumMod val="40000"/>
                <a:lumOff val="60000"/>
              </a:schemeClr>
            </a:solidFill>
          </p:spPr>
          <p:txBody>
            <a:bodyPr wrap="none" rtlCol="0">
              <a:spAutoFit/>
            </a:bodyPr>
            <a:lstStyle/>
            <a:p>
              <a:pPr algn="ctr"/>
              <a:r>
                <a:rPr lang="en-GB" sz="900" dirty="0">
                  <a:solidFill>
                    <a:schemeClr val="accent1">
                      <a:lumMod val="75000"/>
                    </a:schemeClr>
                  </a:solidFill>
                </a:rPr>
                <a:t>I need this much, </a:t>
              </a:r>
            </a:p>
            <a:p>
              <a:pPr algn="ctr"/>
              <a:r>
                <a:rPr lang="en-GB" sz="900" dirty="0">
                  <a:solidFill>
                    <a:schemeClr val="accent1">
                      <a:lumMod val="75000"/>
                    </a:schemeClr>
                  </a:solidFill>
                </a:rPr>
                <a:t>when will I get it?</a:t>
              </a:r>
            </a:p>
          </p:txBody>
        </p:sp>
        <p:cxnSp>
          <p:nvCxnSpPr>
            <p:cNvPr id="24" name="Straight Arrow Connector 23">
              <a:extLst>
                <a:ext uri="{FF2B5EF4-FFF2-40B4-BE49-F238E27FC236}">
                  <a16:creationId xmlns:a16="http://schemas.microsoft.com/office/drawing/2014/main" id="{CD984E36-1DE2-3E4E-A301-BCE5E07AD99F}"/>
                </a:ext>
              </a:extLst>
            </p:cNvPr>
            <p:cNvCxnSpPr>
              <a:cxnSpLocks/>
            </p:cNvCxnSpPr>
            <p:nvPr/>
          </p:nvCxnSpPr>
          <p:spPr>
            <a:xfrm flipH="1">
              <a:off x="1615134" y="1527142"/>
              <a:ext cx="855869"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 name="Straight Connector 15">
            <a:extLst>
              <a:ext uri="{FF2B5EF4-FFF2-40B4-BE49-F238E27FC236}">
                <a16:creationId xmlns:a16="http://schemas.microsoft.com/office/drawing/2014/main" id="{E0F6034D-4382-C44C-A93A-767D4B8C5119}"/>
              </a:ext>
            </a:extLst>
          </p:cNvPr>
          <p:cNvCxnSpPr/>
          <p:nvPr/>
        </p:nvCxnSpPr>
        <p:spPr>
          <a:xfrm>
            <a:off x="9715485" y="3180555"/>
            <a:ext cx="0" cy="53950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A6C89F77-63E9-7744-A2C6-7F0FAA3F8804}"/>
              </a:ext>
            </a:extLst>
          </p:cNvPr>
          <p:cNvSpPr/>
          <p:nvPr/>
        </p:nvSpPr>
        <p:spPr>
          <a:xfrm>
            <a:off x="9475904" y="3217978"/>
            <a:ext cx="212725" cy="412750"/>
          </a:xfrm>
          <a:prstGeom prst="roundRect">
            <a:avLst/>
          </a:prstGeom>
          <a:gradFill flip="none" rotWithShape="1">
            <a:gsLst>
              <a:gs pos="0">
                <a:srgbClr val="FF0000"/>
              </a:gs>
              <a:gs pos="34000">
                <a:srgbClr val="FFC000"/>
              </a:gs>
              <a:gs pos="100000">
                <a:srgbClr val="00B050"/>
              </a:gs>
            </a:gsLst>
            <a:lin ang="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8" name="Straight Arrow Connector 17">
            <a:extLst>
              <a:ext uri="{FF2B5EF4-FFF2-40B4-BE49-F238E27FC236}">
                <a16:creationId xmlns:a16="http://schemas.microsoft.com/office/drawing/2014/main" id="{E9DBB400-7F59-2049-861E-822D807D95C8}"/>
              </a:ext>
            </a:extLst>
          </p:cNvPr>
          <p:cNvCxnSpPr>
            <a:stCxn id="17" idx="1"/>
            <a:endCxn id="17" idx="3"/>
          </p:cNvCxnSpPr>
          <p:nvPr/>
        </p:nvCxnSpPr>
        <p:spPr>
          <a:xfrm>
            <a:off x="9475904" y="3424353"/>
            <a:ext cx="212725" cy="0"/>
          </a:xfrm>
          <a:prstGeom prst="straightConnector1">
            <a:avLst/>
          </a:prstGeom>
          <a:ln w="3175">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3465F33-40A5-A449-B2A0-C087308E8FCC}"/>
              </a:ext>
            </a:extLst>
          </p:cNvPr>
          <p:cNvSpPr>
            <a:spLocks noChangeArrowheads="1"/>
          </p:cNvSpPr>
          <p:nvPr/>
        </p:nvSpPr>
        <p:spPr bwMode="auto">
          <a:xfrm>
            <a:off x="4165985" y="1855893"/>
            <a:ext cx="3270447"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pl-PL" altLang="pl-PL" sz="900" b="0" i="0" u="none" strike="noStrike" cap="none" normalizeH="0" baseline="0" noProof="1">
                <a:ln>
                  <a:noFill/>
                </a:ln>
                <a:solidFill>
                  <a:srgbClr val="0088CC"/>
                </a:solidFill>
                <a:effectLst/>
                <a:hlinkClick r:id="rId5"/>
              </a:rPr>
              <a:t>Software Estimation: Demystifying the Black Art</a:t>
            </a:r>
            <a:r>
              <a:rPr kumimoji="0" lang="pl-PL" altLang="pl-PL" sz="900" b="0" i="0" u="none" strike="noStrike" cap="none" normalizeH="0" baseline="0" noProof="1">
                <a:ln>
                  <a:noFill/>
                </a:ln>
                <a:solidFill>
                  <a:srgbClr val="0088CC"/>
                </a:solidFill>
                <a:effectLst/>
              </a:rPr>
              <a:t> </a:t>
            </a:r>
            <a:r>
              <a:rPr lang="pl-PL" altLang="pl-PL" sz="900" noProof="1">
                <a:solidFill>
                  <a:srgbClr val="0088CC"/>
                </a:solidFill>
              </a:rPr>
              <a:t> </a:t>
            </a:r>
            <a:r>
              <a:rPr lang="pl-PL" altLang="pl-PL" sz="900" noProof="1">
                <a:solidFill>
                  <a:srgbClr val="333333"/>
                </a:solidFill>
              </a:rPr>
              <a:t>Steve McConnell</a:t>
            </a:r>
            <a:endParaRPr kumimoji="0" lang="pl-PL" altLang="pl-PL" sz="900" b="0" i="0" u="none" strike="noStrike" cap="none" normalizeH="0" baseline="0" noProof="1">
              <a:ln>
                <a:noFill/>
              </a:ln>
              <a:solidFill>
                <a:schemeClr val="tx1"/>
              </a:solidFill>
              <a:effectLst/>
            </a:endParaRPr>
          </a:p>
        </p:txBody>
      </p:sp>
      <p:sp>
        <p:nvSpPr>
          <p:cNvPr id="3" name="Slide Number Placeholder 2">
            <a:extLst>
              <a:ext uri="{FF2B5EF4-FFF2-40B4-BE49-F238E27FC236}">
                <a16:creationId xmlns:a16="http://schemas.microsoft.com/office/drawing/2014/main" id="{1B9C3D69-DDE2-714D-8A90-A26B1916BC92}"/>
              </a:ext>
            </a:extLst>
          </p:cNvPr>
          <p:cNvSpPr>
            <a:spLocks noGrp="1"/>
          </p:cNvSpPr>
          <p:nvPr>
            <p:ph type="sldNum" sz="quarter" idx="12"/>
          </p:nvPr>
        </p:nvSpPr>
        <p:spPr/>
        <p:txBody>
          <a:bodyPr/>
          <a:lstStyle/>
          <a:p>
            <a:fld id="{328EBED1-B812-A24E-A9FF-4E59CC0D929A}" type="slidenum">
              <a:rPr lang="en-GB" smtClean="0"/>
              <a:t>9</a:t>
            </a:fld>
            <a:endParaRPr lang="en-GB"/>
          </a:p>
        </p:txBody>
      </p:sp>
      <p:cxnSp>
        <p:nvCxnSpPr>
          <p:cNvPr id="27" name="Straight Connector 26">
            <a:extLst>
              <a:ext uri="{FF2B5EF4-FFF2-40B4-BE49-F238E27FC236}">
                <a16:creationId xmlns:a16="http://schemas.microsoft.com/office/drawing/2014/main" id="{666F1E00-61BB-5841-9AC9-3C3C08FE7348}"/>
              </a:ext>
            </a:extLst>
          </p:cNvPr>
          <p:cNvCxnSpPr>
            <a:cxnSpLocks/>
          </p:cNvCxnSpPr>
          <p:nvPr/>
        </p:nvCxnSpPr>
        <p:spPr>
          <a:xfrm rot="16200000">
            <a:off x="2086649" y="4542662"/>
            <a:ext cx="0" cy="53950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8" name="Rounded Rectangle 27">
            <a:extLst>
              <a:ext uri="{FF2B5EF4-FFF2-40B4-BE49-F238E27FC236}">
                <a16:creationId xmlns:a16="http://schemas.microsoft.com/office/drawing/2014/main" id="{A246342F-864C-AE4B-B0E2-310A3047BBD5}"/>
              </a:ext>
            </a:extLst>
          </p:cNvPr>
          <p:cNvSpPr/>
          <p:nvPr/>
        </p:nvSpPr>
        <p:spPr>
          <a:xfrm rot="5400000">
            <a:off x="2276048" y="4737072"/>
            <a:ext cx="212725" cy="412750"/>
          </a:xfrm>
          <a:prstGeom prst="roundRect">
            <a:avLst/>
          </a:prstGeom>
          <a:gradFill flip="none" rotWithShape="1">
            <a:gsLst>
              <a:gs pos="0">
                <a:srgbClr val="FF0000"/>
              </a:gs>
              <a:gs pos="34000">
                <a:srgbClr val="FFC000"/>
              </a:gs>
              <a:gs pos="100000">
                <a:srgbClr val="00B050"/>
              </a:gs>
            </a:gsLst>
            <a:lin ang="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9" name="Straight Arrow Connector 28">
            <a:extLst>
              <a:ext uri="{FF2B5EF4-FFF2-40B4-BE49-F238E27FC236}">
                <a16:creationId xmlns:a16="http://schemas.microsoft.com/office/drawing/2014/main" id="{E69547CB-5CAA-C943-B5D3-8B2344B73B84}"/>
              </a:ext>
            </a:extLst>
          </p:cNvPr>
          <p:cNvCxnSpPr>
            <a:cxnSpLocks/>
          </p:cNvCxnSpPr>
          <p:nvPr/>
        </p:nvCxnSpPr>
        <p:spPr>
          <a:xfrm flipV="1">
            <a:off x="2357011" y="4837085"/>
            <a:ext cx="0" cy="212725"/>
          </a:xfrm>
          <a:prstGeom prst="straightConnector1">
            <a:avLst/>
          </a:prstGeom>
          <a:ln w="3175">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46571A-70EB-2343-AE3F-D795B63A8844}"/>
              </a:ext>
            </a:extLst>
          </p:cNvPr>
          <p:cNvCxnSpPr>
            <a:cxnSpLocks/>
          </p:cNvCxnSpPr>
          <p:nvPr/>
        </p:nvCxnSpPr>
        <p:spPr>
          <a:xfrm rot="16200000">
            <a:off x="2081003" y="4785373"/>
            <a:ext cx="0" cy="53950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E87897-A17F-8448-8D23-C902EAE0A6AB}"/>
              </a:ext>
            </a:extLst>
          </p:cNvPr>
          <p:cNvCxnSpPr/>
          <p:nvPr/>
        </p:nvCxnSpPr>
        <p:spPr>
          <a:xfrm>
            <a:off x="9461485" y="3183730"/>
            <a:ext cx="0" cy="53950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8845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6260</TotalTime>
  <Words>4133</Words>
  <Application>Microsoft Macintosh PowerPoint</Application>
  <PresentationFormat>Widescreen</PresentationFormat>
  <Paragraphs>794</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Calibri Regular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Howell</dc:creator>
  <cp:lastModifiedBy>Jonathan Howell</cp:lastModifiedBy>
  <cp:revision>221</cp:revision>
  <cp:lastPrinted>2019-01-31T11:00:18Z</cp:lastPrinted>
  <dcterms:created xsi:type="dcterms:W3CDTF">2019-01-21T13:21:25Z</dcterms:created>
  <dcterms:modified xsi:type="dcterms:W3CDTF">2019-02-13T09:35:45Z</dcterms:modified>
</cp:coreProperties>
</file>