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if1KXe2fg+nTY8liJdfvBggQM04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f99f5e448f_0_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 name="Google Shape;187;gf99f5e448f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f99f5e448f_0_9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gf99f5e448f_0_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f99f5e448f_0_10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2" name="Google Shape;202;gf99f5e448f_0_1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f99f5e448f_0_1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gf99f5e448f_0_1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f99f5e448f_0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0" name="Google Shape;230;gf99f5e448f_0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99f5e448f_0_1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gf99f5e448f_0_1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f99f5e448f_4_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5" name="Google Shape;245;gf99f5e448f_4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f99f5e448f_0_1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9" name="Google Shape;279;gf99f5e448f_0_1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f9bd7f0325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1" name="Google Shape;291;gf9bd7f0325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7" name="Google Shape;29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f99f5e448f_3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2" name="Google Shape;302;gf99f5e448f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7" name="Google Shape;30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f99f5e448f_0_6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gf99f5e448f_0_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f99da7c909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6" name="Google Shape;136;gf99da7c90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99da7c909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gf99da7c909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f99f5e448f_0_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gf99f5e448f_0_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f99f5e448f_0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3" name="Google Shape;163;gf99f5e448f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8"/>
          <p:cNvSpPr>
            <a:spLocks noGrp="1"/>
          </p:cNvSpPr>
          <p:nvPr>
            <p:ph type="pic" idx="2"/>
          </p:nvPr>
        </p:nvSpPr>
        <p:spPr>
          <a:xfrm>
            <a:off x="5183188" y="987425"/>
            <a:ext cx="6172200" cy="4873625"/>
          </a:xfrm>
          <a:prstGeom prst="rect">
            <a:avLst/>
          </a:prstGeom>
          <a:noFill/>
          <a:ln>
            <a:noFill/>
          </a:ln>
        </p:spPr>
      </p:sp>
      <p:sp>
        <p:nvSpPr>
          <p:cNvPr id="68" name="Google Shape;68;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5F7FC">
                <a:alpha val="64313"/>
              </a:srgbClr>
            </a:gs>
            <a:gs pos="48000">
              <a:srgbClr val="A9BEE4"/>
            </a:gs>
            <a:gs pos="80000">
              <a:srgbClr val="A9BEE4"/>
            </a:gs>
            <a:gs pos="100000">
              <a:srgbClr val="C5D3ED"/>
            </a:gs>
          </a:gsLst>
          <a:lin ang="5400000" scaled="0"/>
        </a:gradFill>
        <a:effectLst/>
      </p:bgPr>
    </p:bg>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l="7027" t="11966" r="7077" b="18327"/>
          <a:stretch/>
        </p:blipFill>
        <p:spPr>
          <a:xfrm>
            <a:off x="9211476" y="292746"/>
            <a:ext cx="2806262" cy="843216"/>
          </a:xfrm>
          <a:prstGeom prst="rect">
            <a:avLst/>
          </a:prstGeom>
          <a:noFill/>
          <a:ln>
            <a:noFill/>
          </a:ln>
        </p:spPr>
      </p:pic>
      <p:sp>
        <p:nvSpPr>
          <p:cNvPr id="89" name="Google Shape;89;p1"/>
          <p:cNvSpPr txBox="1">
            <a:spLocks noGrp="1"/>
          </p:cNvSpPr>
          <p:nvPr>
            <p:ph type="ctrTitle"/>
          </p:nvPr>
        </p:nvSpPr>
        <p:spPr>
          <a:xfrm>
            <a:off x="414875" y="1368081"/>
            <a:ext cx="10584951" cy="2505419"/>
          </a:xfrm>
          <a:prstGeom prst="rect">
            <a:avLst/>
          </a:prstGeom>
          <a:noFill/>
          <a:ln>
            <a:noFill/>
          </a:ln>
        </p:spPr>
        <p:txBody>
          <a:bodyPr spcFirstLastPara="1" wrap="square" lIns="91425" tIns="45700" rIns="91425" bIns="45700" anchor="b" anchorCtr="0">
            <a:noAutofit/>
          </a:bodyPr>
          <a:lstStyle/>
          <a:p>
            <a:pPr marL="0" lvl="0" indent="0" algn="l" rtl="0">
              <a:lnSpc>
                <a:spcPct val="114000"/>
              </a:lnSpc>
              <a:spcBef>
                <a:spcPts val="0"/>
              </a:spcBef>
              <a:spcAft>
                <a:spcPts val="0"/>
              </a:spcAft>
              <a:buClr>
                <a:srgbClr val="000000"/>
              </a:buClr>
              <a:buSzPts val="3600"/>
              <a:buFont typeface="Arial"/>
              <a:buNone/>
            </a:pPr>
            <a:r>
              <a:rPr lang="en-US" sz="3600" b="1" i="0" u="none" strike="noStrike">
                <a:solidFill>
                  <a:srgbClr val="000000"/>
                </a:solidFill>
                <a:latin typeface="Arial"/>
                <a:ea typeface="Arial"/>
                <a:cs typeface="Arial"/>
                <a:sym typeface="Arial"/>
              </a:rPr>
              <a:t>Investigating R</a:t>
            </a:r>
            <a:r>
              <a:rPr lang="en-US" sz="3600" b="1">
                <a:solidFill>
                  <a:srgbClr val="000000"/>
                </a:solidFill>
                <a:latin typeface="Arial"/>
                <a:ea typeface="Arial"/>
                <a:cs typeface="Arial"/>
                <a:sym typeface="Arial"/>
              </a:rPr>
              <a:t>elationships Between </a:t>
            </a:r>
            <a:br>
              <a:rPr lang="en-US" sz="3600" b="1">
                <a:solidFill>
                  <a:srgbClr val="000000"/>
                </a:solidFill>
                <a:latin typeface="Arial"/>
                <a:ea typeface="Arial"/>
                <a:cs typeface="Arial"/>
                <a:sym typeface="Arial"/>
              </a:rPr>
            </a:br>
            <a:r>
              <a:rPr lang="en-US" sz="3600" b="1">
                <a:solidFill>
                  <a:srgbClr val="000000"/>
                </a:solidFill>
                <a:latin typeface="Arial"/>
                <a:ea typeface="Arial"/>
                <a:cs typeface="Arial"/>
                <a:sym typeface="Arial"/>
              </a:rPr>
              <a:t>the Backdrop of Provincial Economic Volatility and Wider Mental Health in Alberta</a:t>
            </a:r>
            <a:br>
              <a:rPr lang="en-US" sz="3600" b="1">
                <a:solidFill>
                  <a:srgbClr val="000000"/>
                </a:solidFill>
                <a:latin typeface="Arial"/>
                <a:ea typeface="Arial"/>
                <a:cs typeface="Arial"/>
                <a:sym typeface="Arial"/>
              </a:rPr>
            </a:br>
            <a:endParaRPr sz="3600">
              <a:solidFill>
                <a:srgbClr val="000000"/>
              </a:solidFill>
              <a:latin typeface="Arial"/>
              <a:ea typeface="Arial"/>
              <a:cs typeface="Arial"/>
              <a:sym typeface="Arial"/>
            </a:endParaRPr>
          </a:p>
        </p:txBody>
      </p:sp>
      <p:sp>
        <p:nvSpPr>
          <p:cNvPr id="90" name="Google Shape;90;p1"/>
          <p:cNvSpPr txBox="1">
            <a:spLocks noGrp="1"/>
          </p:cNvSpPr>
          <p:nvPr>
            <p:ph type="subTitle" idx="1"/>
          </p:nvPr>
        </p:nvSpPr>
        <p:spPr>
          <a:xfrm>
            <a:off x="513255" y="5241819"/>
            <a:ext cx="6143580" cy="151458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endParaRPr sz="2000" b="0"/>
          </a:p>
          <a:p>
            <a:pPr marL="0" lvl="0" indent="0" algn="l" rtl="0">
              <a:lnSpc>
                <a:spcPct val="90000"/>
              </a:lnSpc>
              <a:spcBef>
                <a:spcPts val="0"/>
              </a:spcBef>
              <a:spcAft>
                <a:spcPts val="0"/>
              </a:spcAft>
              <a:buClr>
                <a:schemeClr val="dk1"/>
              </a:buClr>
              <a:buSzPts val="2000"/>
              <a:buNone/>
            </a:pPr>
            <a:endParaRPr sz="2000">
              <a:solidFill>
                <a:srgbClr val="000000"/>
              </a:solidFill>
              <a:latin typeface="Arial"/>
              <a:ea typeface="Arial"/>
              <a:cs typeface="Arial"/>
              <a:sym typeface="Arial"/>
            </a:endParaRPr>
          </a:p>
          <a:p>
            <a:pPr marL="0" lvl="0" indent="0" algn="l" rtl="0">
              <a:lnSpc>
                <a:spcPct val="90000"/>
              </a:lnSpc>
              <a:spcBef>
                <a:spcPts val="0"/>
              </a:spcBef>
              <a:spcAft>
                <a:spcPts val="0"/>
              </a:spcAft>
              <a:buClr>
                <a:srgbClr val="000000"/>
              </a:buClr>
              <a:buSzPts val="1800"/>
              <a:buNone/>
            </a:pPr>
            <a:r>
              <a:rPr lang="en-US" sz="1800" i="1">
                <a:solidFill>
                  <a:srgbClr val="000000"/>
                </a:solidFill>
                <a:latin typeface="Arial"/>
                <a:ea typeface="Arial"/>
                <a:cs typeface="Arial"/>
                <a:sym typeface="Arial"/>
              </a:rPr>
              <a:t>Course 601 - Working with Data and Visualization</a:t>
            </a:r>
            <a:endParaRPr/>
          </a:p>
        </p:txBody>
      </p:sp>
      <p:sp>
        <p:nvSpPr>
          <p:cNvPr id="91" name="Google Shape;91;p1"/>
          <p:cNvSpPr txBox="1"/>
          <p:nvPr/>
        </p:nvSpPr>
        <p:spPr>
          <a:xfrm>
            <a:off x="513255" y="3768982"/>
            <a:ext cx="3487245" cy="13849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Arial"/>
                <a:ea typeface="Arial"/>
                <a:cs typeface="Arial"/>
                <a:sym typeface="Arial"/>
              </a:rPr>
              <a:t>Anna Iuferova</a:t>
            </a:r>
            <a:br>
              <a:rPr lang="en-US" sz="2800" b="0" i="0" u="none" strike="noStrike" cap="none">
                <a:solidFill>
                  <a:srgbClr val="000000"/>
                </a:solidFill>
                <a:latin typeface="Arial"/>
                <a:ea typeface="Arial"/>
                <a:cs typeface="Arial"/>
                <a:sym typeface="Arial"/>
              </a:rPr>
            </a:br>
            <a:r>
              <a:rPr lang="en-US" sz="2800" b="0" i="0" u="none" strike="noStrike" cap="none">
                <a:solidFill>
                  <a:srgbClr val="000000"/>
                </a:solidFill>
                <a:latin typeface="Arial"/>
                <a:ea typeface="Arial"/>
                <a:cs typeface="Arial"/>
                <a:sym typeface="Arial"/>
              </a:rPr>
              <a:t>Marc McCoy</a:t>
            </a:r>
            <a:br>
              <a:rPr lang="en-US" sz="2800" b="0" i="0" u="none" strike="noStrike" cap="none">
                <a:solidFill>
                  <a:srgbClr val="000000"/>
                </a:solidFill>
                <a:latin typeface="Arial"/>
                <a:ea typeface="Arial"/>
                <a:cs typeface="Arial"/>
                <a:sym typeface="Arial"/>
              </a:rPr>
            </a:br>
            <a:r>
              <a:rPr lang="en-US" sz="2800" b="0" i="0" u="none" strike="noStrike" cap="none">
                <a:solidFill>
                  <a:srgbClr val="000000"/>
                </a:solidFill>
                <a:latin typeface="Arial"/>
                <a:ea typeface="Arial"/>
                <a:cs typeface="Arial"/>
                <a:sym typeface="Arial"/>
              </a:rPr>
              <a:t>Jon Peters</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12" scaled="0"/>
        </a:gradFill>
        <a:effectLst/>
      </p:bgPr>
    </p:bg>
    <p:spTree>
      <p:nvGrpSpPr>
        <p:cNvPr id="1" name="Shape 188"/>
        <p:cNvGrpSpPr/>
        <p:nvPr/>
      </p:nvGrpSpPr>
      <p:grpSpPr>
        <a:xfrm>
          <a:off x="0" y="0"/>
          <a:ext cx="0" cy="0"/>
          <a:chOff x="0" y="0"/>
          <a:chExt cx="0" cy="0"/>
        </a:xfrm>
      </p:grpSpPr>
      <p:sp>
        <p:nvSpPr>
          <p:cNvPr id="189" name="Google Shape;189;gf99f5e448f_0_38"/>
          <p:cNvSpPr txBox="1"/>
          <p:nvPr/>
        </p:nvSpPr>
        <p:spPr>
          <a:xfrm>
            <a:off x="314325" y="1257300"/>
            <a:ext cx="2400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90" name="Google Shape;190;gf99f5e448f_0_38"/>
          <p:cNvSpPr/>
          <p:nvPr/>
        </p:nvSpPr>
        <p:spPr>
          <a:xfrm>
            <a:off x="85758" y="152412"/>
            <a:ext cx="539700" cy="553200"/>
          </a:xfrm>
          <a:prstGeom prst="ellipse">
            <a:avLst/>
          </a:prstGeom>
          <a:solidFill>
            <a:srgbClr val="0F7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Verdana"/>
                <a:ea typeface="Verdana"/>
                <a:cs typeface="Verdana"/>
                <a:sym typeface="Verdana"/>
              </a:rPr>
              <a:t>1</a:t>
            </a:r>
            <a:endParaRPr sz="1400" b="0" i="0" u="none" strike="noStrike" cap="none">
              <a:solidFill>
                <a:srgbClr val="000000"/>
              </a:solidFill>
              <a:latin typeface="Arial"/>
              <a:ea typeface="Arial"/>
              <a:cs typeface="Arial"/>
              <a:sym typeface="Arial"/>
            </a:endParaRPr>
          </a:p>
        </p:txBody>
      </p:sp>
      <p:sp>
        <p:nvSpPr>
          <p:cNvPr id="191" name="Google Shape;191;gf99f5e448f_0_38"/>
          <p:cNvSpPr txBox="1"/>
          <p:nvPr/>
        </p:nvSpPr>
        <p:spPr>
          <a:xfrm>
            <a:off x="2259750" y="628575"/>
            <a:ext cx="76725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a:solidFill>
                  <a:srgbClr val="000000"/>
                </a:solidFill>
                <a:latin typeface="Calibri"/>
                <a:ea typeface="Calibri"/>
                <a:cs typeface="Calibri"/>
                <a:sym typeface="Calibri"/>
              </a:rPr>
              <a:t>Correlation does not infer Causation</a:t>
            </a:r>
            <a:endParaRPr sz="4000" b="0" i="0" u="none" strike="noStrike" cap="none">
              <a:solidFill>
                <a:srgbClr val="000000"/>
              </a:solidFill>
              <a:latin typeface="Calibri"/>
              <a:ea typeface="Calibri"/>
              <a:cs typeface="Calibri"/>
              <a:sym typeface="Calibri"/>
            </a:endParaRPr>
          </a:p>
        </p:txBody>
      </p:sp>
      <p:sp>
        <p:nvSpPr>
          <p:cNvPr id="192" name="Google Shape;192;gf99f5e448f_0_38"/>
          <p:cNvSpPr/>
          <p:nvPr/>
        </p:nvSpPr>
        <p:spPr>
          <a:xfrm>
            <a:off x="4931550" y="1657500"/>
            <a:ext cx="2328900" cy="1428900"/>
          </a:xfrm>
          <a:prstGeom prst="mathNotEqual">
            <a:avLst>
              <a:gd name="adj1" fmla="val 23520"/>
              <a:gd name="adj2" fmla="val 6600000"/>
              <a:gd name="adj3" fmla="val 1176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gf99f5e448f_0_38"/>
          <p:cNvSpPr txBox="1"/>
          <p:nvPr/>
        </p:nvSpPr>
        <p:spPr>
          <a:xfrm>
            <a:off x="726225" y="3209150"/>
            <a:ext cx="10860900" cy="3263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000000"/>
                </a:solidFill>
                <a:latin typeface="Calibri"/>
                <a:ea typeface="Calibri"/>
                <a:cs typeface="Calibri"/>
                <a:sym typeface="Calibri"/>
              </a:rPr>
              <a:t>But, trends in poor mental health do follow those trends in poor economic performance.</a:t>
            </a:r>
            <a:endParaRPr sz="4000" b="0" i="0" u="none" strike="noStrike" cap="none">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4000"/>
              <a:buFont typeface="Arial"/>
              <a:buNone/>
            </a:pPr>
            <a:endParaRPr sz="4000" b="0" i="0" u="none" strike="noStrike" cap="none">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000000"/>
                </a:solidFill>
                <a:latin typeface="Calibri"/>
                <a:ea typeface="Calibri"/>
                <a:cs typeface="Calibri"/>
                <a:sym typeface="Calibri"/>
              </a:rPr>
              <a:t>Thus, there exists an identifiable relationship between these two factors.</a:t>
            </a:r>
            <a:endParaRPr sz="4000" b="0" i="0" u="none" strike="noStrike" cap="non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12" scaled="0"/>
        </a:gradFill>
        <a:effectLst/>
      </p:bgPr>
    </p:bg>
    <p:spTree>
      <p:nvGrpSpPr>
        <p:cNvPr id="1" name="Shape 197"/>
        <p:cNvGrpSpPr/>
        <p:nvPr/>
      </p:nvGrpSpPr>
      <p:grpSpPr>
        <a:xfrm>
          <a:off x="0" y="0"/>
          <a:ext cx="0" cy="0"/>
          <a:chOff x="0" y="0"/>
          <a:chExt cx="0" cy="0"/>
        </a:xfrm>
      </p:grpSpPr>
      <p:sp>
        <p:nvSpPr>
          <p:cNvPr id="198" name="Google Shape;198;gf99f5e448f_0_98"/>
          <p:cNvSpPr/>
          <p:nvPr/>
        </p:nvSpPr>
        <p:spPr>
          <a:xfrm>
            <a:off x="4510950" y="276200"/>
            <a:ext cx="3170100" cy="3281400"/>
          </a:xfrm>
          <a:prstGeom prst="ellipse">
            <a:avLst/>
          </a:prstGeom>
          <a:solidFill>
            <a:srgbClr val="0F7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9600" b="1" i="0" u="none" strike="noStrike" cap="none">
                <a:solidFill>
                  <a:schemeClr val="lt1"/>
                </a:solidFill>
                <a:latin typeface="Verdana"/>
                <a:ea typeface="Verdana"/>
                <a:cs typeface="Verdana"/>
                <a:sym typeface="Verdana"/>
              </a:rPr>
              <a:t>2</a:t>
            </a:r>
            <a:endParaRPr sz="9600" b="0" i="0" u="none" strike="noStrike" cap="none">
              <a:solidFill>
                <a:srgbClr val="000000"/>
              </a:solidFill>
              <a:latin typeface="Arial"/>
              <a:ea typeface="Arial"/>
              <a:cs typeface="Arial"/>
              <a:sym typeface="Arial"/>
            </a:endParaRPr>
          </a:p>
        </p:txBody>
      </p:sp>
      <p:sp>
        <p:nvSpPr>
          <p:cNvPr id="199" name="Google Shape;199;gf99f5e448f_0_98"/>
          <p:cNvSpPr txBox="1"/>
          <p:nvPr/>
        </p:nvSpPr>
        <p:spPr>
          <a:xfrm>
            <a:off x="2623700" y="3914775"/>
            <a:ext cx="6593400" cy="1662300"/>
          </a:xfrm>
          <a:prstGeom prst="rect">
            <a:avLst/>
          </a:prstGeom>
          <a:noFill/>
          <a:ln>
            <a:noFill/>
          </a:ln>
        </p:spPr>
        <p:txBody>
          <a:bodyPr spcFirstLastPara="1" wrap="square" lIns="91425" tIns="91425" rIns="91425" bIns="91425" anchor="t" anchorCtr="0">
            <a:spAutoFit/>
          </a:bodyPr>
          <a:lstStyle/>
          <a:p>
            <a:pPr marL="11430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Arial"/>
                <a:ea typeface="Arial"/>
                <a:cs typeface="Arial"/>
                <a:sym typeface="Arial"/>
              </a:rPr>
              <a:t>	Which subpopulations have been the most adversely affected by the economic volatility in Alberta within the last decade?</a:t>
            </a:r>
            <a:endParaRPr sz="2400" b="0" i="0" u="none" strike="noStrike" cap="none">
              <a:solidFill>
                <a:schemeClr val="dk1"/>
              </a:solidFill>
              <a:latin typeface="Arial"/>
              <a:ea typeface="Arial"/>
              <a:cs typeface="Arial"/>
              <a:sym typeface="Arial"/>
            </a:endParaRPr>
          </a:p>
          <a:p>
            <a:pPr marL="11430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12" scaled="0"/>
        </a:gradFill>
        <a:effectLst/>
      </p:bgPr>
    </p:bg>
    <p:spTree>
      <p:nvGrpSpPr>
        <p:cNvPr id="1" name="Shape 203"/>
        <p:cNvGrpSpPr/>
        <p:nvPr/>
      </p:nvGrpSpPr>
      <p:grpSpPr>
        <a:xfrm>
          <a:off x="0" y="0"/>
          <a:ext cx="0" cy="0"/>
          <a:chOff x="0" y="0"/>
          <a:chExt cx="0" cy="0"/>
        </a:xfrm>
      </p:grpSpPr>
      <p:pic>
        <p:nvPicPr>
          <p:cNvPr id="204" name="Google Shape;204;gf99f5e448f_0_103"/>
          <p:cNvPicPr preferRelativeResize="0"/>
          <p:nvPr/>
        </p:nvPicPr>
        <p:blipFill rotWithShape="1">
          <a:blip r:embed="rId3">
            <a:alphaModFix/>
          </a:blip>
          <a:srcRect/>
          <a:stretch/>
        </p:blipFill>
        <p:spPr>
          <a:xfrm>
            <a:off x="7566473" y="771650"/>
            <a:ext cx="4275145" cy="6086349"/>
          </a:xfrm>
          <a:prstGeom prst="rect">
            <a:avLst/>
          </a:prstGeom>
          <a:noFill/>
          <a:ln>
            <a:noFill/>
          </a:ln>
        </p:spPr>
      </p:pic>
      <p:grpSp>
        <p:nvGrpSpPr>
          <p:cNvPr id="205" name="Google Shape;205;gf99f5e448f_0_103"/>
          <p:cNvGrpSpPr/>
          <p:nvPr/>
        </p:nvGrpSpPr>
        <p:grpSpPr>
          <a:xfrm>
            <a:off x="568282" y="771594"/>
            <a:ext cx="6746917" cy="6043190"/>
            <a:chOff x="568282" y="771594"/>
            <a:chExt cx="6746917" cy="6043190"/>
          </a:xfrm>
        </p:grpSpPr>
        <p:pic>
          <p:nvPicPr>
            <p:cNvPr id="206" name="Google Shape;206;gf99f5e448f_0_103"/>
            <p:cNvPicPr preferRelativeResize="0"/>
            <p:nvPr/>
          </p:nvPicPr>
          <p:blipFill rotWithShape="1">
            <a:blip r:embed="rId4">
              <a:alphaModFix/>
            </a:blip>
            <a:srcRect/>
            <a:stretch/>
          </p:blipFill>
          <p:spPr>
            <a:xfrm>
              <a:off x="568282" y="780359"/>
              <a:ext cx="2592128" cy="6034425"/>
            </a:xfrm>
            <a:prstGeom prst="rect">
              <a:avLst/>
            </a:prstGeom>
            <a:noFill/>
            <a:ln>
              <a:noFill/>
            </a:ln>
          </p:spPr>
        </p:pic>
        <p:pic>
          <p:nvPicPr>
            <p:cNvPr id="207" name="Google Shape;207;gf99f5e448f_0_103"/>
            <p:cNvPicPr preferRelativeResize="0"/>
            <p:nvPr/>
          </p:nvPicPr>
          <p:blipFill rotWithShape="1">
            <a:blip r:embed="rId5">
              <a:alphaModFix/>
            </a:blip>
            <a:srcRect/>
            <a:stretch/>
          </p:blipFill>
          <p:spPr>
            <a:xfrm>
              <a:off x="3151784" y="771594"/>
              <a:ext cx="4163415" cy="6042681"/>
            </a:xfrm>
            <a:prstGeom prst="rect">
              <a:avLst/>
            </a:prstGeom>
            <a:noFill/>
            <a:ln>
              <a:noFill/>
            </a:ln>
          </p:spPr>
        </p:pic>
      </p:grpSp>
      <p:sp>
        <p:nvSpPr>
          <p:cNvPr id="208" name="Google Shape;208;gf99f5e448f_0_103"/>
          <p:cNvSpPr txBox="1"/>
          <p:nvPr/>
        </p:nvSpPr>
        <p:spPr>
          <a:xfrm>
            <a:off x="314325" y="1257300"/>
            <a:ext cx="2400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09" name="Google Shape;209;gf99f5e448f_0_103"/>
          <p:cNvSpPr/>
          <p:nvPr/>
        </p:nvSpPr>
        <p:spPr>
          <a:xfrm>
            <a:off x="85758" y="152412"/>
            <a:ext cx="539700" cy="553200"/>
          </a:xfrm>
          <a:prstGeom prst="ellipse">
            <a:avLst/>
          </a:prstGeom>
          <a:solidFill>
            <a:srgbClr val="0F7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Verdana"/>
                <a:ea typeface="Verdana"/>
                <a:cs typeface="Verdana"/>
                <a:sym typeface="Verdana"/>
              </a:rPr>
              <a:t>2</a:t>
            </a:r>
            <a:endParaRPr sz="1400" b="0" i="0" u="none" strike="noStrike" cap="none">
              <a:solidFill>
                <a:srgbClr val="000000"/>
              </a:solidFill>
              <a:latin typeface="Arial"/>
              <a:ea typeface="Arial"/>
              <a:cs typeface="Arial"/>
              <a:sym typeface="Arial"/>
            </a:endParaRPr>
          </a:p>
        </p:txBody>
      </p:sp>
      <p:sp>
        <p:nvSpPr>
          <p:cNvPr id="210" name="Google Shape;210;gf99f5e448f_0_103"/>
          <p:cNvSpPr txBox="1"/>
          <p:nvPr/>
        </p:nvSpPr>
        <p:spPr>
          <a:xfrm>
            <a:off x="4602674" y="197892"/>
            <a:ext cx="14268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Canada</a:t>
            </a:r>
            <a:endParaRPr sz="1800" b="0" i="0" u="none" strike="noStrike" cap="none">
              <a:solidFill>
                <a:srgbClr val="000000"/>
              </a:solidFill>
              <a:latin typeface="Calibri"/>
              <a:ea typeface="Calibri"/>
              <a:cs typeface="Calibri"/>
              <a:sym typeface="Calibri"/>
            </a:endParaRPr>
          </a:p>
        </p:txBody>
      </p:sp>
      <p:sp>
        <p:nvSpPr>
          <p:cNvPr id="211" name="Google Shape;211;gf99f5e448f_0_103"/>
          <p:cNvSpPr txBox="1"/>
          <p:nvPr/>
        </p:nvSpPr>
        <p:spPr>
          <a:xfrm>
            <a:off x="8990645" y="158717"/>
            <a:ext cx="14268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Alberta</a:t>
            </a:r>
            <a:endParaRPr sz="1800" b="0" i="0" u="none" strike="noStrike" cap="none">
              <a:solidFill>
                <a:srgbClr val="000000"/>
              </a:solidFill>
              <a:latin typeface="Calibri"/>
              <a:ea typeface="Calibri"/>
              <a:cs typeface="Calibri"/>
              <a:sym typeface="Calibri"/>
            </a:endParaRPr>
          </a:p>
        </p:txBody>
      </p:sp>
      <p:sp>
        <p:nvSpPr>
          <p:cNvPr id="212" name="Google Shape;212;gf99f5e448f_0_103"/>
          <p:cNvSpPr txBox="1"/>
          <p:nvPr/>
        </p:nvSpPr>
        <p:spPr>
          <a:xfrm>
            <a:off x="675675" y="151950"/>
            <a:ext cx="20877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595959"/>
                </a:solidFill>
                <a:latin typeface="Arial"/>
                <a:ea typeface="Arial"/>
                <a:cs typeface="Arial"/>
                <a:sym typeface="Arial"/>
              </a:rPr>
              <a:t>Analysis:</a:t>
            </a:r>
            <a:endParaRPr sz="1400" b="0" i="0" u="none" strike="noStrike" cap="none">
              <a:solidFill>
                <a:srgbClr val="000000"/>
              </a:solidFill>
              <a:latin typeface="Arial"/>
              <a:ea typeface="Arial"/>
              <a:cs typeface="Arial"/>
              <a:sym typeface="Arial"/>
            </a:endParaRPr>
          </a:p>
        </p:txBody>
      </p:sp>
      <p:sp>
        <p:nvSpPr>
          <p:cNvPr id="213" name="Google Shape;213;gf99f5e448f_0_103"/>
          <p:cNvSpPr/>
          <p:nvPr/>
        </p:nvSpPr>
        <p:spPr>
          <a:xfrm>
            <a:off x="7415673" y="3698548"/>
            <a:ext cx="236400" cy="209700"/>
          </a:xfrm>
          <a:prstGeom prst="star5">
            <a:avLst>
              <a:gd name="adj" fmla="val 19098"/>
              <a:gd name="hf" fmla="val 105146"/>
              <a:gd name="vf" fmla="val 11055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gf99f5e448f_0_103"/>
          <p:cNvSpPr/>
          <p:nvPr/>
        </p:nvSpPr>
        <p:spPr>
          <a:xfrm>
            <a:off x="3033584" y="3632184"/>
            <a:ext cx="236400" cy="209700"/>
          </a:xfrm>
          <a:prstGeom prst="star5">
            <a:avLst>
              <a:gd name="adj" fmla="val 15377"/>
              <a:gd name="hf" fmla="val 105146"/>
              <a:gd name="vf" fmla="val 11055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gf99f5e448f_0_103"/>
          <p:cNvSpPr/>
          <p:nvPr/>
        </p:nvSpPr>
        <p:spPr>
          <a:xfrm>
            <a:off x="3033584" y="3381555"/>
            <a:ext cx="236400" cy="209700"/>
          </a:xfrm>
          <a:prstGeom prst="star5">
            <a:avLst>
              <a:gd name="adj" fmla="val 19098"/>
              <a:gd name="hf" fmla="val 105146"/>
              <a:gd name="vf" fmla="val 11055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gf99f5e448f_0_103"/>
          <p:cNvSpPr/>
          <p:nvPr/>
        </p:nvSpPr>
        <p:spPr>
          <a:xfrm>
            <a:off x="7415673" y="3422484"/>
            <a:ext cx="236400" cy="209700"/>
          </a:xfrm>
          <a:prstGeom prst="star5">
            <a:avLst>
              <a:gd name="adj" fmla="val 19098"/>
              <a:gd name="hf" fmla="val 105146"/>
              <a:gd name="vf" fmla="val 11055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12" scaled="0"/>
        </a:gradFill>
        <a:effectLst/>
      </p:bgPr>
    </p:bg>
    <p:spTree>
      <p:nvGrpSpPr>
        <p:cNvPr id="1" name="Shape 220"/>
        <p:cNvGrpSpPr/>
        <p:nvPr/>
      </p:nvGrpSpPr>
      <p:grpSpPr>
        <a:xfrm>
          <a:off x="0" y="0"/>
          <a:ext cx="0" cy="0"/>
          <a:chOff x="0" y="0"/>
          <a:chExt cx="0" cy="0"/>
        </a:xfrm>
      </p:grpSpPr>
      <p:sp>
        <p:nvSpPr>
          <p:cNvPr id="221" name="Google Shape;221;gf99f5e448f_0_116"/>
          <p:cNvSpPr txBox="1"/>
          <p:nvPr/>
        </p:nvSpPr>
        <p:spPr>
          <a:xfrm>
            <a:off x="314325" y="1257300"/>
            <a:ext cx="2400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22" name="Google Shape;222;gf99f5e448f_0_116"/>
          <p:cNvSpPr/>
          <p:nvPr/>
        </p:nvSpPr>
        <p:spPr>
          <a:xfrm>
            <a:off x="85758" y="152412"/>
            <a:ext cx="539700" cy="553200"/>
          </a:xfrm>
          <a:prstGeom prst="ellipse">
            <a:avLst/>
          </a:prstGeom>
          <a:solidFill>
            <a:srgbClr val="0F7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Verdana"/>
                <a:ea typeface="Verdana"/>
                <a:cs typeface="Verdana"/>
                <a:sym typeface="Verdana"/>
              </a:rPr>
              <a:t>2</a:t>
            </a:r>
            <a:endParaRPr sz="1400" b="0" i="0" u="none" strike="noStrike" cap="none">
              <a:solidFill>
                <a:srgbClr val="000000"/>
              </a:solidFill>
              <a:latin typeface="Arial"/>
              <a:ea typeface="Arial"/>
              <a:cs typeface="Arial"/>
              <a:sym typeface="Arial"/>
            </a:endParaRPr>
          </a:p>
        </p:txBody>
      </p:sp>
      <p:pic>
        <p:nvPicPr>
          <p:cNvPr id="223" name="Google Shape;223;gf99f5e448f_0_116"/>
          <p:cNvPicPr preferRelativeResize="0"/>
          <p:nvPr/>
        </p:nvPicPr>
        <p:blipFill rotWithShape="1">
          <a:blip r:embed="rId3">
            <a:alphaModFix/>
          </a:blip>
          <a:srcRect/>
          <a:stretch/>
        </p:blipFill>
        <p:spPr>
          <a:xfrm>
            <a:off x="3629025" y="0"/>
            <a:ext cx="8562968" cy="6858000"/>
          </a:xfrm>
          <a:prstGeom prst="rect">
            <a:avLst/>
          </a:prstGeom>
          <a:noFill/>
          <a:ln>
            <a:noFill/>
          </a:ln>
        </p:spPr>
      </p:pic>
      <p:sp>
        <p:nvSpPr>
          <p:cNvPr id="224" name="Google Shape;224;gf99f5e448f_0_116"/>
          <p:cNvSpPr txBox="1"/>
          <p:nvPr/>
        </p:nvSpPr>
        <p:spPr>
          <a:xfrm>
            <a:off x="185825" y="2000400"/>
            <a:ext cx="3253200" cy="3353452"/>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7000"/>
              </a:lnSpc>
              <a:spcBef>
                <a:spcPts val="0"/>
              </a:spcBef>
              <a:spcAft>
                <a:spcPts val="0"/>
              </a:spcAft>
              <a:buClr>
                <a:srgbClr val="595959"/>
              </a:buClr>
              <a:buSzPts val="1800"/>
              <a:buFont typeface="Arial"/>
              <a:buAutoNum type="arabicPeriod"/>
            </a:pPr>
            <a:r>
              <a:rPr lang="en-US" sz="1800" b="0" i="0" u="none" strike="noStrike" cap="none" dirty="0">
                <a:solidFill>
                  <a:srgbClr val="595959"/>
                </a:solidFill>
                <a:latin typeface="Arial"/>
                <a:ea typeface="Arial"/>
                <a:cs typeface="Arial"/>
                <a:sym typeface="Arial"/>
              </a:rPr>
              <a:t>35 to 49 years old group was the mostly affected</a:t>
            </a:r>
            <a:endParaRPr sz="1800" b="0" i="0" u="none" strike="noStrike" cap="none" dirty="0">
              <a:solidFill>
                <a:schemeClr val="dk1"/>
              </a:solidFill>
              <a:latin typeface="Arial"/>
              <a:ea typeface="Arial"/>
              <a:cs typeface="Arial"/>
              <a:sym typeface="Arial"/>
            </a:endParaRPr>
          </a:p>
          <a:p>
            <a:pPr marL="457200" marR="0" lvl="0" indent="-342900" algn="l" rtl="0">
              <a:lnSpc>
                <a:spcPct val="107000"/>
              </a:lnSpc>
              <a:spcBef>
                <a:spcPts val="800"/>
              </a:spcBef>
              <a:spcAft>
                <a:spcPts val="0"/>
              </a:spcAft>
              <a:buClr>
                <a:srgbClr val="595959"/>
              </a:buClr>
              <a:buSzPts val="1800"/>
              <a:buFont typeface="Arial"/>
              <a:buAutoNum type="arabicPeriod"/>
            </a:pPr>
            <a:r>
              <a:rPr lang="en-US" sz="1800" b="0" i="0" u="none" strike="noStrike" cap="none" dirty="0">
                <a:solidFill>
                  <a:srgbClr val="595959"/>
                </a:solidFill>
                <a:latin typeface="Arial"/>
                <a:ea typeface="Arial"/>
                <a:cs typeface="Arial"/>
                <a:sym typeface="Arial"/>
              </a:rPr>
              <a:t>Females have been affected more than males</a:t>
            </a:r>
            <a:endParaRPr sz="1800" b="0" i="0" u="none" strike="noStrike" cap="none" dirty="0">
              <a:solidFill>
                <a:schemeClr val="dk1"/>
              </a:solidFill>
              <a:latin typeface="Arial"/>
              <a:ea typeface="Arial"/>
              <a:cs typeface="Arial"/>
              <a:sym typeface="Arial"/>
            </a:endParaRPr>
          </a:p>
          <a:p>
            <a:pPr marL="457200" marR="0" lvl="0" indent="-342900" algn="l" rtl="0">
              <a:lnSpc>
                <a:spcPct val="107000"/>
              </a:lnSpc>
              <a:spcBef>
                <a:spcPts val="800"/>
              </a:spcBef>
              <a:spcAft>
                <a:spcPts val="0"/>
              </a:spcAft>
              <a:buClr>
                <a:srgbClr val="595959"/>
              </a:buClr>
              <a:buSzPts val="1800"/>
              <a:buFont typeface="Arial"/>
              <a:buAutoNum type="arabicPeriod"/>
            </a:pPr>
            <a:r>
              <a:rPr lang="en-US" sz="1800" b="0" i="0" u="none" strike="noStrike" cap="none" dirty="0">
                <a:solidFill>
                  <a:srgbClr val="595959"/>
                </a:solidFill>
                <a:latin typeface="Arial"/>
                <a:ea typeface="Arial"/>
                <a:cs typeface="Arial"/>
                <a:sym typeface="Arial"/>
              </a:rPr>
              <a:t>The Mental health of people in Alberta was affected by the changing in Economy situation in much more than in Canada as a whole.</a:t>
            </a:r>
            <a:endParaRPr sz="1800" b="0" i="0" u="none" strike="noStrike" cap="none" dirty="0">
              <a:solidFill>
                <a:srgbClr val="595959"/>
              </a:solidFill>
              <a:latin typeface="Arial"/>
              <a:ea typeface="Arial"/>
              <a:cs typeface="Arial"/>
              <a:sym typeface="Arial"/>
            </a:endParaRPr>
          </a:p>
        </p:txBody>
      </p:sp>
      <p:pic>
        <p:nvPicPr>
          <p:cNvPr id="225" name="Google Shape;225;gf99f5e448f_0_116"/>
          <p:cNvPicPr preferRelativeResize="0"/>
          <p:nvPr/>
        </p:nvPicPr>
        <p:blipFill rotWithShape="1">
          <a:blip r:embed="rId4">
            <a:alphaModFix/>
          </a:blip>
          <a:srcRect/>
          <a:stretch/>
        </p:blipFill>
        <p:spPr>
          <a:xfrm>
            <a:off x="4206883" y="949150"/>
            <a:ext cx="1857375" cy="647700"/>
          </a:xfrm>
          <a:prstGeom prst="rect">
            <a:avLst/>
          </a:prstGeom>
          <a:noFill/>
          <a:ln>
            <a:noFill/>
          </a:ln>
        </p:spPr>
      </p:pic>
      <p:sp>
        <p:nvSpPr>
          <p:cNvPr id="226" name="Google Shape;226;gf99f5e448f_0_116"/>
          <p:cNvSpPr txBox="1"/>
          <p:nvPr/>
        </p:nvSpPr>
        <p:spPr>
          <a:xfrm>
            <a:off x="695850" y="151950"/>
            <a:ext cx="20877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595959"/>
                </a:solidFill>
                <a:latin typeface="Arial"/>
                <a:ea typeface="Arial"/>
                <a:cs typeface="Arial"/>
                <a:sym typeface="Arial"/>
              </a:rPr>
              <a:t>Conclusions:</a:t>
            </a:r>
            <a:endParaRPr sz="1400" b="0" i="0" u="none" strike="noStrike" cap="none">
              <a:solidFill>
                <a:srgbClr val="000000"/>
              </a:solidFill>
              <a:latin typeface="Arial"/>
              <a:ea typeface="Arial"/>
              <a:cs typeface="Arial"/>
              <a:sym typeface="Arial"/>
            </a:endParaRPr>
          </a:p>
        </p:txBody>
      </p:sp>
      <p:sp>
        <p:nvSpPr>
          <p:cNvPr id="227" name="Google Shape;227;gf99f5e448f_0_116"/>
          <p:cNvSpPr/>
          <p:nvPr/>
        </p:nvSpPr>
        <p:spPr>
          <a:xfrm>
            <a:off x="11827375" y="1387150"/>
            <a:ext cx="236400" cy="209700"/>
          </a:xfrm>
          <a:prstGeom prst="star5">
            <a:avLst>
              <a:gd name="adj" fmla="val 19098"/>
              <a:gd name="hf" fmla="val 105146"/>
              <a:gd name="vf" fmla="val 11055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12" scaled="0"/>
        </a:gradFill>
        <a:effectLst/>
      </p:bgPr>
    </p:bg>
    <p:spTree>
      <p:nvGrpSpPr>
        <p:cNvPr id="1" name="Shape 231"/>
        <p:cNvGrpSpPr/>
        <p:nvPr/>
      </p:nvGrpSpPr>
      <p:grpSpPr>
        <a:xfrm>
          <a:off x="0" y="0"/>
          <a:ext cx="0" cy="0"/>
          <a:chOff x="0" y="0"/>
          <a:chExt cx="0" cy="0"/>
        </a:xfrm>
      </p:grpSpPr>
      <p:sp>
        <p:nvSpPr>
          <p:cNvPr id="232" name="Google Shape;232;gf99f5e448f_0_93"/>
          <p:cNvSpPr/>
          <p:nvPr/>
        </p:nvSpPr>
        <p:spPr>
          <a:xfrm>
            <a:off x="4510950" y="276200"/>
            <a:ext cx="3170100" cy="3281400"/>
          </a:xfrm>
          <a:prstGeom prst="ellipse">
            <a:avLst/>
          </a:prstGeom>
          <a:solidFill>
            <a:srgbClr val="0F7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9600" b="1" i="0" u="none" strike="noStrike" cap="none">
                <a:solidFill>
                  <a:schemeClr val="lt1"/>
                </a:solidFill>
                <a:latin typeface="Verdana"/>
                <a:ea typeface="Verdana"/>
                <a:cs typeface="Verdana"/>
                <a:sym typeface="Verdana"/>
              </a:rPr>
              <a:t>3</a:t>
            </a:r>
            <a:endParaRPr sz="9600" b="0" i="0" u="none" strike="noStrike" cap="none">
              <a:solidFill>
                <a:srgbClr val="000000"/>
              </a:solidFill>
              <a:latin typeface="Arial"/>
              <a:ea typeface="Arial"/>
              <a:cs typeface="Arial"/>
              <a:sym typeface="Arial"/>
            </a:endParaRPr>
          </a:p>
        </p:txBody>
      </p:sp>
      <p:sp>
        <p:nvSpPr>
          <p:cNvPr id="233" name="Google Shape;233;gf99f5e448f_0_93"/>
          <p:cNvSpPr txBox="1"/>
          <p:nvPr/>
        </p:nvSpPr>
        <p:spPr>
          <a:xfrm>
            <a:off x="2874300" y="3914775"/>
            <a:ext cx="6495000" cy="1662300"/>
          </a:xfrm>
          <a:prstGeom prst="rect">
            <a:avLst/>
          </a:prstGeom>
          <a:noFill/>
          <a:ln>
            <a:noFill/>
          </a:ln>
        </p:spPr>
        <p:txBody>
          <a:bodyPr spcFirstLastPara="1" wrap="square" lIns="91425" tIns="91425" rIns="91425" bIns="91425" anchor="t" anchorCtr="0">
            <a:spAutoFit/>
          </a:bodyPr>
          <a:lstStyle/>
          <a:p>
            <a:pPr marL="11430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Arial"/>
                <a:ea typeface="Arial"/>
                <a:cs typeface="Arial"/>
                <a:sym typeface="Arial"/>
              </a:rPr>
              <a:t>	What have been the trends in more 	granular hospital-based mental health data, and do those findings relate to the wider economic analysis and subgroup analysis? </a:t>
            </a: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12" scaled="0"/>
        </a:gradFill>
        <a:effectLst/>
      </p:bgPr>
    </p:bg>
    <p:spTree>
      <p:nvGrpSpPr>
        <p:cNvPr id="1" name="Shape 237"/>
        <p:cNvGrpSpPr/>
        <p:nvPr/>
      </p:nvGrpSpPr>
      <p:grpSpPr>
        <a:xfrm>
          <a:off x="0" y="0"/>
          <a:ext cx="0" cy="0"/>
          <a:chOff x="0" y="0"/>
          <a:chExt cx="0" cy="0"/>
        </a:xfrm>
      </p:grpSpPr>
      <p:sp>
        <p:nvSpPr>
          <p:cNvPr id="238" name="Google Shape;238;gf99f5e448f_0_133"/>
          <p:cNvSpPr txBox="1"/>
          <p:nvPr/>
        </p:nvSpPr>
        <p:spPr>
          <a:xfrm>
            <a:off x="239744" y="1437125"/>
            <a:ext cx="2417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39" name="Google Shape;239;gf99f5e448f_0_133"/>
          <p:cNvSpPr/>
          <p:nvPr/>
        </p:nvSpPr>
        <p:spPr>
          <a:xfrm>
            <a:off x="85758" y="152412"/>
            <a:ext cx="539700" cy="553200"/>
          </a:xfrm>
          <a:prstGeom prst="ellipse">
            <a:avLst/>
          </a:prstGeom>
          <a:solidFill>
            <a:srgbClr val="0F7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Verdana"/>
                <a:ea typeface="Verdana"/>
                <a:cs typeface="Verdana"/>
                <a:sym typeface="Verdana"/>
              </a:rPr>
              <a:t>3</a:t>
            </a:r>
            <a:endParaRPr sz="1400" b="0" i="0" u="none" strike="noStrike" cap="none">
              <a:solidFill>
                <a:srgbClr val="000000"/>
              </a:solidFill>
              <a:latin typeface="Arial"/>
              <a:ea typeface="Arial"/>
              <a:cs typeface="Arial"/>
              <a:sym typeface="Arial"/>
            </a:endParaRPr>
          </a:p>
        </p:txBody>
      </p:sp>
      <p:pic>
        <p:nvPicPr>
          <p:cNvPr id="240" name="Google Shape;240;gf99f5e448f_0_133"/>
          <p:cNvPicPr preferRelativeResize="0"/>
          <p:nvPr/>
        </p:nvPicPr>
        <p:blipFill rotWithShape="1">
          <a:blip r:embed="rId3">
            <a:alphaModFix/>
          </a:blip>
          <a:srcRect/>
          <a:stretch/>
        </p:blipFill>
        <p:spPr>
          <a:xfrm>
            <a:off x="231675" y="1031100"/>
            <a:ext cx="11728650" cy="2826500"/>
          </a:xfrm>
          <a:prstGeom prst="rect">
            <a:avLst/>
          </a:prstGeom>
          <a:noFill/>
          <a:ln>
            <a:noFill/>
          </a:ln>
        </p:spPr>
      </p:pic>
      <p:sp>
        <p:nvSpPr>
          <p:cNvPr id="241" name="Google Shape;241;gf99f5e448f_0_133"/>
          <p:cNvSpPr txBox="1"/>
          <p:nvPr/>
        </p:nvSpPr>
        <p:spPr>
          <a:xfrm>
            <a:off x="819350" y="98100"/>
            <a:ext cx="11015400" cy="661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100"/>
              <a:buFont typeface="Arial"/>
              <a:buNone/>
            </a:pPr>
            <a:r>
              <a:rPr lang="en-US" sz="3100" b="0" i="0" u="none" strike="noStrike" cap="none">
                <a:solidFill>
                  <a:srgbClr val="000000"/>
                </a:solidFill>
                <a:latin typeface="Calibri"/>
                <a:ea typeface="Calibri"/>
                <a:cs typeface="Calibri"/>
                <a:sym typeface="Calibri"/>
              </a:rPr>
              <a:t>No relative changes in aggregate discharges across provinces </a:t>
            </a:r>
            <a:endParaRPr sz="3100" b="0" i="0" u="none" strike="noStrike" cap="none">
              <a:solidFill>
                <a:srgbClr val="000000"/>
              </a:solidFill>
              <a:latin typeface="Calibri"/>
              <a:ea typeface="Calibri"/>
              <a:cs typeface="Calibri"/>
              <a:sym typeface="Calibri"/>
            </a:endParaRPr>
          </a:p>
        </p:txBody>
      </p:sp>
      <p:pic>
        <p:nvPicPr>
          <p:cNvPr id="242" name="Google Shape;242;gf99f5e448f_0_133"/>
          <p:cNvPicPr preferRelativeResize="0"/>
          <p:nvPr/>
        </p:nvPicPr>
        <p:blipFill rotWithShape="1">
          <a:blip r:embed="rId4">
            <a:alphaModFix/>
          </a:blip>
          <a:srcRect/>
          <a:stretch/>
        </p:blipFill>
        <p:spPr>
          <a:xfrm>
            <a:off x="231675" y="3810292"/>
            <a:ext cx="11728650" cy="253978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12" scaled="0"/>
        </a:gradFill>
        <a:effectLst/>
      </p:bgPr>
    </p:bg>
    <p:spTree>
      <p:nvGrpSpPr>
        <p:cNvPr id="1" name="Shape 246"/>
        <p:cNvGrpSpPr/>
        <p:nvPr/>
      </p:nvGrpSpPr>
      <p:grpSpPr>
        <a:xfrm>
          <a:off x="0" y="0"/>
          <a:ext cx="0" cy="0"/>
          <a:chOff x="0" y="0"/>
          <a:chExt cx="0" cy="0"/>
        </a:xfrm>
      </p:grpSpPr>
      <p:sp>
        <p:nvSpPr>
          <p:cNvPr id="247" name="Google Shape;247;gf99f5e448f_4_3"/>
          <p:cNvSpPr txBox="1"/>
          <p:nvPr/>
        </p:nvSpPr>
        <p:spPr>
          <a:xfrm>
            <a:off x="239744" y="1271600"/>
            <a:ext cx="2417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48" name="Google Shape;248;gf99f5e448f_4_3"/>
          <p:cNvSpPr/>
          <p:nvPr/>
        </p:nvSpPr>
        <p:spPr>
          <a:xfrm>
            <a:off x="85758" y="152412"/>
            <a:ext cx="539700" cy="553200"/>
          </a:xfrm>
          <a:prstGeom prst="ellipse">
            <a:avLst/>
          </a:prstGeom>
          <a:solidFill>
            <a:srgbClr val="0F7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Verdana"/>
                <a:ea typeface="Verdana"/>
                <a:cs typeface="Verdana"/>
                <a:sym typeface="Verdana"/>
              </a:rPr>
              <a:t>3</a:t>
            </a:r>
            <a:endParaRPr sz="1400" b="0" i="0" u="none" strike="noStrike" cap="none">
              <a:solidFill>
                <a:srgbClr val="000000"/>
              </a:solidFill>
              <a:latin typeface="Arial"/>
              <a:ea typeface="Arial"/>
              <a:cs typeface="Arial"/>
              <a:sym typeface="Arial"/>
            </a:endParaRPr>
          </a:p>
        </p:txBody>
      </p:sp>
      <p:pic>
        <p:nvPicPr>
          <p:cNvPr id="249" name="Google Shape;249;gf99f5e448f_4_3"/>
          <p:cNvPicPr preferRelativeResize="0"/>
          <p:nvPr/>
        </p:nvPicPr>
        <p:blipFill rotWithShape="1">
          <a:blip r:embed="rId3">
            <a:alphaModFix/>
          </a:blip>
          <a:srcRect/>
          <a:stretch/>
        </p:blipFill>
        <p:spPr>
          <a:xfrm>
            <a:off x="625450" y="2237800"/>
            <a:ext cx="10783125" cy="4013600"/>
          </a:xfrm>
          <a:prstGeom prst="rect">
            <a:avLst/>
          </a:prstGeom>
          <a:noFill/>
          <a:ln>
            <a:noFill/>
          </a:ln>
        </p:spPr>
      </p:pic>
      <p:pic>
        <p:nvPicPr>
          <p:cNvPr id="250" name="Google Shape;250;gf99f5e448f_4_3"/>
          <p:cNvPicPr preferRelativeResize="0"/>
          <p:nvPr/>
        </p:nvPicPr>
        <p:blipFill rotWithShape="1">
          <a:blip r:embed="rId4">
            <a:alphaModFix/>
          </a:blip>
          <a:srcRect/>
          <a:stretch/>
        </p:blipFill>
        <p:spPr>
          <a:xfrm>
            <a:off x="625450" y="6198875"/>
            <a:ext cx="10783125" cy="309700"/>
          </a:xfrm>
          <a:prstGeom prst="rect">
            <a:avLst/>
          </a:prstGeom>
          <a:noFill/>
          <a:ln>
            <a:noFill/>
          </a:ln>
        </p:spPr>
      </p:pic>
      <p:pic>
        <p:nvPicPr>
          <p:cNvPr id="251" name="Google Shape;251;gf99f5e448f_4_3"/>
          <p:cNvPicPr preferRelativeResize="0"/>
          <p:nvPr/>
        </p:nvPicPr>
        <p:blipFill rotWithShape="1">
          <a:blip r:embed="rId5">
            <a:alphaModFix/>
          </a:blip>
          <a:srcRect/>
          <a:stretch/>
        </p:blipFill>
        <p:spPr>
          <a:xfrm>
            <a:off x="3235219" y="6248950"/>
            <a:ext cx="2562225" cy="209550"/>
          </a:xfrm>
          <a:prstGeom prst="rect">
            <a:avLst/>
          </a:prstGeom>
          <a:noFill/>
          <a:ln>
            <a:noFill/>
          </a:ln>
        </p:spPr>
      </p:pic>
      <p:pic>
        <p:nvPicPr>
          <p:cNvPr id="252" name="Google Shape;252;gf99f5e448f_4_3"/>
          <p:cNvPicPr preferRelativeResize="0"/>
          <p:nvPr/>
        </p:nvPicPr>
        <p:blipFill rotWithShape="1">
          <a:blip r:embed="rId5">
            <a:alphaModFix/>
          </a:blip>
          <a:srcRect/>
          <a:stretch/>
        </p:blipFill>
        <p:spPr>
          <a:xfrm>
            <a:off x="5894344" y="6248950"/>
            <a:ext cx="2562225" cy="209550"/>
          </a:xfrm>
          <a:prstGeom prst="rect">
            <a:avLst/>
          </a:prstGeom>
          <a:noFill/>
          <a:ln>
            <a:noFill/>
          </a:ln>
        </p:spPr>
      </p:pic>
      <p:pic>
        <p:nvPicPr>
          <p:cNvPr id="253" name="Google Shape;253;gf99f5e448f_4_3"/>
          <p:cNvPicPr preferRelativeResize="0"/>
          <p:nvPr/>
        </p:nvPicPr>
        <p:blipFill rotWithShape="1">
          <a:blip r:embed="rId5">
            <a:alphaModFix/>
          </a:blip>
          <a:srcRect/>
          <a:stretch/>
        </p:blipFill>
        <p:spPr>
          <a:xfrm>
            <a:off x="8553469" y="6248950"/>
            <a:ext cx="2562225" cy="209550"/>
          </a:xfrm>
          <a:prstGeom prst="rect">
            <a:avLst/>
          </a:prstGeom>
          <a:noFill/>
          <a:ln>
            <a:noFill/>
          </a:ln>
        </p:spPr>
      </p:pic>
      <p:sp>
        <p:nvSpPr>
          <p:cNvPr id="254" name="Google Shape;254;gf99f5e448f_4_3"/>
          <p:cNvSpPr/>
          <p:nvPr/>
        </p:nvSpPr>
        <p:spPr>
          <a:xfrm>
            <a:off x="1135125" y="2844125"/>
            <a:ext cx="236400" cy="209700"/>
          </a:xfrm>
          <a:prstGeom prst="star5">
            <a:avLst>
              <a:gd name="adj" fmla="val 19098"/>
              <a:gd name="hf" fmla="val 105146"/>
              <a:gd name="vf" fmla="val 11055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gf99f5e448f_4_3"/>
          <p:cNvSpPr/>
          <p:nvPr/>
        </p:nvSpPr>
        <p:spPr>
          <a:xfrm>
            <a:off x="1973400" y="3315775"/>
            <a:ext cx="236400" cy="209700"/>
          </a:xfrm>
          <a:prstGeom prst="star5">
            <a:avLst>
              <a:gd name="adj" fmla="val 19098"/>
              <a:gd name="hf" fmla="val 105146"/>
              <a:gd name="vf" fmla="val 11055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gf99f5e448f_4_3"/>
          <p:cNvSpPr/>
          <p:nvPr/>
        </p:nvSpPr>
        <p:spPr>
          <a:xfrm>
            <a:off x="1831425" y="3584575"/>
            <a:ext cx="236400" cy="209700"/>
          </a:xfrm>
          <a:prstGeom prst="star5">
            <a:avLst>
              <a:gd name="adj" fmla="val 19098"/>
              <a:gd name="hf" fmla="val 105146"/>
              <a:gd name="vf" fmla="val 11055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gf99f5e448f_4_3"/>
          <p:cNvSpPr/>
          <p:nvPr/>
        </p:nvSpPr>
        <p:spPr>
          <a:xfrm>
            <a:off x="1973400" y="5053925"/>
            <a:ext cx="236400" cy="209700"/>
          </a:xfrm>
          <a:prstGeom prst="star5">
            <a:avLst>
              <a:gd name="adj" fmla="val 19098"/>
              <a:gd name="hf" fmla="val 105146"/>
              <a:gd name="vf" fmla="val 11055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gf99f5e448f_4_3"/>
          <p:cNvSpPr/>
          <p:nvPr/>
        </p:nvSpPr>
        <p:spPr>
          <a:xfrm>
            <a:off x="1135125" y="4579650"/>
            <a:ext cx="236400" cy="209700"/>
          </a:xfrm>
          <a:prstGeom prst="star5">
            <a:avLst>
              <a:gd name="adj" fmla="val 19098"/>
              <a:gd name="hf" fmla="val 105146"/>
              <a:gd name="vf" fmla="val 11055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gf99f5e448f_4_3"/>
          <p:cNvSpPr/>
          <p:nvPr/>
        </p:nvSpPr>
        <p:spPr>
          <a:xfrm>
            <a:off x="1831425" y="5322725"/>
            <a:ext cx="236400" cy="209700"/>
          </a:xfrm>
          <a:prstGeom prst="star5">
            <a:avLst>
              <a:gd name="adj" fmla="val 19098"/>
              <a:gd name="hf" fmla="val 105146"/>
              <a:gd name="vf" fmla="val 11055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gf99f5e448f_4_3"/>
          <p:cNvSpPr/>
          <p:nvPr/>
        </p:nvSpPr>
        <p:spPr>
          <a:xfrm>
            <a:off x="4800600" y="2899150"/>
            <a:ext cx="295500" cy="3096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gf99f5e448f_4_3"/>
          <p:cNvSpPr/>
          <p:nvPr/>
        </p:nvSpPr>
        <p:spPr>
          <a:xfrm>
            <a:off x="7790800" y="2899150"/>
            <a:ext cx="295500" cy="3096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gf99f5e448f_4_3"/>
          <p:cNvSpPr/>
          <p:nvPr/>
        </p:nvSpPr>
        <p:spPr>
          <a:xfrm>
            <a:off x="10781000" y="2899150"/>
            <a:ext cx="295500" cy="3096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gf99f5e448f_4_3"/>
          <p:cNvSpPr/>
          <p:nvPr/>
        </p:nvSpPr>
        <p:spPr>
          <a:xfrm>
            <a:off x="9526325" y="3484675"/>
            <a:ext cx="295500" cy="3096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gf99f5e448f_4_3"/>
          <p:cNvSpPr/>
          <p:nvPr/>
        </p:nvSpPr>
        <p:spPr>
          <a:xfrm>
            <a:off x="6509850" y="3484675"/>
            <a:ext cx="295500" cy="3096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gf99f5e448f_4_3"/>
          <p:cNvSpPr/>
          <p:nvPr/>
        </p:nvSpPr>
        <p:spPr>
          <a:xfrm>
            <a:off x="3304200" y="3484675"/>
            <a:ext cx="295500" cy="3096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gf99f5e448f_4_3"/>
          <p:cNvSpPr/>
          <p:nvPr/>
        </p:nvSpPr>
        <p:spPr>
          <a:xfrm>
            <a:off x="4309250" y="3315775"/>
            <a:ext cx="295500" cy="3096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gf99f5e448f_4_3"/>
          <p:cNvSpPr/>
          <p:nvPr/>
        </p:nvSpPr>
        <p:spPr>
          <a:xfrm>
            <a:off x="6980200" y="3315775"/>
            <a:ext cx="295500" cy="3096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gf99f5e448f_4_3"/>
          <p:cNvSpPr/>
          <p:nvPr/>
        </p:nvSpPr>
        <p:spPr>
          <a:xfrm>
            <a:off x="9946725" y="3315775"/>
            <a:ext cx="295500" cy="3096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gf99f5e448f_4_3"/>
          <p:cNvSpPr/>
          <p:nvPr/>
        </p:nvSpPr>
        <p:spPr>
          <a:xfrm>
            <a:off x="3373850" y="5222825"/>
            <a:ext cx="295500" cy="3096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gf99f5e448f_4_3"/>
          <p:cNvSpPr/>
          <p:nvPr/>
        </p:nvSpPr>
        <p:spPr>
          <a:xfrm>
            <a:off x="6742425" y="5222825"/>
            <a:ext cx="295500" cy="3096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gf99f5e448f_4_3"/>
          <p:cNvSpPr/>
          <p:nvPr/>
        </p:nvSpPr>
        <p:spPr>
          <a:xfrm>
            <a:off x="9946725" y="5222825"/>
            <a:ext cx="295500" cy="3096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gf99f5e448f_4_3"/>
          <p:cNvSpPr/>
          <p:nvPr/>
        </p:nvSpPr>
        <p:spPr>
          <a:xfrm>
            <a:off x="3849325" y="4630300"/>
            <a:ext cx="295500" cy="3096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gf99f5e448f_4_3"/>
          <p:cNvSpPr/>
          <p:nvPr/>
        </p:nvSpPr>
        <p:spPr>
          <a:xfrm>
            <a:off x="6622625" y="4630300"/>
            <a:ext cx="295500" cy="3096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gf99f5e448f_4_3"/>
          <p:cNvSpPr/>
          <p:nvPr/>
        </p:nvSpPr>
        <p:spPr>
          <a:xfrm>
            <a:off x="9686838" y="4630300"/>
            <a:ext cx="295500" cy="3096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gf99f5e448f_4_3"/>
          <p:cNvSpPr txBox="1"/>
          <p:nvPr/>
        </p:nvSpPr>
        <p:spPr>
          <a:xfrm>
            <a:off x="819350" y="98100"/>
            <a:ext cx="6971400" cy="1616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100"/>
              <a:buFont typeface="Arial"/>
              <a:buNone/>
            </a:pPr>
            <a:r>
              <a:rPr lang="en-US" sz="3100" b="0" i="0" u="none" strike="noStrike" cap="none">
                <a:solidFill>
                  <a:srgbClr val="000000"/>
                </a:solidFill>
                <a:latin typeface="Calibri"/>
                <a:ea typeface="Calibri"/>
                <a:cs typeface="Calibri"/>
                <a:sym typeface="Calibri"/>
              </a:rPr>
              <a:t>Alberta Crude Discharge per 100,000 population shows more clearly that anxiety is rising amongst Albertans</a:t>
            </a:r>
            <a:endParaRPr sz="3100" b="0" i="0" u="none" strike="noStrike" cap="none">
              <a:solidFill>
                <a:srgbClr val="000000"/>
              </a:solidFill>
              <a:latin typeface="Calibri"/>
              <a:ea typeface="Calibri"/>
              <a:cs typeface="Calibri"/>
              <a:sym typeface="Calibri"/>
            </a:endParaRPr>
          </a:p>
        </p:txBody>
      </p:sp>
      <p:pic>
        <p:nvPicPr>
          <p:cNvPr id="276" name="Google Shape;276;gf99f5e448f_4_3"/>
          <p:cNvPicPr preferRelativeResize="0"/>
          <p:nvPr/>
        </p:nvPicPr>
        <p:blipFill rotWithShape="1">
          <a:blip r:embed="rId6">
            <a:alphaModFix/>
          </a:blip>
          <a:srcRect/>
          <a:stretch/>
        </p:blipFill>
        <p:spPr>
          <a:xfrm>
            <a:off x="8251874" y="271503"/>
            <a:ext cx="3165450" cy="173347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12" scaled="0"/>
        </a:gradFill>
        <a:effectLst/>
      </p:bgPr>
    </p:bg>
    <p:spTree>
      <p:nvGrpSpPr>
        <p:cNvPr id="1" name="Shape 280"/>
        <p:cNvGrpSpPr/>
        <p:nvPr/>
      </p:nvGrpSpPr>
      <p:grpSpPr>
        <a:xfrm>
          <a:off x="0" y="0"/>
          <a:ext cx="0" cy="0"/>
          <a:chOff x="0" y="0"/>
          <a:chExt cx="0" cy="0"/>
        </a:xfrm>
      </p:grpSpPr>
      <p:sp>
        <p:nvSpPr>
          <p:cNvPr id="281" name="Google Shape;281;gf99f5e448f_0_156"/>
          <p:cNvSpPr txBox="1"/>
          <p:nvPr/>
        </p:nvSpPr>
        <p:spPr>
          <a:xfrm>
            <a:off x="239744" y="1271600"/>
            <a:ext cx="2417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82" name="Google Shape;282;gf99f5e448f_0_156"/>
          <p:cNvSpPr txBox="1"/>
          <p:nvPr/>
        </p:nvSpPr>
        <p:spPr>
          <a:xfrm>
            <a:off x="143000" y="3393925"/>
            <a:ext cx="4011900" cy="1723800"/>
          </a:xfrm>
          <a:prstGeom prst="rect">
            <a:avLst/>
          </a:prstGeom>
          <a:noFill/>
          <a:ln>
            <a:noFill/>
          </a:ln>
        </p:spPr>
        <p:txBody>
          <a:bodyPr spcFirstLastPara="1" wrap="square" lIns="91425" tIns="91425" rIns="91425" bIns="91425" anchor="t" anchorCtr="0">
            <a:spAutoFit/>
          </a:bodyPr>
          <a:lstStyle/>
          <a:p>
            <a:pPr marL="11430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Is there an identifiable relationship between the dynamic economic situation and the wider mental health trend within Alberta?</a:t>
            </a:r>
            <a:endParaRPr sz="1600" b="0" i="0" u="none" strike="noStrike" cap="none">
              <a:solidFill>
                <a:schemeClr val="dk1"/>
              </a:solidFill>
              <a:latin typeface="Arial"/>
              <a:ea typeface="Arial"/>
              <a:cs typeface="Arial"/>
              <a:sym typeface="Arial"/>
            </a:endParaRPr>
          </a:p>
        </p:txBody>
      </p:sp>
      <p:sp>
        <p:nvSpPr>
          <p:cNvPr id="283" name="Google Shape;283;gf99f5e448f_0_156"/>
          <p:cNvSpPr txBox="1"/>
          <p:nvPr/>
        </p:nvSpPr>
        <p:spPr>
          <a:xfrm>
            <a:off x="4174350" y="3393925"/>
            <a:ext cx="3629700" cy="2031900"/>
          </a:xfrm>
          <a:prstGeom prst="rect">
            <a:avLst/>
          </a:prstGeom>
          <a:noFill/>
          <a:ln>
            <a:noFill/>
          </a:ln>
        </p:spPr>
        <p:txBody>
          <a:bodyPr spcFirstLastPara="1" wrap="square" lIns="91425" tIns="91425" rIns="91425" bIns="91425" anchor="t" anchorCtr="0">
            <a:spAutoFit/>
          </a:bodyPr>
          <a:lstStyle/>
          <a:p>
            <a:pPr marL="11430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Which subpopulations have been the most adversely affected by the economic volatility in Alberta within the last decade?</a:t>
            </a:r>
            <a:endParaRPr sz="2000" b="0" i="0" u="none" strike="noStrike" cap="none">
              <a:solidFill>
                <a:schemeClr val="dk1"/>
              </a:solidFill>
              <a:latin typeface="Arial"/>
              <a:ea typeface="Arial"/>
              <a:cs typeface="Arial"/>
              <a:sym typeface="Arial"/>
            </a:endParaRPr>
          </a:p>
          <a:p>
            <a:pPr marL="11430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284" name="Google Shape;284;gf99f5e448f_0_156"/>
          <p:cNvSpPr/>
          <p:nvPr/>
        </p:nvSpPr>
        <p:spPr>
          <a:xfrm>
            <a:off x="1208850" y="1557275"/>
            <a:ext cx="1676400" cy="1735200"/>
          </a:xfrm>
          <a:prstGeom prst="ellipse">
            <a:avLst/>
          </a:prstGeom>
          <a:solidFill>
            <a:srgbClr val="0F7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9600" b="1" i="0" u="none" strike="noStrike" cap="none">
                <a:solidFill>
                  <a:schemeClr val="lt1"/>
                </a:solidFill>
                <a:latin typeface="Verdana"/>
                <a:ea typeface="Verdana"/>
                <a:cs typeface="Verdana"/>
                <a:sym typeface="Verdana"/>
              </a:rPr>
              <a:t>1</a:t>
            </a:r>
            <a:endParaRPr sz="9600" b="0" i="0" u="none" strike="noStrike" cap="none">
              <a:solidFill>
                <a:srgbClr val="000000"/>
              </a:solidFill>
              <a:latin typeface="Arial"/>
              <a:ea typeface="Arial"/>
              <a:cs typeface="Arial"/>
              <a:sym typeface="Arial"/>
            </a:endParaRPr>
          </a:p>
        </p:txBody>
      </p:sp>
      <p:sp>
        <p:nvSpPr>
          <p:cNvPr id="285" name="Google Shape;285;gf99f5e448f_0_156"/>
          <p:cNvSpPr/>
          <p:nvPr/>
        </p:nvSpPr>
        <p:spPr>
          <a:xfrm>
            <a:off x="5151004" y="1615728"/>
            <a:ext cx="1676400" cy="1735200"/>
          </a:xfrm>
          <a:prstGeom prst="ellipse">
            <a:avLst/>
          </a:prstGeom>
          <a:solidFill>
            <a:srgbClr val="0F7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9600" b="1" i="0" u="none" strike="noStrike" cap="none">
                <a:solidFill>
                  <a:schemeClr val="lt1"/>
                </a:solidFill>
                <a:latin typeface="Verdana"/>
                <a:ea typeface="Verdana"/>
                <a:cs typeface="Verdana"/>
                <a:sym typeface="Verdana"/>
              </a:rPr>
              <a:t>2</a:t>
            </a:r>
            <a:endParaRPr sz="9600" b="0" i="0" u="none" strike="noStrike" cap="none">
              <a:solidFill>
                <a:srgbClr val="000000"/>
              </a:solidFill>
              <a:latin typeface="Arial"/>
              <a:ea typeface="Arial"/>
              <a:cs typeface="Arial"/>
              <a:sym typeface="Arial"/>
            </a:endParaRPr>
          </a:p>
        </p:txBody>
      </p:sp>
      <p:sp>
        <p:nvSpPr>
          <p:cNvPr id="286" name="Google Shape;286;gf99f5e448f_0_156"/>
          <p:cNvSpPr/>
          <p:nvPr/>
        </p:nvSpPr>
        <p:spPr>
          <a:xfrm>
            <a:off x="9093159" y="1615717"/>
            <a:ext cx="1676400" cy="1735200"/>
          </a:xfrm>
          <a:prstGeom prst="ellipse">
            <a:avLst/>
          </a:prstGeom>
          <a:solidFill>
            <a:srgbClr val="0F7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9600" b="1" i="0" u="none" strike="noStrike" cap="none">
                <a:solidFill>
                  <a:schemeClr val="lt1"/>
                </a:solidFill>
                <a:latin typeface="Verdana"/>
                <a:ea typeface="Verdana"/>
                <a:cs typeface="Verdana"/>
                <a:sym typeface="Verdana"/>
              </a:rPr>
              <a:t>3</a:t>
            </a:r>
            <a:endParaRPr sz="9600" b="0" i="0" u="none" strike="noStrike" cap="none">
              <a:solidFill>
                <a:srgbClr val="000000"/>
              </a:solidFill>
              <a:latin typeface="Arial"/>
              <a:ea typeface="Arial"/>
              <a:cs typeface="Arial"/>
              <a:sym typeface="Arial"/>
            </a:endParaRPr>
          </a:p>
        </p:txBody>
      </p:sp>
      <p:sp>
        <p:nvSpPr>
          <p:cNvPr id="287" name="Google Shape;287;gf99f5e448f_0_156"/>
          <p:cNvSpPr txBox="1"/>
          <p:nvPr/>
        </p:nvSpPr>
        <p:spPr>
          <a:xfrm>
            <a:off x="436880" y="420977"/>
            <a:ext cx="7132800" cy="2943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000"/>
              <a:buFont typeface="Arial"/>
              <a:buNone/>
            </a:pPr>
            <a:r>
              <a:rPr lang="en-US" sz="3000" b="1" i="0" u="none" strike="noStrike" cap="none">
                <a:solidFill>
                  <a:schemeClr val="dk1"/>
                </a:solidFill>
                <a:latin typeface="Arial"/>
                <a:ea typeface="Arial"/>
                <a:cs typeface="Arial"/>
                <a:sym typeface="Arial"/>
              </a:rPr>
              <a:t>Conclusion</a:t>
            </a:r>
            <a:endParaRPr sz="1400" b="0" i="0" u="none" strike="noStrike" cap="none">
              <a:solidFill>
                <a:srgbClr val="000000"/>
              </a:solidFill>
              <a:latin typeface="Arial"/>
              <a:ea typeface="Arial"/>
              <a:cs typeface="Arial"/>
              <a:sym typeface="Arial"/>
            </a:endParaRPr>
          </a:p>
        </p:txBody>
      </p:sp>
      <p:sp>
        <p:nvSpPr>
          <p:cNvPr id="288" name="Google Shape;288;gf99f5e448f_0_156"/>
          <p:cNvSpPr txBox="1"/>
          <p:nvPr/>
        </p:nvSpPr>
        <p:spPr>
          <a:xfrm>
            <a:off x="8059650" y="3393925"/>
            <a:ext cx="3743400" cy="2647500"/>
          </a:xfrm>
          <a:prstGeom prst="rect">
            <a:avLst/>
          </a:prstGeom>
          <a:noFill/>
          <a:ln>
            <a:noFill/>
          </a:ln>
        </p:spPr>
        <p:txBody>
          <a:bodyPr spcFirstLastPara="1" wrap="square" lIns="91425" tIns="91425" rIns="91425" bIns="91425" anchor="t" anchorCtr="0">
            <a:spAutoFit/>
          </a:bodyPr>
          <a:lstStyle/>
          <a:p>
            <a:pPr marL="114300" marR="0" lvl="0" indent="0" algn="ctr" rtl="0">
              <a:lnSpc>
                <a:spcPct val="100000"/>
              </a:lnSpc>
              <a:spcBef>
                <a:spcPts val="0"/>
              </a:spcBef>
              <a:spcAft>
                <a:spcPts val="0"/>
              </a:spcAft>
              <a:buClr>
                <a:schemeClr val="dk1"/>
              </a:buClr>
              <a:buSzPts val="1100"/>
              <a:buFont typeface="Arial"/>
              <a:buNone/>
            </a:pPr>
            <a:r>
              <a:rPr lang="en-US" sz="2000" b="0" i="0" u="none" strike="noStrike" cap="none">
                <a:solidFill>
                  <a:schemeClr val="dk1"/>
                </a:solidFill>
                <a:latin typeface="Arial"/>
                <a:ea typeface="Arial"/>
                <a:cs typeface="Arial"/>
                <a:sym typeface="Arial"/>
              </a:rPr>
              <a:t>	What have been the trends in more granular hospital-based mental health data, and do those findings relate to the wider economic analysis and subgroup analysis?</a:t>
            </a:r>
            <a:endParaRPr sz="2000" b="0" i="0" u="none" strike="noStrike" cap="none">
              <a:solidFill>
                <a:schemeClr val="dk1"/>
              </a:solidFill>
              <a:latin typeface="Arial"/>
              <a:ea typeface="Arial"/>
              <a:cs typeface="Arial"/>
              <a:sym typeface="Arial"/>
            </a:endParaRPr>
          </a:p>
          <a:p>
            <a:pPr marL="11430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12" scaled="0"/>
        </a:gradFill>
        <a:effectLst/>
      </p:bgPr>
    </p:bg>
    <p:spTree>
      <p:nvGrpSpPr>
        <p:cNvPr id="1" name="Shape 292"/>
        <p:cNvGrpSpPr/>
        <p:nvPr/>
      </p:nvGrpSpPr>
      <p:grpSpPr>
        <a:xfrm>
          <a:off x="0" y="0"/>
          <a:ext cx="0" cy="0"/>
          <a:chOff x="0" y="0"/>
          <a:chExt cx="0" cy="0"/>
        </a:xfrm>
      </p:grpSpPr>
      <p:sp>
        <p:nvSpPr>
          <p:cNvPr id="293" name="Google Shape;293;gf9bd7f0325_1_0"/>
          <p:cNvSpPr txBox="1"/>
          <p:nvPr/>
        </p:nvSpPr>
        <p:spPr>
          <a:xfrm>
            <a:off x="455734" y="524671"/>
            <a:ext cx="7132800" cy="2943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000"/>
              <a:buFont typeface="Arial"/>
              <a:buNone/>
            </a:pPr>
            <a:r>
              <a:rPr lang="en-US" sz="3000" b="1" dirty="0">
                <a:solidFill>
                  <a:schemeClr val="dk1"/>
                </a:solidFill>
              </a:rPr>
              <a:t>Next Steps</a:t>
            </a:r>
            <a:endParaRPr sz="1400" b="0" i="0" u="none" strike="noStrike" cap="none" dirty="0">
              <a:solidFill>
                <a:srgbClr val="000000"/>
              </a:solidFill>
              <a:latin typeface="Arial"/>
              <a:ea typeface="Arial"/>
              <a:cs typeface="Arial"/>
              <a:sym typeface="Arial"/>
            </a:endParaRPr>
          </a:p>
        </p:txBody>
      </p:sp>
      <p:sp>
        <p:nvSpPr>
          <p:cNvPr id="294" name="Google Shape;294;gf9bd7f0325_1_0"/>
          <p:cNvSpPr txBox="1"/>
          <p:nvPr/>
        </p:nvSpPr>
        <p:spPr>
          <a:xfrm>
            <a:off x="455734" y="1232323"/>
            <a:ext cx="10763400" cy="2333301"/>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7000"/>
              </a:lnSpc>
              <a:spcBef>
                <a:spcPts val="0"/>
              </a:spcBef>
              <a:spcAft>
                <a:spcPts val="1200"/>
              </a:spcAft>
              <a:buClr>
                <a:srgbClr val="595959"/>
              </a:buClr>
              <a:buSzPts val="1800"/>
              <a:buFont typeface="Arial"/>
              <a:buAutoNum type="arabicPeriod"/>
            </a:pPr>
            <a:r>
              <a:rPr lang="en-US" sz="1800" dirty="0">
                <a:solidFill>
                  <a:srgbClr val="595959"/>
                </a:solidFill>
              </a:rPr>
              <a:t>Utilization of trends within mental health data to improve allocation of provincial healthcare budgets</a:t>
            </a:r>
            <a:endParaRPr sz="1800" dirty="0">
              <a:solidFill>
                <a:srgbClr val="595959"/>
              </a:solidFill>
            </a:endParaRPr>
          </a:p>
          <a:p>
            <a:pPr marL="457200" marR="0" lvl="0" indent="-342900" algn="l" rtl="0">
              <a:lnSpc>
                <a:spcPct val="107000"/>
              </a:lnSpc>
              <a:spcBef>
                <a:spcPts val="800"/>
              </a:spcBef>
              <a:spcAft>
                <a:spcPts val="1200"/>
              </a:spcAft>
              <a:buClr>
                <a:srgbClr val="595959"/>
              </a:buClr>
              <a:buSzPts val="1800"/>
              <a:buFont typeface="Arial"/>
              <a:buAutoNum type="arabicPeriod"/>
            </a:pPr>
            <a:r>
              <a:rPr lang="en-US" sz="1800" dirty="0">
                <a:solidFill>
                  <a:srgbClr val="595959"/>
                </a:solidFill>
              </a:rPr>
              <a:t>Feasibility assessment of potential of social outreach centers to help address stress and anxiety within patients aged 35-49</a:t>
            </a:r>
            <a:endParaRPr sz="1800" b="0" i="0" u="none" strike="noStrike" cap="none" dirty="0">
              <a:solidFill>
                <a:schemeClr val="dk1"/>
              </a:solidFill>
              <a:latin typeface="Arial"/>
              <a:ea typeface="Arial"/>
              <a:cs typeface="Arial"/>
              <a:sym typeface="Arial"/>
            </a:endParaRPr>
          </a:p>
          <a:p>
            <a:pPr marL="457200" marR="0" lvl="0" indent="-342900" algn="l" rtl="0">
              <a:lnSpc>
                <a:spcPct val="107000"/>
              </a:lnSpc>
              <a:spcBef>
                <a:spcPts val="800"/>
              </a:spcBef>
              <a:spcAft>
                <a:spcPts val="1200"/>
              </a:spcAft>
              <a:buClr>
                <a:srgbClr val="595959"/>
              </a:buClr>
              <a:buSzPts val="1800"/>
              <a:buFont typeface="Arial"/>
              <a:buAutoNum type="arabicPeriod"/>
            </a:pPr>
            <a:r>
              <a:rPr lang="en-US" sz="1800" dirty="0">
                <a:solidFill>
                  <a:srgbClr val="595959"/>
                </a:solidFill>
              </a:rPr>
              <a:t>Social programs to proactively address declining mental health indicators when an economic downturn is </a:t>
            </a:r>
            <a:r>
              <a:rPr lang="en-US" sz="1800" dirty="0" err="1">
                <a:solidFill>
                  <a:srgbClr val="595959"/>
                </a:solidFill>
              </a:rPr>
              <a:t>occuring</a:t>
            </a:r>
            <a:endParaRPr sz="1800" b="0" i="0" u="none" strike="noStrike" cap="none" dirty="0">
              <a:solidFill>
                <a:srgbClr val="595959"/>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00" scaled="0"/>
        </a:gradFill>
        <a:effectLst/>
      </p:bgPr>
    </p:bg>
    <p:spTree>
      <p:nvGrpSpPr>
        <p:cNvPr id="1" name="Shape 298"/>
        <p:cNvGrpSpPr/>
        <p:nvPr/>
      </p:nvGrpSpPr>
      <p:grpSpPr>
        <a:xfrm>
          <a:off x="0" y="0"/>
          <a:ext cx="0" cy="0"/>
          <a:chOff x="0" y="0"/>
          <a:chExt cx="0" cy="0"/>
        </a:xfrm>
      </p:grpSpPr>
      <p:sp>
        <p:nvSpPr>
          <p:cNvPr id="299" name="Google Shape;299;p7"/>
          <p:cNvSpPr txBox="1"/>
          <p:nvPr/>
        </p:nvSpPr>
        <p:spPr>
          <a:xfrm>
            <a:off x="363983" y="1228397"/>
            <a:ext cx="11230253" cy="44627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References: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Calibri"/>
                <a:ea typeface="Calibri"/>
                <a:cs typeface="Calibri"/>
                <a:sym typeface="Calibri"/>
              </a:rPr>
              <a:t>Franklin, M. (2021) ‘Alberta Blue Cross reminds families to pay attention to their children's mental health,’ CTVNewsCalgary.ca, 27 August [Online]. Available at: https://calgary.ctvnews.ca/alberta-blue-cross-reminds-families-to-pay-attention-to-their-children-s-mental-health-1.5564331 (Accessed: 23 September 2021)</a:t>
            </a:r>
            <a:endParaRPr sz="1400" b="0" i="0" u="none" strike="noStrike" cap="none">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Calibri"/>
                <a:ea typeface="Calibri"/>
                <a:cs typeface="Calibri"/>
                <a:sym typeface="Calibri"/>
              </a:rPr>
              <a:t>Macintyre, A. (2018) ‘What has economics got to do with it? The impact of socioeconomic factors on mental health and the case for collective action’, Humanities &amp; Social Sciences Communications, 4(10) [Online]. Available at: https://www.nature.com/articles/s41599-018-0063-2 (Accessed: 25 September 2021)</a:t>
            </a:r>
            <a:endParaRPr sz="1400" b="0" i="0" u="none" strike="noStrike" cap="none">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Calibri"/>
                <a:ea typeface="Calibri"/>
                <a:cs typeface="Calibri"/>
                <a:sym typeface="Calibri"/>
              </a:rPr>
              <a:t>Mental Health Commission of Canada. (2021) Why Investing In Mental Health Will Contribute To Canada’s Economic Prosperity and To the Sustainability of Our Healthcare System [Online]. Available at: https://www.mentalhealthcommission.ca/wp-content/uploads/drupal/MHStrategy_CaseForInvestment_ENG_0_1.pdf (Accessed: 25 September 2021)</a:t>
            </a:r>
            <a:endParaRPr sz="1400" b="0" i="0" u="none" strike="noStrike" cap="none">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Calibri"/>
                <a:ea typeface="Calibri"/>
                <a:cs typeface="Calibri"/>
                <a:sym typeface="Calibri"/>
              </a:rPr>
              <a:t>Smetanin, P. (2011) ‘The life and economic impact of major mental illnesses in Canada: 2011-2041.’ Prepared for the Mental Health Commission of Canada [Online]. Available at: https://www.mentalhealthcommission.ca/wp-content/uploads/drupal/MHCC_Report_Base_Case_FINAL_ENG_0_0.pdf (Accessed: 24 September 2021)</a:t>
            </a:r>
            <a:endParaRPr sz="1400" b="0" i="0" u="none" strike="noStrike" cap="none">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Calibri"/>
                <a:ea typeface="Calibri"/>
                <a:cs typeface="Calibri"/>
                <a:sym typeface="Calibri"/>
              </a:rPr>
              <a:t>World Health Organization. (2013) Mental health action plan 2013 - 2020 [Online]. Available at: https://www.who.int/publications/i/item/9789241506021 (Accessed: 26 September 2021)</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00" scaled="0"/>
        </a:gradFill>
        <a:effectLst/>
      </p:bgPr>
    </p:bg>
    <p:spTree>
      <p:nvGrpSpPr>
        <p:cNvPr id="1" name="Shape 95"/>
        <p:cNvGrpSpPr/>
        <p:nvPr/>
      </p:nvGrpSpPr>
      <p:grpSpPr>
        <a:xfrm>
          <a:off x="0" y="0"/>
          <a:ext cx="0" cy="0"/>
          <a:chOff x="0" y="0"/>
          <a:chExt cx="0" cy="0"/>
        </a:xfrm>
      </p:grpSpPr>
      <p:sp>
        <p:nvSpPr>
          <p:cNvPr id="96" name="Google Shape;96;p2"/>
          <p:cNvSpPr txBox="1"/>
          <p:nvPr/>
        </p:nvSpPr>
        <p:spPr>
          <a:xfrm>
            <a:off x="328386" y="1407378"/>
            <a:ext cx="6362700" cy="3877985"/>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More than </a:t>
            </a:r>
            <a:r>
              <a:rPr lang="en-US" sz="1800" b="1" i="0" u="none" strike="noStrike" cap="none">
                <a:solidFill>
                  <a:srgbClr val="0F75FF"/>
                </a:solidFill>
                <a:latin typeface="Arial"/>
                <a:ea typeface="Arial"/>
                <a:cs typeface="Arial"/>
                <a:sym typeface="Arial"/>
              </a:rPr>
              <a:t>6.7 million people in Canada </a:t>
            </a:r>
            <a:r>
              <a:rPr lang="en-US" sz="1800" b="0" i="0" u="none" strike="noStrike" cap="none">
                <a:solidFill>
                  <a:schemeClr val="dk1"/>
                </a:solidFill>
                <a:latin typeface="Arial"/>
                <a:ea typeface="Arial"/>
                <a:cs typeface="Arial"/>
                <a:sym typeface="Arial"/>
              </a:rPr>
              <a:t>are living with a mental health problem or illness today; or about </a:t>
            </a:r>
            <a:r>
              <a:rPr lang="en-US" sz="1800" b="1" i="0" u="none" strike="noStrike" cap="none">
                <a:solidFill>
                  <a:srgbClr val="0F75FF"/>
                </a:solidFill>
                <a:latin typeface="Arial"/>
                <a:ea typeface="Arial"/>
                <a:cs typeface="Arial"/>
                <a:sym typeface="Arial"/>
              </a:rPr>
              <a:t>19.8% of Canada’s population</a:t>
            </a:r>
            <a:r>
              <a:rPr lang="en-US" sz="1800" b="0" i="0" u="none" strike="noStrike" cap="none">
                <a:solidFill>
                  <a:schemeClr val="dk1"/>
                </a:solidFill>
                <a:latin typeface="Arial"/>
                <a:ea typeface="Arial"/>
                <a:cs typeface="Arial"/>
                <a:sym typeface="Arial"/>
              </a:rPr>
              <a:t> in any given year.</a:t>
            </a:r>
            <a:r>
              <a:rPr lang="en-US" sz="1800" b="0" i="0" u="none" strike="noStrike" cap="none" baseline="30000">
                <a:solidFill>
                  <a:schemeClr val="dk1"/>
                </a:solidFill>
                <a:latin typeface="Arial"/>
                <a:ea typeface="Arial"/>
                <a:cs typeface="Arial"/>
                <a:sym typeface="Arial"/>
              </a:rPr>
              <a:t> (1)</a:t>
            </a:r>
            <a:endParaRPr sz="1800" b="0" i="0" u="none" strike="noStrike" cap="none">
              <a:solidFill>
                <a:schemeClr val="dk1"/>
              </a:solidFill>
              <a:latin typeface="Arial"/>
              <a:ea typeface="Arial"/>
              <a:cs typeface="Arial"/>
              <a:sym typeface="Arial"/>
            </a:endParaRPr>
          </a:p>
          <a:p>
            <a:pPr marL="342900" marR="0" lvl="0" indent="-342900" algn="l" rtl="0">
              <a:lnSpc>
                <a:spcPct val="100000"/>
              </a:lnSpc>
              <a:spcBef>
                <a:spcPts val="12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The World Health Organization (WHO) claims the incidence of mental illness </a:t>
            </a:r>
            <a:r>
              <a:rPr lang="en-US" sz="1800" b="1" i="0" u="none" strike="noStrike" cap="none">
                <a:solidFill>
                  <a:srgbClr val="0F75FF"/>
                </a:solidFill>
                <a:latin typeface="Arial"/>
                <a:ea typeface="Arial"/>
                <a:cs typeface="Arial"/>
                <a:sym typeface="Arial"/>
              </a:rPr>
              <a:t>is expected to rise in the coming decade</a:t>
            </a:r>
            <a:r>
              <a:rPr lang="en-US" sz="1800" b="0" i="0" u="none" strike="noStrike" cap="none">
                <a:solidFill>
                  <a:schemeClr val="dk1"/>
                </a:solidFill>
                <a:latin typeface="Arial"/>
                <a:ea typeface="Arial"/>
                <a:cs typeface="Arial"/>
                <a:sym typeface="Arial"/>
              </a:rPr>
              <a:t>.</a:t>
            </a:r>
            <a:endParaRPr sz="1800" b="0" i="0" u="none" strike="noStrike" cap="none">
              <a:solidFill>
                <a:schemeClr val="dk1"/>
              </a:solidFill>
              <a:latin typeface="Arial"/>
              <a:ea typeface="Arial"/>
              <a:cs typeface="Arial"/>
              <a:sym typeface="Arial"/>
            </a:endParaRPr>
          </a:p>
          <a:p>
            <a:pPr marL="342900" marR="0" lvl="0" indent="-342900" algn="l" rtl="0">
              <a:lnSpc>
                <a:spcPct val="100000"/>
              </a:lnSpc>
              <a:spcBef>
                <a:spcPts val="12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Over the past decade, the economy has become to take a dramatic turns as drivers have shifted more towards a “gig-economy”.</a:t>
            </a:r>
            <a:endParaRPr sz="1800" b="0" i="0" u="none" strike="noStrike" cap="none">
              <a:solidFill>
                <a:schemeClr val="dk1"/>
              </a:solidFill>
              <a:latin typeface="Arial"/>
              <a:ea typeface="Arial"/>
              <a:cs typeface="Arial"/>
              <a:sym typeface="Arial"/>
            </a:endParaRPr>
          </a:p>
          <a:p>
            <a:pPr marL="342900" marR="0" lvl="0" indent="-342900" algn="l" rtl="0">
              <a:lnSpc>
                <a:spcPct val="100000"/>
              </a:lnSpc>
              <a:spcBef>
                <a:spcPts val="12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Previous research has shown a connection between economic standing and mental health, </a:t>
            </a:r>
            <a:r>
              <a:rPr lang="en-US" sz="1800" b="1" i="0" u="none" strike="noStrike" cap="none">
                <a:solidFill>
                  <a:srgbClr val="0F75FF"/>
                </a:solidFill>
                <a:latin typeface="Arial"/>
                <a:ea typeface="Arial"/>
                <a:cs typeface="Arial"/>
                <a:sym typeface="Arial"/>
              </a:rPr>
              <a:t>we aim to find a similar connection in the province of Alberta</a:t>
            </a:r>
            <a:r>
              <a:rPr lang="en-US" sz="1800" b="0" i="0" u="none" strike="noStrike" cap="none">
                <a:solidFill>
                  <a:schemeClr val="dk1"/>
                </a:solidFill>
                <a:latin typeface="Arial"/>
                <a:ea typeface="Arial"/>
                <a:cs typeface="Arial"/>
                <a:sym typeface="Arial"/>
              </a:rPr>
              <a:t>.</a:t>
            </a:r>
            <a:r>
              <a:rPr lang="en-US" sz="1800" b="0" i="0" u="none" strike="noStrike" cap="none" baseline="30000">
                <a:solidFill>
                  <a:schemeClr val="dk1"/>
                </a:solidFill>
                <a:latin typeface="Arial"/>
                <a:ea typeface="Arial"/>
                <a:cs typeface="Arial"/>
                <a:sym typeface="Arial"/>
              </a:rPr>
              <a:t>(1)</a:t>
            </a:r>
            <a:endParaRPr sz="1800" b="0" i="0" u="none" strike="noStrike" cap="none" baseline="30000">
              <a:solidFill>
                <a:schemeClr val="dk1"/>
              </a:solidFill>
              <a:latin typeface="Arial"/>
              <a:ea typeface="Arial"/>
              <a:cs typeface="Arial"/>
              <a:sym typeface="Arial"/>
            </a:endParaRPr>
          </a:p>
        </p:txBody>
      </p:sp>
      <p:pic>
        <p:nvPicPr>
          <p:cNvPr id="97" name="Google Shape;97;p2"/>
          <p:cNvPicPr preferRelativeResize="0"/>
          <p:nvPr/>
        </p:nvPicPr>
        <p:blipFill rotWithShape="1">
          <a:blip r:embed="rId3">
            <a:alphaModFix/>
          </a:blip>
          <a:srcRect/>
          <a:stretch/>
        </p:blipFill>
        <p:spPr>
          <a:xfrm>
            <a:off x="7223205" y="1420078"/>
            <a:ext cx="4351251" cy="3318404"/>
          </a:xfrm>
          <a:prstGeom prst="rect">
            <a:avLst/>
          </a:prstGeom>
          <a:noFill/>
          <a:ln>
            <a:noFill/>
          </a:ln>
        </p:spPr>
      </p:pic>
      <p:sp>
        <p:nvSpPr>
          <p:cNvPr id="98" name="Google Shape;98;p2"/>
          <p:cNvSpPr txBox="1"/>
          <p:nvPr/>
        </p:nvSpPr>
        <p:spPr>
          <a:xfrm>
            <a:off x="709386" y="5577630"/>
            <a:ext cx="572951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Arial"/>
                <a:ea typeface="Arial"/>
                <a:cs typeface="Arial"/>
                <a:sym typeface="Arial"/>
              </a:rPr>
              <a:t>(1) Source:</a:t>
            </a:r>
            <a:r>
              <a:rPr lang="en-US" sz="1200" b="0" i="0" u="none" strike="noStrike" cap="none">
                <a:solidFill>
                  <a:schemeClr val="dk1"/>
                </a:solidFill>
                <a:latin typeface="Arial"/>
                <a:ea typeface="Arial"/>
                <a:cs typeface="Arial"/>
                <a:sym typeface="Arial"/>
              </a:rPr>
              <a:t> Smetanin et al. (2011). The life and economic impact of major mental illnesses in Canada: 2011-2041. Prepared for the Mental Health Commission of Canada. Toronto: RiskAnalytica.</a:t>
            </a:r>
            <a:endParaRPr sz="1200" b="0" i="0" u="none" strike="noStrike" cap="none">
              <a:solidFill>
                <a:schemeClr val="dk1"/>
              </a:solidFill>
              <a:latin typeface="Calibri"/>
              <a:ea typeface="Calibri"/>
              <a:cs typeface="Calibri"/>
              <a:sym typeface="Calibri"/>
            </a:endParaRPr>
          </a:p>
        </p:txBody>
      </p:sp>
      <p:cxnSp>
        <p:nvCxnSpPr>
          <p:cNvPr id="99" name="Google Shape;99;p2"/>
          <p:cNvCxnSpPr/>
          <p:nvPr/>
        </p:nvCxnSpPr>
        <p:spPr>
          <a:xfrm>
            <a:off x="290286" y="5448300"/>
            <a:ext cx="6541438" cy="0"/>
          </a:xfrm>
          <a:prstGeom prst="straightConnector1">
            <a:avLst/>
          </a:prstGeom>
          <a:noFill/>
          <a:ln w="9525" cap="flat" cmpd="sng">
            <a:solidFill>
              <a:srgbClr val="0F75FF"/>
            </a:solidFill>
            <a:prstDash val="solid"/>
            <a:miter lim="800000"/>
            <a:headEnd type="none" w="sm" len="sm"/>
            <a:tailEnd type="none" w="sm" len="sm"/>
          </a:ln>
        </p:spPr>
      </p:cxnSp>
      <p:sp>
        <p:nvSpPr>
          <p:cNvPr id="100" name="Google Shape;100;p2"/>
          <p:cNvSpPr txBox="1"/>
          <p:nvPr/>
        </p:nvSpPr>
        <p:spPr>
          <a:xfrm>
            <a:off x="436880" y="420977"/>
            <a:ext cx="7132930" cy="29437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000"/>
              <a:buFont typeface="Arial"/>
              <a:buNone/>
            </a:pPr>
            <a:r>
              <a:rPr lang="en-US" sz="3000" b="1" i="0" u="none" strike="noStrike" cap="none">
                <a:solidFill>
                  <a:schemeClr val="dk1"/>
                </a:solidFill>
                <a:latin typeface="Arial"/>
                <a:ea typeface="Arial"/>
                <a:cs typeface="Arial"/>
                <a:sym typeface="Arial"/>
              </a:rPr>
              <a:t>Background</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12" scaled="0"/>
        </a:gradFill>
        <a:effectLst/>
      </p:bgPr>
    </p:bg>
    <p:spTree>
      <p:nvGrpSpPr>
        <p:cNvPr id="1" name="Shape 303"/>
        <p:cNvGrpSpPr/>
        <p:nvPr/>
      </p:nvGrpSpPr>
      <p:grpSpPr>
        <a:xfrm>
          <a:off x="0" y="0"/>
          <a:ext cx="0" cy="0"/>
          <a:chOff x="0" y="0"/>
          <a:chExt cx="0" cy="0"/>
        </a:xfrm>
      </p:grpSpPr>
      <p:sp>
        <p:nvSpPr>
          <p:cNvPr id="304" name="Google Shape;304;gf99f5e448f_3_0"/>
          <p:cNvSpPr txBox="1"/>
          <p:nvPr/>
        </p:nvSpPr>
        <p:spPr>
          <a:xfrm>
            <a:off x="363983" y="1228397"/>
            <a:ext cx="11230200" cy="424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Comprehensive Data Source Attributions: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Calibri"/>
                <a:ea typeface="Calibri"/>
                <a:cs typeface="Calibri"/>
                <a:sym typeface="Calibri"/>
              </a:rPr>
              <a:t>Alberta Economic Dashboard. (2021) Government of Alberta, 17 September [Online]. Available at: https://economicdashboard.alberta.ca/</a:t>
            </a:r>
            <a:endParaRPr sz="1400" b="0" i="0" u="none" strike="noStrike" cap="none">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Calibri"/>
                <a:ea typeface="Calibri"/>
                <a:cs typeface="Calibri"/>
                <a:sym typeface="Calibri"/>
              </a:rPr>
              <a:t>Alberta Activity Index Data Tables. (2021) Government of Alberta, 17 September [Online]. Available at: https://open.alberta.ca/opendata/alberta-activity-index-data-tables</a:t>
            </a:r>
            <a:endParaRPr sz="1400" b="0" i="0" u="none" strike="noStrike" cap="none">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Calibri"/>
                <a:ea typeface="Calibri"/>
                <a:cs typeface="Calibri"/>
                <a:sym typeface="Calibri"/>
              </a:rPr>
              <a:t>Canadian Community Health Survey (CCHS). (2021) Statistics Canada (Canadian Dataset), 2 October [Online] Available at: https://www150.statcan.gc.ca/t1/tbl1/en/cv!recreate.action?pid=1310009601&amp;selectedNodeIds=1D10,4D1,4D2,4D3,4D4,4D5,4D14,4D15,4D17,4D23,4D24,4D26,5D1&amp;checkedLevels=1D2,2D2,3D2&amp;refPeriods=20150101,20200101&amp;dimensionLayouts=layout2,layout2,layout2,layout3,layout2,layout2&amp;vectorDisplay=false</a:t>
            </a:r>
            <a:endParaRPr sz="1400" b="0" i="0" u="none" strike="noStrike" cap="none">
              <a:solidFill>
                <a:schemeClr val="dk1"/>
              </a:solidFill>
              <a:latin typeface="Calibri"/>
              <a:ea typeface="Calibri"/>
              <a:cs typeface="Calibri"/>
              <a:sym typeface="Calibri"/>
            </a:endParaRPr>
          </a:p>
          <a:p>
            <a:pPr marL="285750" marR="0" lvl="0" indent="-1968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Calibri"/>
                <a:ea typeface="Calibri"/>
                <a:cs typeface="Calibri"/>
                <a:sym typeface="Calibri"/>
              </a:rPr>
              <a:t>Canadian Community Health Survey (CCHS). (2021) Statistics Canada (Alberta Dataset), 2 October [Online] Available at: https://www150.statcan.gc.ca/t1/tbl1/en/cv!recreate.action?pid=1310009601&amp;selectedNodeIds=4D1,4D2,4D3,4D4,4D5,4D14,4D15,4D17,4D23,4D24,4D26,5D1&amp;checkedLevels=0D1,1D2,2D2,3D2&amp;refPeriods=20150101,20200101&amp;dimensionLayouts=layout2,layout2,layout2,layout3,layout2,layout2&amp;vectorDisplay=false</a:t>
            </a:r>
            <a:endParaRPr sz="1400" b="0" i="0" u="none" strike="noStrike" cap="none">
              <a:solidFill>
                <a:schemeClr val="dk1"/>
              </a:solidFill>
              <a:latin typeface="Calibri"/>
              <a:ea typeface="Calibri"/>
              <a:cs typeface="Calibri"/>
              <a:sym typeface="Calibri"/>
            </a:endParaRPr>
          </a:p>
          <a:p>
            <a:pPr marL="285750" marR="0" lvl="0" indent="-1968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Calibri"/>
                <a:ea typeface="Calibri"/>
                <a:cs typeface="Calibri"/>
                <a:sym typeface="Calibri"/>
              </a:rPr>
              <a:t>Canadian Institute for Health Information (CIHI) Data and Reports Database. (2021) 3 October [Online]. Available at: https://www.cihi.ca/en/access-data-reports/results?fs3%5B0%5D=primary_theme%3A678</a:t>
            </a:r>
            <a:endParaRPr sz="1400" b="0" i="0" u="none" strike="noStrike" cap="non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00" scaled="0"/>
        </a:gradFill>
        <a:effectLst/>
      </p:bgPr>
    </p:bg>
    <p:spTree>
      <p:nvGrpSpPr>
        <p:cNvPr id="1" name="Shape 308"/>
        <p:cNvGrpSpPr/>
        <p:nvPr/>
      </p:nvGrpSpPr>
      <p:grpSpPr>
        <a:xfrm>
          <a:off x="0" y="0"/>
          <a:ext cx="0" cy="0"/>
          <a:chOff x="0" y="0"/>
          <a:chExt cx="0" cy="0"/>
        </a:xfrm>
      </p:grpSpPr>
      <p:sp>
        <p:nvSpPr>
          <p:cNvPr id="309" name="Google Shape;309;p8"/>
          <p:cNvSpPr txBox="1"/>
          <p:nvPr/>
        </p:nvSpPr>
        <p:spPr>
          <a:xfrm>
            <a:off x="2255097" y="3219450"/>
            <a:ext cx="7681806" cy="172354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chemeClr val="dk1"/>
                </a:solidFill>
                <a:latin typeface="Arial"/>
                <a:ea typeface="Arial"/>
                <a:cs typeface="Arial"/>
                <a:sym typeface="Arial"/>
              </a:rPr>
              <a:t>Thank you!</a:t>
            </a:r>
            <a:endParaRPr sz="3200" b="1" i="0" u="none" strike="noStrike" cap="none">
              <a:solidFill>
                <a:schemeClr val="dk1"/>
              </a:solidFill>
              <a:latin typeface="Calibri"/>
              <a:ea typeface="Calibri"/>
              <a:cs typeface="Calibri"/>
              <a:sym typeface="Calibri"/>
            </a:endParaRPr>
          </a:p>
          <a:p>
            <a:pPr marL="0" marR="0" lvl="0" indent="0" algn="l" rtl="0">
              <a:lnSpc>
                <a:spcPct val="100000"/>
              </a:lnSpc>
              <a:spcBef>
                <a:spcPts val="1200"/>
              </a:spcBef>
              <a:spcAft>
                <a:spcPts val="0"/>
              </a:spcAft>
              <a:buClr>
                <a:srgbClr val="000000"/>
              </a:buClr>
              <a:buSzPts val="3200"/>
              <a:buFont typeface="Arial"/>
              <a:buNone/>
            </a:pPr>
            <a:br>
              <a:rPr lang="en-US" sz="3200" b="0" i="0" u="none" strike="noStrike" cap="none">
                <a:solidFill>
                  <a:schemeClr val="dk1"/>
                </a:solidFill>
                <a:latin typeface="Calibri"/>
                <a:ea typeface="Calibri"/>
                <a:cs typeface="Calibri"/>
                <a:sym typeface="Calibri"/>
              </a:rPr>
            </a:b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00" scaled="0"/>
        </a:gradFill>
        <a:effectLst/>
      </p:bgPr>
    </p:bg>
    <p:spTree>
      <p:nvGrpSpPr>
        <p:cNvPr id="1" name="Shape 104"/>
        <p:cNvGrpSpPr/>
        <p:nvPr/>
      </p:nvGrpSpPr>
      <p:grpSpPr>
        <a:xfrm>
          <a:off x="0" y="0"/>
          <a:ext cx="0" cy="0"/>
          <a:chOff x="0" y="0"/>
          <a:chExt cx="0" cy="0"/>
        </a:xfrm>
      </p:grpSpPr>
      <p:sp>
        <p:nvSpPr>
          <p:cNvPr id="105" name="Google Shape;105;p3"/>
          <p:cNvSpPr txBox="1"/>
          <p:nvPr/>
        </p:nvSpPr>
        <p:spPr>
          <a:xfrm>
            <a:off x="290286" y="306974"/>
            <a:ext cx="7434046" cy="5539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rgbClr val="000000"/>
                </a:solidFill>
                <a:latin typeface="Arial"/>
                <a:ea typeface="Arial"/>
                <a:cs typeface="Arial"/>
                <a:sym typeface="Arial"/>
              </a:rPr>
              <a:t>Guiding Questions To Be Answered</a:t>
            </a:r>
            <a:endParaRPr sz="1400" b="0" i="0" u="none" strike="noStrike" cap="none">
              <a:solidFill>
                <a:srgbClr val="000000"/>
              </a:solidFill>
              <a:latin typeface="Arial"/>
              <a:ea typeface="Arial"/>
              <a:cs typeface="Arial"/>
              <a:sym typeface="Arial"/>
            </a:endParaRPr>
          </a:p>
        </p:txBody>
      </p:sp>
      <p:pic>
        <p:nvPicPr>
          <p:cNvPr id="106" name="Google Shape;106;p3"/>
          <p:cNvPicPr preferRelativeResize="0"/>
          <p:nvPr/>
        </p:nvPicPr>
        <p:blipFill rotWithShape="1">
          <a:blip r:embed="rId3">
            <a:alphaModFix/>
          </a:blip>
          <a:srcRect t="-3148" r="7226" b="3147"/>
          <a:stretch/>
        </p:blipFill>
        <p:spPr>
          <a:xfrm>
            <a:off x="5600700" y="1191722"/>
            <a:ext cx="2959100" cy="1962841"/>
          </a:xfrm>
          <a:prstGeom prst="rect">
            <a:avLst/>
          </a:prstGeom>
          <a:noFill/>
          <a:ln>
            <a:noFill/>
          </a:ln>
        </p:spPr>
      </p:pic>
      <p:pic>
        <p:nvPicPr>
          <p:cNvPr id="107" name="Google Shape;107;p3"/>
          <p:cNvPicPr preferRelativeResize="0"/>
          <p:nvPr/>
        </p:nvPicPr>
        <p:blipFill rotWithShape="1">
          <a:blip r:embed="rId4">
            <a:alphaModFix/>
          </a:blip>
          <a:srcRect l="10550" t="1135" b="-1133"/>
          <a:stretch/>
        </p:blipFill>
        <p:spPr>
          <a:xfrm>
            <a:off x="9410700" y="1265949"/>
            <a:ext cx="2534995" cy="1888614"/>
          </a:xfrm>
          <a:prstGeom prst="rect">
            <a:avLst/>
          </a:prstGeom>
          <a:noFill/>
          <a:ln>
            <a:noFill/>
          </a:ln>
        </p:spPr>
      </p:pic>
      <p:pic>
        <p:nvPicPr>
          <p:cNvPr id="108" name="Google Shape;108;p3"/>
          <p:cNvPicPr preferRelativeResize="0"/>
          <p:nvPr/>
        </p:nvPicPr>
        <p:blipFill rotWithShape="1">
          <a:blip r:embed="rId5">
            <a:alphaModFix/>
          </a:blip>
          <a:srcRect/>
          <a:stretch/>
        </p:blipFill>
        <p:spPr>
          <a:xfrm>
            <a:off x="7724332" y="4052378"/>
            <a:ext cx="2417546" cy="2443264"/>
          </a:xfrm>
          <a:prstGeom prst="rect">
            <a:avLst/>
          </a:prstGeom>
          <a:noFill/>
          <a:ln>
            <a:noFill/>
          </a:ln>
        </p:spPr>
      </p:pic>
      <p:sp>
        <p:nvSpPr>
          <p:cNvPr id="109" name="Google Shape;109;p3"/>
          <p:cNvSpPr/>
          <p:nvPr/>
        </p:nvSpPr>
        <p:spPr>
          <a:xfrm>
            <a:off x="8763000" y="2057400"/>
            <a:ext cx="381000" cy="368300"/>
          </a:xfrm>
          <a:prstGeom prst="plus">
            <a:avLst>
              <a:gd name="adj" fmla="val 25000"/>
            </a:avLst>
          </a:prstGeom>
          <a:solidFill>
            <a:srgbClr val="0F7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0" name="Google Shape;110;p3"/>
          <p:cNvSpPr/>
          <p:nvPr/>
        </p:nvSpPr>
        <p:spPr>
          <a:xfrm>
            <a:off x="8370756" y="3505200"/>
            <a:ext cx="635000" cy="368300"/>
          </a:xfrm>
          <a:prstGeom prst="mathEqual">
            <a:avLst>
              <a:gd name="adj1" fmla="val 23520"/>
              <a:gd name="adj2" fmla="val 11760"/>
            </a:avLst>
          </a:prstGeom>
          <a:solidFill>
            <a:srgbClr val="0F7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1" name="Google Shape;111;p3"/>
          <p:cNvSpPr txBox="1"/>
          <p:nvPr/>
        </p:nvSpPr>
        <p:spPr>
          <a:xfrm>
            <a:off x="8997222" y="3234081"/>
            <a:ext cx="470000"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0" u="none" strike="noStrike" cap="none">
                <a:solidFill>
                  <a:srgbClr val="0F75FF"/>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112" name="Google Shape;112;p3"/>
          <p:cNvSpPr/>
          <p:nvPr/>
        </p:nvSpPr>
        <p:spPr>
          <a:xfrm>
            <a:off x="434813" y="1191721"/>
            <a:ext cx="4909091" cy="1574273"/>
          </a:xfrm>
          <a:prstGeom prst="rect">
            <a:avLst/>
          </a:prstGeom>
          <a:solidFill>
            <a:schemeClr val="dk2"/>
          </a:solidFill>
          <a:ln>
            <a:noFill/>
          </a:ln>
        </p:spPr>
        <p:txBody>
          <a:bodyPr spcFirstLastPara="1" wrap="square" lIns="91425" tIns="45700" rIns="91425" bIns="45700" anchor="ctr" anchorCtr="0">
            <a:noAutofit/>
          </a:bodyPr>
          <a:lstStyle/>
          <a:p>
            <a:pPr marL="11430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Arial"/>
                <a:ea typeface="Arial"/>
                <a:cs typeface="Arial"/>
                <a:sym typeface="Arial"/>
              </a:rPr>
              <a:t>Is there an identifiable relationship 	between the dynamic economic situation and the wider mental health trend within Alberta?</a:t>
            </a:r>
            <a:endParaRPr sz="1400" b="0" i="0" u="none" strike="noStrike" cap="none" dirty="0">
              <a:solidFill>
                <a:srgbClr val="000000"/>
              </a:solidFill>
              <a:latin typeface="Arial"/>
              <a:ea typeface="Arial"/>
              <a:cs typeface="Arial"/>
              <a:sym typeface="Arial"/>
            </a:endParaRPr>
          </a:p>
        </p:txBody>
      </p:sp>
      <p:sp>
        <p:nvSpPr>
          <p:cNvPr id="113" name="Google Shape;113;p3"/>
          <p:cNvSpPr/>
          <p:nvPr/>
        </p:nvSpPr>
        <p:spPr>
          <a:xfrm>
            <a:off x="201733" y="953362"/>
            <a:ext cx="539700" cy="553200"/>
          </a:xfrm>
          <a:prstGeom prst="ellipse">
            <a:avLst/>
          </a:prstGeom>
          <a:solidFill>
            <a:srgbClr val="0F7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Verdana"/>
                <a:ea typeface="Verdana"/>
                <a:cs typeface="Verdana"/>
                <a:sym typeface="Verdana"/>
              </a:rPr>
              <a:t>1</a:t>
            </a:r>
            <a:endParaRPr sz="1400" b="0" i="0" u="none" strike="noStrike" cap="none">
              <a:solidFill>
                <a:srgbClr val="000000"/>
              </a:solidFill>
              <a:latin typeface="Arial"/>
              <a:ea typeface="Arial"/>
              <a:cs typeface="Arial"/>
              <a:sym typeface="Arial"/>
            </a:endParaRPr>
          </a:p>
        </p:txBody>
      </p:sp>
      <p:sp>
        <p:nvSpPr>
          <p:cNvPr id="114" name="Google Shape;114;p3"/>
          <p:cNvSpPr/>
          <p:nvPr/>
        </p:nvSpPr>
        <p:spPr>
          <a:xfrm>
            <a:off x="434813" y="3056545"/>
            <a:ext cx="4909091" cy="1574273"/>
          </a:xfrm>
          <a:prstGeom prst="rect">
            <a:avLst/>
          </a:prstGeom>
          <a:solidFill>
            <a:schemeClr val="dk2"/>
          </a:solidFill>
          <a:ln>
            <a:noFill/>
          </a:ln>
        </p:spPr>
        <p:txBody>
          <a:bodyPr spcFirstLastPara="1" wrap="square" lIns="91425" tIns="45700" rIns="91425" bIns="45700" anchor="ctr" anchorCtr="0">
            <a:noAutofit/>
          </a:bodyPr>
          <a:lstStyle/>
          <a:p>
            <a:pPr marL="11430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Arial"/>
                <a:ea typeface="Arial"/>
                <a:cs typeface="Arial"/>
                <a:sym typeface="Arial"/>
              </a:rPr>
              <a:t>Which subpopulations have been the most adversely affected by the economic volatility in Alberta within 	the last decade?</a:t>
            </a:r>
            <a:endParaRPr sz="1400" b="0" i="0" u="none" strike="noStrike" cap="none" dirty="0">
              <a:solidFill>
                <a:srgbClr val="000000"/>
              </a:solidFill>
              <a:latin typeface="Arial"/>
              <a:ea typeface="Arial"/>
              <a:cs typeface="Arial"/>
              <a:sym typeface="Arial"/>
            </a:endParaRPr>
          </a:p>
        </p:txBody>
      </p:sp>
      <p:sp>
        <p:nvSpPr>
          <p:cNvPr id="115" name="Google Shape;115;p3"/>
          <p:cNvSpPr/>
          <p:nvPr/>
        </p:nvSpPr>
        <p:spPr>
          <a:xfrm>
            <a:off x="201758" y="2766006"/>
            <a:ext cx="539700" cy="553200"/>
          </a:xfrm>
          <a:prstGeom prst="ellipse">
            <a:avLst/>
          </a:prstGeom>
          <a:solidFill>
            <a:srgbClr val="0F7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Verdana"/>
                <a:ea typeface="Verdana"/>
                <a:cs typeface="Verdana"/>
                <a:sym typeface="Verdana"/>
              </a:rPr>
              <a:t>2</a:t>
            </a:r>
            <a:endParaRPr sz="1400" b="0" i="0" u="none" strike="noStrike" cap="none">
              <a:solidFill>
                <a:srgbClr val="000000"/>
              </a:solidFill>
              <a:latin typeface="Arial"/>
              <a:ea typeface="Arial"/>
              <a:cs typeface="Arial"/>
              <a:sym typeface="Arial"/>
            </a:endParaRPr>
          </a:p>
        </p:txBody>
      </p:sp>
      <p:sp>
        <p:nvSpPr>
          <p:cNvPr id="116" name="Google Shape;116;p3"/>
          <p:cNvSpPr/>
          <p:nvPr/>
        </p:nvSpPr>
        <p:spPr>
          <a:xfrm>
            <a:off x="434813" y="4921368"/>
            <a:ext cx="4909091" cy="1574273"/>
          </a:xfrm>
          <a:prstGeom prst="rect">
            <a:avLst/>
          </a:prstGeom>
          <a:solidFill>
            <a:schemeClr val="dk2"/>
          </a:solidFill>
          <a:ln>
            <a:noFill/>
          </a:ln>
        </p:spPr>
        <p:txBody>
          <a:bodyPr spcFirstLastPara="1" wrap="square" lIns="91425" tIns="45700" rIns="91425" bIns="45700" anchor="ctr" anchorCtr="0">
            <a:noAutofit/>
          </a:bodyPr>
          <a:lstStyle/>
          <a:p>
            <a:pPr marL="1143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What have been the trends in more granular hospital-based mental  health data, and do those findings relate to the wider economic analysis and subgroup analysis? </a:t>
            </a:r>
            <a:endParaRPr sz="1400" b="0" i="0" u="none" strike="noStrike" cap="none">
              <a:solidFill>
                <a:srgbClr val="000000"/>
              </a:solidFill>
              <a:latin typeface="Arial"/>
              <a:ea typeface="Arial"/>
              <a:cs typeface="Arial"/>
              <a:sym typeface="Arial"/>
            </a:endParaRPr>
          </a:p>
        </p:txBody>
      </p:sp>
      <p:sp>
        <p:nvSpPr>
          <p:cNvPr id="117" name="Google Shape;117;p3"/>
          <p:cNvSpPr/>
          <p:nvPr/>
        </p:nvSpPr>
        <p:spPr>
          <a:xfrm>
            <a:off x="201758" y="4630825"/>
            <a:ext cx="539700" cy="553200"/>
          </a:xfrm>
          <a:prstGeom prst="ellipse">
            <a:avLst/>
          </a:prstGeom>
          <a:solidFill>
            <a:srgbClr val="0F7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Verdana"/>
                <a:ea typeface="Verdana"/>
                <a:cs typeface="Verdana"/>
                <a:sym typeface="Verdana"/>
              </a:rPr>
              <a:t>3</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00" scaled="0"/>
        </a:gradFill>
        <a:effectLst/>
      </p:bgPr>
    </p:bg>
    <p:spTree>
      <p:nvGrpSpPr>
        <p:cNvPr id="1" name="Shape 121"/>
        <p:cNvGrpSpPr/>
        <p:nvPr/>
      </p:nvGrpSpPr>
      <p:grpSpPr>
        <a:xfrm>
          <a:off x="0" y="0"/>
          <a:ext cx="0" cy="0"/>
          <a:chOff x="0" y="0"/>
          <a:chExt cx="0" cy="0"/>
        </a:xfrm>
      </p:grpSpPr>
      <p:sp>
        <p:nvSpPr>
          <p:cNvPr id="122" name="Google Shape;122;p4"/>
          <p:cNvSpPr/>
          <p:nvPr/>
        </p:nvSpPr>
        <p:spPr>
          <a:xfrm>
            <a:off x="315686" y="1148929"/>
            <a:ext cx="6937828" cy="4524315"/>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Canadian Community Health Survey (CCHS)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Alberta Economic Dashboard Data</a:t>
            </a:r>
            <a:endParaRPr sz="2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Canadian Institute for Health Information (CIHI)</a:t>
            </a:r>
            <a:endParaRPr sz="1400" b="0" i="0" u="none" strike="noStrike" cap="none">
              <a:solidFill>
                <a:srgbClr val="000000"/>
              </a:solidFill>
              <a:latin typeface="Arial"/>
              <a:ea typeface="Arial"/>
              <a:cs typeface="Arial"/>
              <a:sym typeface="Arial"/>
            </a:endParaRPr>
          </a:p>
          <a:p>
            <a:pPr marL="342900" marR="0" lvl="0" indent="-19050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rgbClr val="0F75FF"/>
              </a:buClr>
              <a:buSzPts val="2400"/>
              <a:buFont typeface="Arial"/>
              <a:buChar char="•"/>
            </a:pPr>
            <a:r>
              <a:rPr lang="en-US" sz="2400" b="1" i="0" u="none" strike="noStrike" cap="none">
                <a:solidFill>
                  <a:srgbClr val="0F75FF"/>
                </a:solidFill>
                <a:latin typeface="Arial"/>
                <a:ea typeface="Arial"/>
                <a:cs typeface="Arial"/>
                <a:sym typeface="Arial"/>
              </a:rPr>
              <a:t>All data is open source</a:t>
            </a:r>
            <a:endParaRPr sz="1400" b="0" i="0" u="none" strike="noStrike" cap="none">
              <a:solidFill>
                <a:srgbClr val="000000"/>
              </a:solidFill>
              <a:latin typeface="Arial"/>
              <a:ea typeface="Arial"/>
              <a:cs typeface="Arial"/>
              <a:sym typeface="Arial"/>
            </a:endParaRPr>
          </a:p>
          <a:p>
            <a:pPr marL="342900" marR="0" lvl="0" indent="-19050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a:p>
            <a:pPr marL="342900" marR="0" lvl="0" indent="-19050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a:p>
            <a:pPr marL="342900" marR="0" lvl="0" indent="-190500" algn="l"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Arial"/>
              <a:ea typeface="Arial"/>
              <a:cs typeface="Arial"/>
              <a:sym typeface="Arial"/>
            </a:endParaRPr>
          </a:p>
        </p:txBody>
      </p:sp>
      <p:sp>
        <p:nvSpPr>
          <p:cNvPr id="123" name="Google Shape;123;p4"/>
          <p:cNvSpPr txBox="1"/>
          <p:nvPr/>
        </p:nvSpPr>
        <p:spPr>
          <a:xfrm>
            <a:off x="280761" y="306974"/>
            <a:ext cx="6541438" cy="5539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rgbClr val="000000"/>
                </a:solidFill>
                <a:latin typeface="Arial"/>
                <a:ea typeface="Arial"/>
                <a:cs typeface="Arial"/>
                <a:sym typeface="Arial"/>
              </a:rPr>
              <a:t>Core Data Utilized</a:t>
            </a:r>
            <a:endParaRPr sz="3000" b="1" i="0" u="none" strike="noStrike" cap="none">
              <a:solidFill>
                <a:schemeClr val="dk1"/>
              </a:solidFill>
              <a:latin typeface="Calibri"/>
              <a:ea typeface="Calibri"/>
              <a:cs typeface="Calibri"/>
              <a:sym typeface="Calibri"/>
            </a:endParaRPr>
          </a:p>
        </p:txBody>
      </p:sp>
      <p:pic>
        <p:nvPicPr>
          <p:cNvPr id="124" name="Google Shape;124;p4"/>
          <p:cNvPicPr preferRelativeResize="0"/>
          <p:nvPr/>
        </p:nvPicPr>
        <p:blipFill rotWithShape="1">
          <a:blip r:embed="rId3">
            <a:alphaModFix/>
          </a:blip>
          <a:srcRect/>
          <a:stretch/>
        </p:blipFill>
        <p:spPr>
          <a:xfrm>
            <a:off x="6761687" y="5092582"/>
            <a:ext cx="4927130" cy="882017"/>
          </a:xfrm>
          <a:prstGeom prst="rect">
            <a:avLst/>
          </a:prstGeom>
          <a:noFill/>
          <a:ln>
            <a:noFill/>
          </a:ln>
        </p:spPr>
      </p:pic>
      <p:pic>
        <p:nvPicPr>
          <p:cNvPr id="125" name="Google Shape;125;p4"/>
          <p:cNvPicPr preferRelativeResize="0"/>
          <p:nvPr/>
        </p:nvPicPr>
        <p:blipFill rotWithShape="1">
          <a:blip r:embed="rId4">
            <a:alphaModFix/>
          </a:blip>
          <a:srcRect t="14606"/>
          <a:stretch/>
        </p:blipFill>
        <p:spPr>
          <a:xfrm>
            <a:off x="503183" y="5092582"/>
            <a:ext cx="2336004" cy="886587"/>
          </a:xfrm>
          <a:prstGeom prst="rect">
            <a:avLst/>
          </a:prstGeom>
          <a:noFill/>
          <a:ln>
            <a:noFill/>
          </a:ln>
        </p:spPr>
      </p:pic>
      <p:pic>
        <p:nvPicPr>
          <p:cNvPr id="126" name="Google Shape;126;p4" descr="Updated Health Care Data Places TBRHSC in Top Spots"/>
          <p:cNvPicPr preferRelativeResize="0"/>
          <p:nvPr/>
        </p:nvPicPr>
        <p:blipFill rotWithShape="1">
          <a:blip r:embed="rId5">
            <a:alphaModFix/>
          </a:blip>
          <a:srcRect/>
          <a:stretch/>
        </p:blipFill>
        <p:spPr>
          <a:xfrm>
            <a:off x="3816561" y="4687628"/>
            <a:ext cx="2064657" cy="1657005"/>
          </a:xfrm>
          <a:prstGeom prst="rect">
            <a:avLst/>
          </a:prstGeom>
          <a:noFill/>
          <a:ln>
            <a:noFill/>
          </a:ln>
        </p:spPr>
      </p:pic>
      <p:pic>
        <p:nvPicPr>
          <p:cNvPr id="127" name="Google Shape;127;p4" descr="Our Services B2B Leads Refined Data Verified B2B Data B2B Email Lists API  Pricing Plans Data Source About Us Request sample data FREE TRIAL Login  Sign Up Services Leadsopedia.com offers the lowest pricing plans with the  widest data coverage ..."/>
          <p:cNvPicPr preferRelativeResize="0"/>
          <p:nvPr/>
        </p:nvPicPr>
        <p:blipFill rotWithShape="1">
          <a:blip r:embed="rId6">
            <a:alphaModFix/>
          </a:blip>
          <a:srcRect/>
          <a:stretch/>
        </p:blipFill>
        <p:spPr>
          <a:xfrm>
            <a:off x="7479636" y="583973"/>
            <a:ext cx="4209181" cy="420918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12" scaled="0"/>
        </a:gradFill>
        <a:effectLst/>
      </p:bgPr>
    </p:bg>
    <p:spTree>
      <p:nvGrpSpPr>
        <p:cNvPr id="1" name="Shape 131"/>
        <p:cNvGrpSpPr/>
        <p:nvPr/>
      </p:nvGrpSpPr>
      <p:grpSpPr>
        <a:xfrm>
          <a:off x="0" y="0"/>
          <a:ext cx="0" cy="0"/>
          <a:chOff x="0" y="0"/>
          <a:chExt cx="0" cy="0"/>
        </a:xfrm>
      </p:grpSpPr>
      <p:sp>
        <p:nvSpPr>
          <p:cNvPr id="132" name="Google Shape;132;gf99f5e448f_0_68"/>
          <p:cNvSpPr/>
          <p:nvPr/>
        </p:nvSpPr>
        <p:spPr>
          <a:xfrm>
            <a:off x="4510950" y="276200"/>
            <a:ext cx="3170100" cy="3281400"/>
          </a:xfrm>
          <a:prstGeom prst="ellipse">
            <a:avLst/>
          </a:prstGeom>
          <a:solidFill>
            <a:srgbClr val="0F7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9600" b="1" i="0" u="none" strike="noStrike" cap="none">
                <a:solidFill>
                  <a:schemeClr val="lt1"/>
                </a:solidFill>
                <a:latin typeface="Verdana"/>
                <a:ea typeface="Verdana"/>
                <a:cs typeface="Verdana"/>
                <a:sym typeface="Verdana"/>
              </a:rPr>
              <a:t>1</a:t>
            </a:r>
            <a:endParaRPr sz="9600" b="0" i="0" u="none" strike="noStrike" cap="none">
              <a:solidFill>
                <a:srgbClr val="000000"/>
              </a:solidFill>
              <a:latin typeface="Arial"/>
              <a:ea typeface="Arial"/>
              <a:cs typeface="Arial"/>
              <a:sym typeface="Arial"/>
            </a:endParaRPr>
          </a:p>
        </p:txBody>
      </p:sp>
      <p:sp>
        <p:nvSpPr>
          <p:cNvPr id="133" name="Google Shape;133;gf99f5e448f_0_68"/>
          <p:cNvSpPr txBox="1"/>
          <p:nvPr/>
        </p:nvSpPr>
        <p:spPr>
          <a:xfrm>
            <a:off x="2743200" y="3914775"/>
            <a:ext cx="6878100" cy="1293000"/>
          </a:xfrm>
          <a:prstGeom prst="rect">
            <a:avLst/>
          </a:prstGeom>
          <a:noFill/>
          <a:ln>
            <a:noFill/>
          </a:ln>
        </p:spPr>
        <p:txBody>
          <a:bodyPr spcFirstLastPara="1" wrap="square" lIns="91425" tIns="91425" rIns="91425" bIns="91425" anchor="t" anchorCtr="0">
            <a:spAutoFit/>
          </a:bodyPr>
          <a:lstStyle/>
          <a:p>
            <a:pPr marL="11430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Arial"/>
                <a:ea typeface="Arial"/>
                <a:cs typeface="Arial"/>
                <a:sym typeface="Arial"/>
              </a:rPr>
              <a:t>Is there an identifiable relationship between the dynamic economic situation and the wider mental health trend within Alberta?</a:t>
            </a: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12" scaled="0"/>
        </a:gradFill>
        <a:effectLst/>
      </p:bgPr>
    </p:bg>
    <p:spTree>
      <p:nvGrpSpPr>
        <p:cNvPr id="1" name="Shape 137"/>
        <p:cNvGrpSpPr/>
        <p:nvPr/>
      </p:nvGrpSpPr>
      <p:grpSpPr>
        <a:xfrm>
          <a:off x="0" y="0"/>
          <a:ext cx="0" cy="0"/>
          <a:chOff x="0" y="0"/>
          <a:chExt cx="0" cy="0"/>
        </a:xfrm>
      </p:grpSpPr>
      <p:pic>
        <p:nvPicPr>
          <p:cNvPr id="138" name="Google Shape;138;gf99da7c909_0_0"/>
          <p:cNvPicPr preferRelativeResize="0"/>
          <p:nvPr/>
        </p:nvPicPr>
        <p:blipFill rotWithShape="1">
          <a:blip r:embed="rId3">
            <a:alphaModFix/>
          </a:blip>
          <a:srcRect/>
          <a:stretch/>
        </p:blipFill>
        <p:spPr>
          <a:xfrm>
            <a:off x="2528925" y="0"/>
            <a:ext cx="6858000" cy="6858000"/>
          </a:xfrm>
          <a:prstGeom prst="rect">
            <a:avLst/>
          </a:prstGeom>
          <a:noFill/>
          <a:ln>
            <a:noFill/>
          </a:ln>
        </p:spPr>
      </p:pic>
      <p:sp>
        <p:nvSpPr>
          <p:cNvPr id="139" name="Google Shape;139;gf99da7c909_0_0"/>
          <p:cNvSpPr/>
          <p:nvPr/>
        </p:nvSpPr>
        <p:spPr>
          <a:xfrm>
            <a:off x="4443425" y="4719650"/>
            <a:ext cx="457200" cy="443100"/>
          </a:xfrm>
          <a:prstGeom prst="ellipse">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gf99da7c909_0_0"/>
          <p:cNvSpPr/>
          <p:nvPr/>
        </p:nvSpPr>
        <p:spPr>
          <a:xfrm>
            <a:off x="6653225" y="2438425"/>
            <a:ext cx="457200" cy="443100"/>
          </a:xfrm>
          <a:prstGeom prst="ellipse">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gf99da7c909_0_0"/>
          <p:cNvSpPr/>
          <p:nvPr/>
        </p:nvSpPr>
        <p:spPr>
          <a:xfrm>
            <a:off x="7534275" y="5248300"/>
            <a:ext cx="457200" cy="443100"/>
          </a:xfrm>
          <a:prstGeom prst="ellipse">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gf99da7c909_0_0"/>
          <p:cNvSpPr/>
          <p:nvPr/>
        </p:nvSpPr>
        <p:spPr>
          <a:xfrm>
            <a:off x="58833" y="176237"/>
            <a:ext cx="539700" cy="553200"/>
          </a:xfrm>
          <a:prstGeom prst="ellipse">
            <a:avLst/>
          </a:prstGeom>
          <a:solidFill>
            <a:srgbClr val="0F7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Verdana"/>
                <a:ea typeface="Verdana"/>
                <a:cs typeface="Verdana"/>
                <a:sym typeface="Verdana"/>
              </a:rPr>
              <a:t>1</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12" scaled="0"/>
        </a:gradFill>
        <a:effectLst/>
      </p:bgPr>
    </p:bg>
    <p:spTree>
      <p:nvGrpSpPr>
        <p:cNvPr id="1" name="Shape 146"/>
        <p:cNvGrpSpPr/>
        <p:nvPr/>
      </p:nvGrpSpPr>
      <p:grpSpPr>
        <a:xfrm>
          <a:off x="0" y="0"/>
          <a:ext cx="0" cy="0"/>
          <a:chOff x="0" y="0"/>
          <a:chExt cx="0" cy="0"/>
        </a:xfrm>
      </p:grpSpPr>
      <p:pic>
        <p:nvPicPr>
          <p:cNvPr id="147" name="Google Shape;147;gf99da7c909_0_9"/>
          <p:cNvPicPr preferRelativeResize="0"/>
          <p:nvPr/>
        </p:nvPicPr>
        <p:blipFill rotWithShape="1">
          <a:blip r:embed="rId3">
            <a:alphaModFix/>
          </a:blip>
          <a:srcRect/>
          <a:stretch/>
        </p:blipFill>
        <p:spPr>
          <a:xfrm>
            <a:off x="4724400" y="0"/>
            <a:ext cx="6858000" cy="6858000"/>
          </a:xfrm>
          <a:prstGeom prst="rect">
            <a:avLst/>
          </a:prstGeom>
          <a:noFill/>
          <a:ln>
            <a:noFill/>
          </a:ln>
        </p:spPr>
      </p:pic>
      <p:sp>
        <p:nvSpPr>
          <p:cNvPr id="148" name="Google Shape;148;gf99da7c909_0_9"/>
          <p:cNvSpPr/>
          <p:nvPr/>
        </p:nvSpPr>
        <p:spPr>
          <a:xfrm>
            <a:off x="5772175" y="4148150"/>
            <a:ext cx="357300" cy="3381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gf99da7c909_0_9"/>
          <p:cNvSpPr/>
          <p:nvPr/>
        </p:nvSpPr>
        <p:spPr>
          <a:xfrm>
            <a:off x="8858250" y="4148150"/>
            <a:ext cx="357300" cy="3381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gf99da7c909_0_9"/>
          <p:cNvSpPr/>
          <p:nvPr/>
        </p:nvSpPr>
        <p:spPr>
          <a:xfrm>
            <a:off x="6996125" y="5243525"/>
            <a:ext cx="876300" cy="800100"/>
          </a:xfrm>
          <a:prstGeom prst="ellipse">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gf99da7c909_0_9"/>
          <p:cNvSpPr/>
          <p:nvPr/>
        </p:nvSpPr>
        <p:spPr>
          <a:xfrm>
            <a:off x="10091750" y="5243525"/>
            <a:ext cx="876300" cy="800100"/>
          </a:xfrm>
          <a:prstGeom prst="ellipse">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gf99da7c909_0_9"/>
          <p:cNvSpPr txBox="1"/>
          <p:nvPr/>
        </p:nvSpPr>
        <p:spPr>
          <a:xfrm>
            <a:off x="314325" y="1485900"/>
            <a:ext cx="2400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53" name="Google Shape;153;gf99da7c909_0_9"/>
          <p:cNvSpPr txBox="1"/>
          <p:nvPr/>
        </p:nvSpPr>
        <p:spPr>
          <a:xfrm>
            <a:off x="85750" y="1593125"/>
            <a:ext cx="4690800" cy="34785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A constant decrease in perceived ‘good’ or ‘excellent’ Mental Health status</a:t>
            </a:r>
            <a:endParaRPr sz="2000" b="0" i="0" u="none" strike="noStrike" cap="none">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‘Stress most days’ peaks around 2016, where we previously saw economic decline</a:t>
            </a:r>
            <a:endParaRPr sz="2000" b="0" i="0" u="none" strike="noStrike" cap="none">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A steeper than nor increase in ‘fair’ or ‘poor’ mental health status in 2016 and 2020.</a:t>
            </a:r>
            <a:endParaRPr sz="2000" b="0" i="0" u="none" strike="noStrike" cap="none">
              <a:solidFill>
                <a:schemeClr val="dk1"/>
              </a:solidFill>
              <a:latin typeface="Arial"/>
              <a:ea typeface="Arial"/>
              <a:cs typeface="Arial"/>
              <a:sym typeface="Arial"/>
            </a:endParaRPr>
          </a:p>
        </p:txBody>
      </p:sp>
      <p:sp>
        <p:nvSpPr>
          <p:cNvPr id="154" name="Google Shape;154;gf99da7c909_0_9"/>
          <p:cNvSpPr/>
          <p:nvPr/>
        </p:nvSpPr>
        <p:spPr>
          <a:xfrm>
            <a:off x="85758" y="152412"/>
            <a:ext cx="539700" cy="553200"/>
          </a:xfrm>
          <a:prstGeom prst="ellipse">
            <a:avLst/>
          </a:prstGeom>
          <a:solidFill>
            <a:srgbClr val="0F7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Verdana"/>
                <a:ea typeface="Verdana"/>
                <a:cs typeface="Verdana"/>
                <a:sym typeface="Verdana"/>
              </a:rPr>
              <a:t>1</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12" scaled="0"/>
        </a:gradFill>
        <a:effectLst/>
      </p:bgPr>
    </p:bg>
    <p:spTree>
      <p:nvGrpSpPr>
        <p:cNvPr id="1" name="Shape 158"/>
        <p:cNvGrpSpPr/>
        <p:nvPr/>
      </p:nvGrpSpPr>
      <p:grpSpPr>
        <a:xfrm>
          <a:off x="0" y="0"/>
          <a:ext cx="0" cy="0"/>
          <a:chOff x="0" y="0"/>
          <a:chExt cx="0" cy="0"/>
        </a:xfrm>
      </p:grpSpPr>
      <p:sp>
        <p:nvSpPr>
          <p:cNvPr id="159" name="Google Shape;159;gf99f5e448f_0_52"/>
          <p:cNvSpPr/>
          <p:nvPr/>
        </p:nvSpPr>
        <p:spPr>
          <a:xfrm>
            <a:off x="85758" y="152412"/>
            <a:ext cx="539700" cy="553200"/>
          </a:xfrm>
          <a:prstGeom prst="ellipse">
            <a:avLst/>
          </a:prstGeom>
          <a:solidFill>
            <a:srgbClr val="0F7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Verdana"/>
                <a:ea typeface="Verdana"/>
                <a:cs typeface="Verdana"/>
                <a:sym typeface="Verdana"/>
              </a:rPr>
              <a:t>1</a:t>
            </a:r>
            <a:endParaRPr sz="1400" b="0" i="0" u="none" strike="noStrike" cap="none">
              <a:solidFill>
                <a:srgbClr val="000000"/>
              </a:solidFill>
              <a:latin typeface="Arial"/>
              <a:ea typeface="Arial"/>
              <a:cs typeface="Arial"/>
              <a:sym typeface="Arial"/>
            </a:endParaRPr>
          </a:p>
        </p:txBody>
      </p:sp>
      <p:sp>
        <p:nvSpPr>
          <p:cNvPr id="160" name="Google Shape;160;gf99f5e448f_0_52"/>
          <p:cNvSpPr txBox="1"/>
          <p:nvPr/>
        </p:nvSpPr>
        <p:spPr>
          <a:xfrm>
            <a:off x="2581200" y="2105250"/>
            <a:ext cx="7029600" cy="2647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000000"/>
                </a:solidFill>
                <a:latin typeface="Calibri"/>
                <a:ea typeface="Calibri"/>
                <a:cs typeface="Calibri"/>
                <a:sym typeface="Calibri"/>
              </a:rPr>
              <a:t>What subsectors of Alberta's economy change the most with economic decline / rise in poor mental health reports?</a:t>
            </a:r>
            <a:endParaRPr sz="4000" b="0" i="0" u="none" strike="noStrike" cap="non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12" scaled="0"/>
        </a:gradFill>
        <a:effectLst/>
      </p:bgPr>
    </p:bg>
    <p:spTree>
      <p:nvGrpSpPr>
        <p:cNvPr id="1" name="Shape 164"/>
        <p:cNvGrpSpPr/>
        <p:nvPr/>
      </p:nvGrpSpPr>
      <p:grpSpPr>
        <a:xfrm>
          <a:off x="0" y="0"/>
          <a:ext cx="0" cy="0"/>
          <a:chOff x="0" y="0"/>
          <a:chExt cx="0" cy="0"/>
        </a:xfrm>
      </p:grpSpPr>
      <p:pic>
        <p:nvPicPr>
          <p:cNvPr id="165" name="Google Shape;165;gf99f5e448f_0_11"/>
          <p:cNvPicPr preferRelativeResize="0"/>
          <p:nvPr/>
        </p:nvPicPr>
        <p:blipFill rotWithShape="1">
          <a:blip r:embed="rId3">
            <a:alphaModFix/>
          </a:blip>
          <a:srcRect/>
          <a:stretch/>
        </p:blipFill>
        <p:spPr>
          <a:xfrm>
            <a:off x="0" y="779750"/>
            <a:ext cx="5943600" cy="4463775"/>
          </a:xfrm>
          <a:prstGeom prst="rect">
            <a:avLst/>
          </a:prstGeom>
          <a:noFill/>
          <a:ln>
            <a:noFill/>
          </a:ln>
        </p:spPr>
      </p:pic>
      <p:sp>
        <p:nvSpPr>
          <p:cNvPr id="166" name="Google Shape;166;gf99f5e448f_0_11"/>
          <p:cNvSpPr/>
          <p:nvPr/>
        </p:nvSpPr>
        <p:spPr>
          <a:xfrm>
            <a:off x="3686621" y="2651558"/>
            <a:ext cx="1295100" cy="1273200"/>
          </a:xfrm>
          <a:prstGeom prst="ellipse">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gf99f5e448f_0_11"/>
          <p:cNvSpPr txBox="1"/>
          <p:nvPr/>
        </p:nvSpPr>
        <p:spPr>
          <a:xfrm>
            <a:off x="251361" y="1390164"/>
            <a:ext cx="1919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68" name="Google Shape;168;gf99f5e448f_0_11"/>
          <p:cNvSpPr txBox="1"/>
          <p:nvPr/>
        </p:nvSpPr>
        <p:spPr>
          <a:xfrm>
            <a:off x="-42900" y="5317675"/>
            <a:ext cx="6029400" cy="13236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Alberta Key Economic Indicator (Oil) saw rapid fluctuation after 2008.</a:t>
            </a:r>
            <a:endParaRPr sz="2000" b="0" i="0" u="none" strike="noStrike" cap="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Largest decrease was in 2015, with another dip shortly after in 2020</a:t>
            </a:r>
            <a:endParaRPr sz="2000" b="0" i="0" u="none" strike="noStrike" cap="none">
              <a:solidFill>
                <a:schemeClr val="dk1"/>
              </a:solidFill>
              <a:latin typeface="Arial"/>
              <a:ea typeface="Arial"/>
              <a:cs typeface="Arial"/>
              <a:sym typeface="Arial"/>
            </a:endParaRPr>
          </a:p>
        </p:txBody>
      </p:sp>
      <p:sp>
        <p:nvSpPr>
          <p:cNvPr id="169" name="Google Shape;169;gf99f5e448f_0_11"/>
          <p:cNvSpPr/>
          <p:nvPr/>
        </p:nvSpPr>
        <p:spPr>
          <a:xfrm>
            <a:off x="85758" y="152412"/>
            <a:ext cx="539700" cy="553200"/>
          </a:xfrm>
          <a:prstGeom prst="ellipse">
            <a:avLst/>
          </a:prstGeom>
          <a:solidFill>
            <a:srgbClr val="0F7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Verdana"/>
                <a:ea typeface="Verdana"/>
                <a:cs typeface="Verdana"/>
                <a:sym typeface="Verdana"/>
              </a:rPr>
              <a:t>1</a:t>
            </a:r>
            <a:endParaRPr sz="1400" b="0" i="0" u="none" strike="noStrike" cap="none">
              <a:solidFill>
                <a:srgbClr val="000000"/>
              </a:solidFill>
              <a:latin typeface="Arial"/>
              <a:ea typeface="Arial"/>
              <a:cs typeface="Arial"/>
              <a:sym typeface="Arial"/>
            </a:endParaRPr>
          </a:p>
        </p:txBody>
      </p:sp>
      <p:pic>
        <p:nvPicPr>
          <p:cNvPr id="170" name="Google Shape;170;gf99f5e448f_0_11"/>
          <p:cNvPicPr preferRelativeResize="0"/>
          <p:nvPr/>
        </p:nvPicPr>
        <p:blipFill rotWithShape="1">
          <a:blip r:embed="rId4">
            <a:alphaModFix/>
          </a:blip>
          <a:srcRect/>
          <a:stretch/>
        </p:blipFill>
        <p:spPr>
          <a:xfrm>
            <a:off x="5886977" y="779750"/>
            <a:ext cx="6305023" cy="4463775"/>
          </a:xfrm>
          <a:prstGeom prst="rect">
            <a:avLst/>
          </a:prstGeom>
          <a:noFill/>
          <a:ln>
            <a:noFill/>
          </a:ln>
        </p:spPr>
      </p:pic>
      <p:sp>
        <p:nvSpPr>
          <p:cNvPr id="171" name="Google Shape;171;gf99f5e448f_0_11"/>
          <p:cNvSpPr/>
          <p:nvPr/>
        </p:nvSpPr>
        <p:spPr>
          <a:xfrm>
            <a:off x="11061496" y="1636339"/>
            <a:ext cx="641700" cy="643200"/>
          </a:xfrm>
          <a:prstGeom prst="ellipse">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gf99f5e448f_0_11"/>
          <p:cNvSpPr txBox="1"/>
          <p:nvPr/>
        </p:nvSpPr>
        <p:spPr>
          <a:xfrm>
            <a:off x="6305172" y="5243522"/>
            <a:ext cx="5886900" cy="7080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Unemployment likewise saw spike in 2008, 2016, and 2020</a:t>
            </a:r>
            <a:endParaRPr sz="2000" b="0" i="0" u="none" strike="noStrike" cap="none">
              <a:solidFill>
                <a:schemeClr val="dk1"/>
              </a:solidFill>
              <a:latin typeface="Arial"/>
              <a:ea typeface="Arial"/>
              <a:cs typeface="Arial"/>
              <a:sym typeface="Arial"/>
            </a:endParaRPr>
          </a:p>
        </p:txBody>
      </p:sp>
      <p:sp>
        <p:nvSpPr>
          <p:cNvPr id="173" name="Google Shape;173;gf99f5e448f_0_11"/>
          <p:cNvSpPr/>
          <p:nvPr/>
        </p:nvSpPr>
        <p:spPr>
          <a:xfrm>
            <a:off x="10602532" y="2966555"/>
            <a:ext cx="641700" cy="643200"/>
          </a:xfrm>
          <a:prstGeom prst="ellipse">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1258</Words>
  <Application>Microsoft Office PowerPoint</Application>
  <PresentationFormat>Widescreen</PresentationFormat>
  <Paragraphs>100</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Noto Sans Symbols</vt:lpstr>
      <vt:lpstr>Verdana</vt:lpstr>
      <vt:lpstr>Office Theme</vt:lpstr>
      <vt:lpstr>Investigating Relationships Between  the Backdrop of Provincial Economic Volatility and Wider Mental Health in Alberta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Investigating Relationships Between  the Backdrop of Provincial Economic Volatility and Wider Mental Health in Alberta </dc:title>
  <dc:creator>Анна Юферова</dc:creator>
  <cp:lastModifiedBy>Jon Peters</cp:lastModifiedBy>
  <cp:revision>3</cp:revision>
  <dcterms:created xsi:type="dcterms:W3CDTF">2021-09-28T22:21:56Z</dcterms:created>
  <dcterms:modified xsi:type="dcterms:W3CDTF">2021-10-20T16:34:30Z</dcterms:modified>
</cp:coreProperties>
</file>