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1" r:id="rId4"/>
    <p:sldId id="263" r:id="rId5"/>
    <p:sldId id="264" r:id="rId6"/>
    <p:sldId id="265" r:id="rId7"/>
    <p:sldId id="260" r:id="rId8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02/05/2025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02/05/2025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634A0-E946-88FC-6862-13262314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7FED4C-4D17-B8DA-7C45-09FC4CCBB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14AE11-242D-41E2-BFFA-70860A43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235172-6AD6-EFE5-982E-17622286C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757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7A96-D0C0-E6E7-F730-B4F2BF959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B02C57-89BA-E244-820A-F8E02AC7F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EF0859-FB31-4216-9ACF-62F5B246F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BDF649-B318-F4F5-3EAC-63AB7F53B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388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3C52-6BFF-9C91-7632-93324F4E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490459F-331E-4BFD-93F9-C41423147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DFA3DAC-5C3D-CC49-BB19-590843AF0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6F74483-1AC3-EBAB-2BA3-D3668E24A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341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52937-2BFE-C3DE-8482-BA3F4594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4D93329-8841-CC3F-694A-70ABC6717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F98B711-4851-40B2-CEC6-6AEFABB37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0D9B1D1-3BE0-C8B9-F176-FF868BEA6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8803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02/05/2025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Computação em nuvem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Cloud + IoT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E505A-50D1-C25F-DE6A-DB1C5C702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503F8-30D2-E68A-5FC3-F3CC714E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O QUE É COMPUTAÇÃO EM NUVEM?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2DCC266-7EB0-A0BC-6EE7-440C81C5EB54}"/>
              </a:ext>
            </a:extLst>
          </p:cNvPr>
          <p:cNvSpPr txBox="1"/>
          <p:nvPr/>
        </p:nvSpPr>
        <p:spPr>
          <a:xfrm>
            <a:off x="581192" y="2256316"/>
            <a:ext cx="1102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Computação em nuvem é a entrega de serviços de computação pela internet que permite acessar dados, programas e recursos de qualquer lugar.</a:t>
            </a:r>
          </a:p>
          <a:p>
            <a:r>
              <a:rPr lang="pt-BR" dirty="0"/>
              <a:t>A nuvem possui: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E2E9F9-59A8-0D04-A54F-E1B95BEF035F}"/>
              </a:ext>
            </a:extLst>
          </p:cNvPr>
          <p:cNvSpPr txBox="1"/>
          <p:nvPr/>
        </p:nvSpPr>
        <p:spPr>
          <a:xfrm>
            <a:off x="581192" y="3179646"/>
            <a:ext cx="55148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5 características:</a:t>
            </a:r>
          </a:p>
          <a:p>
            <a:r>
              <a:rPr lang="pt-BR" dirty="0"/>
              <a:t>	- Autoatendimento sob demanda</a:t>
            </a:r>
          </a:p>
          <a:p>
            <a:r>
              <a:rPr lang="pt-BR" dirty="0"/>
              <a:t>	- Amplo acesso a serviços de rede</a:t>
            </a:r>
          </a:p>
          <a:p>
            <a:r>
              <a:rPr lang="pt-BR" dirty="0"/>
              <a:t>	- Pool de recursos</a:t>
            </a:r>
          </a:p>
          <a:p>
            <a:r>
              <a:rPr lang="pt-BR" dirty="0"/>
              <a:t>	- Elasticidade rápida</a:t>
            </a:r>
          </a:p>
          <a:p>
            <a:r>
              <a:rPr lang="pt-BR" dirty="0"/>
              <a:t>	- Serviços mensuráveis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EE98E29-A7A1-68AF-2CC1-D4F936796BE3}"/>
              </a:ext>
            </a:extLst>
          </p:cNvPr>
          <p:cNvSpPr txBox="1"/>
          <p:nvPr/>
        </p:nvSpPr>
        <p:spPr>
          <a:xfrm>
            <a:off x="6096000" y="3179646"/>
            <a:ext cx="55148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4 modelos de implantação:</a:t>
            </a:r>
          </a:p>
          <a:p>
            <a:r>
              <a:rPr lang="pt-BR" dirty="0"/>
              <a:t>	- Nuvem privada</a:t>
            </a:r>
          </a:p>
          <a:p>
            <a:r>
              <a:rPr lang="pt-BR" dirty="0"/>
              <a:t>	- Nuvem pública</a:t>
            </a:r>
          </a:p>
          <a:p>
            <a:r>
              <a:rPr lang="pt-BR" dirty="0"/>
              <a:t>	- Nuvem comunitária</a:t>
            </a:r>
          </a:p>
          <a:p>
            <a:r>
              <a:rPr lang="pt-BR" dirty="0"/>
              <a:t>	- Nuvem híbrida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6F1D47E-C83F-CB98-DB25-6283156B1AF6}"/>
              </a:ext>
            </a:extLst>
          </p:cNvPr>
          <p:cNvSpPr txBox="1"/>
          <p:nvPr/>
        </p:nvSpPr>
        <p:spPr>
          <a:xfrm>
            <a:off x="581192" y="5070383"/>
            <a:ext cx="55148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 modelos de serviço:</a:t>
            </a:r>
          </a:p>
          <a:p>
            <a:r>
              <a:rPr lang="pt-BR" dirty="0"/>
              <a:t>	- IaaS</a:t>
            </a:r>
          </a:p>
          <a:p>
            <a:r>
              <a:rPr lang="pt-BR" dirty="0"/>
              <a:t>	- PaaS</a:t>
            </a:r>
          </a:p>
          <a:p>
            <a:r>
              <a:rPr lang="pt-BR" dirty="0"/>
              <a:t>	- SaaS</a:t>
            </a:r>
          </a:p>
        </p:txBody>
      </p:sp>
    </p:spTree>
    <p:extLst>
      <p:ext uri="{BB962C8B-B14F-4D97-AF65-F5344CB8AC3E}">
        <p14:creationId xmlns:p14="http://schemas.microsoft.com/office/powerpoint/2010/main" val="191797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características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60CC5B-DF01-3324-4EE6-E50A4D66D905}"/>
              </a:ext>
            </a:extLst>
          </p:cNvPr>
          <p:cNvSpPr txBox="1"/>
          <p:nvPr/>
        </p:nvSpPr>
        <p:spPr>
          <a:xfrm>
            <a:off x="581192" y="874643"/>
            <a:ext cx="849052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• </a:t>
            </a:r>
            <a:r>
              <a:rPr lang="pt-BR" b="1" dirty="0"/>
              <a:t>Autoatendimento sob demanda: </a:t>
            </a:r>
          </a:p>
          <a:p>
            <a:r>
              <a:rPr lang="pt-BR" dirty="0"/>
              <a:t>Serviço computacionais são criados de forma automática, sem intervenção humana.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Amplo acesso a serviços de rede:</a:t>
            </a:r>
          </a:p>
          <a:p>
            <a:r>
              <a:rPr lang="pt-BR" dirty="0"/>
              <a:t>Os serviços da nuvem estão disponíveis via internet em diversos dispositivos.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Pool de recursos:</a:t>
            </a:r>
          </a:p>
          <a:p>
            <a:r>
              <a:rPr lang="pt-BR" dirty="0"/>
              <a:t>Os recursos de computação são compartilhados entre vários usuários, otimizando o uso.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Elasticidade rápida:</a:t>
            </a:r>
          </a:p>
          <a:p>
            <a:r>
              <a:rPr lang="pt-BR" dirty="0"/>
              <a:t>Capacidade de expandir ou reduzir recursos rapidamente, conforme a demanda.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Serviços mensuráveis:</a:t>
            </a:r>
          </a:p>
          <a:p>
            <a:r>
              <a:rPr lang="pt-BR" dirty="0"/>
              <a:t>Uso de recursos é monitorado e medido, permitindo cobrança precisa por consumo.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1941-29D4-F592-D374-E94D5AEE3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76954-2CA3-F21E-92BD-6C623054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modelos de serviço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00EADF-824E-CD44-6513-82FEC0F7F922}"/>
              </a:ext>
            </a:extLst>
          </p:cNvPr>
          <p:cNvSpPr txBox="1"/>
          <p:nvPr/>
        </p:nvSpPr>
        <p:spPr>
          <a:xfrm>
            <a:off x="666035" y="2245787"/>
            <a:ext cx="109447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• </a:t>
            </a:r>
            <a:r>
              <a:rPr lang="pt-BR" b="1" dirty="0"/>
              <a:t>Iaas (Infraestrutura como um serviço): </a:t>
            </a:r>
          </a:p>
          <a:p>
            <a:r>
              <a:rPr lang="pt-BR" dirty="0"/>
              <a:t>Oferece recursos básicos de computação – como servidores, redes, armazenamento e sistemas operacionais – sob demanda. É ideal para empresas que querem controle total da infraestrutura, sem precisar comprá-la fisicamente.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PaaS (Plataforma como um serviço):</a:t>
            </a:r>
          </a:p>
          <a:p>
            <a:r>
              <a:rPr lang="pt-BR" dirty="0"/>
              <a:t>Fornece uma plataforma completa com ferramentas e serviços para desenvolver, testar, implantar e gerenciar aplicações. O desenvolvedor se concentra apenas no código, sem se preocupar com a infraestrutura.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Saas (Software como um serviço):</a:t>
            </a:r>
          </a:p>
          <a:p>
            <a:r>
              <a:rPr lang="pt-BR" dirty="0"/>
              <a:t>Entrega softwares prontos e acessíveis pela internet, sem necessidade de instalação ou manutenção local. É o modelo mais comum para usuários finais e empresas.</a:t>
            </a:r>
          </a:p>
        </p:txBody>
      </p:sp>
    </p:spTree>
    <p:extLst>
      <p:ext uri="{BB962C8B-B14F-4D97-AF65-F5344CB8AC3E}">
        <p14:creationId xmlns:p14="http://schemas.microsoft.com/office/powerpoint/2010/main" val="364821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474D1B-4339-4BAE-1071-7D2C0668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2430005-870D-2880-C9E1-4E908BED1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04C152F-6906-999C-472D-80820EF45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CA586-3A42-AF75-FC17-D91AC5268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pt-BR" dirty="0"/>
              <a:t>modelos de implantação</a:t>
            </a:r>
            <a:endParaRPr lang="pt-BR" dirty="0">
              <a:solidFill>
                <a:srgbClr val="FFFEFF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FE5FA3-3CC1-A779-6903-6850191F9A31}"/>
              </a:ext>
            </a:extLst>
          </p:cNvPr>
          <p:cNvSpPr txBox="1"/>
          <p:nvPr/>
        </p:nvSpPr>
        <p:spPr>
          <a:xfrm>
            <a:off x="581192" y="874643"/>
            <a:ext cx="110296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• </a:t>
            </a:r>
            <a:r>
              <a:rPr lang="pt-BR" b="1" dirty="0"/>
              <a:t>Nuvem privada: </a:t>
            </a:r>
          </a:p>
          <a:p>
            <a:r>
              <a:rPr lang="pt-BR" dirty="0"/>
              <a:t>Infraestrutura dedicada a uma única organização, oferecendo maior controle e segurança. Pode ser gerenciada internamente ou por terceiros.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Nuvem pública:</a:t>
            </a:r>
          </a:p>
          <a:p>
            <a:r>
              <a:rPr lang="pt-BR" dirty="0"/>
              <a:t>Serviços oferecidos por provedores (como AWS, Google Cloud) para múltiplos clientes pela internet. É escalável e com menor custo.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Nuvem comunitária:</a:t>
            </a:r>
          </a:p>
          <a:p>
            <a:r>
              <a:rPr lang="pt-BR" dirty="0"/>
              <a:t>Compartilhada por várias organizações com interesses ou requisitos semelhantes.</a:t>
            </a:r>
          </a:p>
          <a:p>
            <a:endParaRPr lang="pt-BR" dirty="0"/>
          </a:p>
          <a:p>
            <a:r>
              <a:rPr lang="pt-BR" dirty="0"/>
              <a:t>• </a:t>
            </a:r>
            <a:r>
              <a:rPr lang="pt-BR" b="1" dirty="0"/>
              <a:t>Nuvem híbrida:</a:t>
            </a:r>
          </a:p>
          <a:p>
            <a:r>
              <a:rPr lang="pt-BR" dirty="0"/>
              <a:t>Combina dois ou mais modelos, permitindo flexibilidade e melhor aproveitamento de recursos.</a:t>
            </a:r>
          </a:p>
        </p:txBody>
      </p:sp>
    </p:spTree>
    <p:extLst>
      <p:ext uri="{BB962C8B-B14F-4D97-AF65-F5344CB8AC3E}">
        <p14:creationId xmlns:p14="http://schemas.microsoft.com/office/powerpoint/2010/main" val="294193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27E4E-33A0-9517-9789-C62C8B202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4458DE38-04BA-BC59-827C-5F857F976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47A6CF8-A74F-F920-9E77-21AC17055202}"/>
              </a:ext>
            </a:extLst>
          </p:cNvPr>
          <p:cNvSpPr/>
          <p:nvPr/>
        </p:nvSpPr>
        <p:spPr>
          <a:xfrm>
            <a:off x="10164401" y="563558"/>
            <a:ext cx="1574276" cy="58372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CD60258F-6913-4769-E14D-91204E5A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4402" y="730436"/>
            <a:ext cx="1574276" cy="1013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Iot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 +</a:t>
            </a:r>
          </a:p>
        </p:txBody>
      </p:sp>
      <p:pic>
        <p:nvPicPr>
          <p:cNvPr id="9" name="Imagem 8" descr="Forma&#10;&#10;O conteúdo gerado por IA pode estar incorreto.">
            <a:extLst>
              <a:ext uri="{FF2B5EF4-FFF2-40B4-BE49-F238E27FC236}">
                <a16:creationId xmlns:a16="http://schemas.microsoft.com/office/drawing/2014/main" id="{8A90AAF9-1CE4-5B30-391E-F34789B75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64401" y="1697101"/>
            <a:ext cx="1574276" cy="87612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829A47-FA69-69CB-27FF-35FCCEEE8D59}"/>
              </a:ext>
            </a:extLst>
          </p:cNvPr>
          <p:cNvSpPr txBox="1"/>
          <p:nvPr/>
        </p:nvSpPr>
        <p:spPr>
          <a:xfrm>
            <a:off x="581192" y="874643"/>
            <a:ext cx="9382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IoT conecta objetos físicos à internet, gerando enormes volumes de dados. A computação em nuvem oferece o ambiente ideal para </a:t>
            </a:r>
            <a:r>
              <a:rPr lang="pt-BR" b="1" dirty="0"/>
              <a:t>armazenar, processar e analisar esses dados</a:t>
            </a:r>
            <a:r>
              <a:rPr lang="pt-BR" dirty="0"/>
              <a:t> em tempo real.</a:t>
            </a:r>
          </a:p>
          <a:p>
            <a:endParaRPr lang="pt-BR" dirty="0"/>
          </a:p>
          <a:p>
            <a:r>
              <a:rPr lang="pt-BR" dirty="0"/>
              <a:t>Essa integração permite:</a:t>
            </a:r>
          </a:p>
          <a:p>
            <a:r>
              <a:rPr lang="pt-BR" dirty="0"/>
              <a:t>- Monitoramento remoto de dispositivos e sensores.</a:t>
            </a:r>
          </a:p>
          <a:p>
            <a:r>
              <a:rPr lang="pt-BR" dirty="0"/>
              <a:t>- Automação inteligente com base em dados atualizados.</a:t>
            </a:r>
          </a:p>
          <a:p>
            <a:r>
              <a:rPr lang="pt-BR" dirty="0"/>
              <a:t>- Acesso global a informações e controle por qualquer dispositivo conectado.</a:t>
            </a:r>
          </a:p>
          <a:p>
            <a:r>
              <a:rPr lang="pt-BR" dirty="0"/>
              <a:t>- Escalabilidade: adição de mais dispositivos sem preocupações com infraestrutura.</a:t>
            </a:r>
          </a:p>
          <a:p>
            <a:endParaRPr lang="pt-BR" dirty="0"/>
          </a:p>
          <a:p>
            <a:r>
              <a:rPr lang="pt-BR" dirty="0"/>
              <a:t>Exemplos práticos:</a:t>
            </a:r>
          </a:p>
          <a:p>
            <a:r>
              <a:rPr lang="pt-BR" dirty="0"/>
              <a:t>- Casas inteligentes (controle por voz)</a:t>
            </a:r>
          </a:p>
          <a:p>
            <a:r>
              <a:rPr lang="pt-BR" dirty="0"/>
              <a:t>- Agricultura de precisão (sensores no solo)</a:t>
            </a:r>
          </a:p>
          <a:p>
            <a:r>
              <a:rPr lang="pt-BR" dirty="0"/>
              <a:t>- Indústrias conectadas (manutenção preditiva)</a:t>
            </a:r>
          </a:p>
          <a:p>
            <a:r>
              <a:rPr lang="pt-BR" dirty="0"/>
              <a:t>- Cidades inteligentes (semáforos, câmeras)</a:t>
            </a:r>
          </a:p>
        </p:txBody>
      </p:sp>
    </p:spTree>
    <p:extLst>
      <p:ext uri="{BB962C8B-B14F-4D97-AF65-F5344CB8AC3E}">
        <p14:creationId xmlns:p14="http://schemas.microsoft.com/office/powerpoint/2010/main" val="247395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3117918"/>
            <a:ext cx="3703320" cy="612757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87</TotalTime>
  <Words>532</Words>
  <Application>Microsoft Office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Personalizado</vt:lpstr>
      <vt:lpstr>Computação em nuvem</vt:lpstr>
      <vt:lpstr>O QUE É COMPUTAÇÃO EM NUVEM?</vt:lpstr>
      <vt:lpstr>características</vt:lpstr>
      <vt:lpstr>modelos de serviço</vt:lpstr>
      <vt:lpstr>modelos de implantação</vt:lpstr>
      <vt:lpstr>Iot  +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Jons Campos</dc:creator>
  <cp:lastModifiedBy>Jons Campos</cp:lastModifiedBy>
  <cp:revision>3</cp:revision>
  <dcterms:created xsi:type="dcterms:W3CDTF">2025-05-02T15:33:38Z</dcterms:created>
  <dcterms:modified xsi:type="dcterms:W3CDTF">2025-05-02T17:00:48Z</dcterms:modified>
</cp:coreProperties>
</file>