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4" r:id="rId13"/>
    <p:sldId id="27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9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/>
              <a:t>Employee performance analysis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8572158200076697E-2"/>
          <c:y val="0.12355427688502829"/>
          <c:w val="0.76666143026565103"/>
          <c:h val="0.75304975440022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3</c:v>
                </c:pt>
                <c:pt idx="4">
                  <c:v>5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6C-4BF0-925A-A3660A13198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7</c:v>
                </c:pt>
                <c:pt idx="1">
                  <c:v>10</c:v>
                </c:pt>
                <c:pt idx="2">
                  <c:v>8</c:v>
                </c:pt>
                <c:pt idx="3">
                  <c:v>4</c:v>
                </c:pt>
                <c:pt idx="4">
                  <c:v>8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11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6C-4BF0-925A-A3660A13198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20</c:v>
                </c:pt>
                <c:pt idx="1">
                  <c:v>17</c:v>
                </c:pt>
                <c:pt idx="2">
                  <c:v>18</c:v>
                </c:pt>
                <c:pt idx="3">
                  <c:v>22</c:v>
                </c:pt>
                <c:pt idx="4">
                  <c:v>18</c:v>
                </c:pt>
                <c:pt idx="5">
                  <c:v>16</c:v>
                </c:pt>
                <c:pt idx="6">
                  <c:v>17</c:v>
                </c:pt>
                <c:pt idx="7">
                  <c:v>12</c:v>
                </c:pt>
                <c:pt idx="8">
                  <c:v>9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6C-4BF0-925A-A3660A131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820943"/>
        <c:axId val="1848732927"/>
      </c:barChart>
      <c:catAx>
        <c:axId val="200182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732927"/>
        <c:crosses val="autoZero"/>
        <c:auto val="1"/>
        <c:lblAlgn val="ctr"/>
        <c:lblOffset val="100"/>
        <c:noMultiLvlLbl val="0"/>
      </c:catAx>
      <c:valAx>
        <c:axId val="184873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82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011845808443455"/>
          <c:y val="0.4177902037127304"/>
          <c:w val="0.13988154191556545"/>
          <c:h val="0.173100291860496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Employee</a:t>
            </a:r>
            <a:r>
              <a:rPr lang="en-US" sz="2800" baseline="0" dirty="0"/>
              <a:t> performance analysis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6417027927688818E-2"/>
          <c:y val="0.15625671791026122"/>
          <c:w val="0.81689807524059488"/>
          <c:h val="0.69824074074074072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5A6-4F7E-8696-D28E1924A7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5A6-4F7E-8696-D28E1924A7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A5A6-4F7E-8696-D28E1924A7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A5A6-4F7E-8696-D28E1924A7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A5A6-4F7E-8696-D28E1924A7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A5A6-4F7E-8696-D28E1924A7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A5A6-4F7E-8696-D28E1924A7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A5A6-4F7E-8696-D28E1924A7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A5A6-4F7E-8696-D28E1924A7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A5A6-4F7E-8696-D28E1924A771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3</c:v>
                </c:pt>
                <c:pt idx="4">
                  <c:v>5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5A6-4F7E-8696-D28E1924A77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6-A5A6-4F7E-8696-D28E1924A7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8-A5A6-4F7E-8696-D28E1924A7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A-A5A6-4F7E-8696-D28E1924A7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C-A5A6-4F7E-8696-D28E1924A7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E-A5A6-4F7E-8696-D28E1924A7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0-A5A6-4F7E-8696-D28E1924A7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2-A5A6-4F7E-8696-D28E1924A7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4-A5A6-4F7E-8696-D28E1924A7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6-A5A6-4F7E-8696-D28E1924A7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8-A5A6-4F7E-8696-D28E1924A771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7</c:v>
                </c:pt>
                <c:pt idx="1">
                  <c:v>10</c:v>
                </c:pt>
                <c:pt idx="2">
                  <c:v>8</c:v>
                </c:pt>
                <c:pt idx="3">
                  <c:v>4</c:v>
                </c:pt>
                <c:pt idx="4">
                  <c:v>8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11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A5A6-4F7E-8696-D28E1924A77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A5A6-4F7E-8696-D28E1924A7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A5A6-4F7E-8696-D28E1924A7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A5A6-4F7E-8696-D28E1924A7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1-A5A6-4F7E-8696-D28E1924A7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3-A5A6-4F7E-8696-D28E1924A7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5-A5A6-4F7E-8696-D28E1924A7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7-A5A6-4F7E-8696-D28E1924A7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9-A5A6-4F7E-8696-D28E1924A7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B-A5A6-4F7E-8696-D28E1924A7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D-A5A6-4F7E-8696-D28E1924A771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20</c:v>
                </c:pt>
                <c:pt idx="1">
                  <c:v>17</c:v>
                </c:pt>
                <c:pt idx="2">
                  <c:v>18</c:v>
                </c:pt>
                <c:pt idx="3">
                  <c:v>22</c:v>
                </c:pt>
                <c:pt idx="4">
                  <c:v>18</c:v>
                </c:pt>
                <c:pt idx="5">
                  <c:v>16</c:v>
                </c:pt>
                <c:pt idx="6">
                  <c:v>17</c:v>
                </c:pt>
                <c:pt idx="7">
                  <c:v>12</c:v>
                </c:pt>
                <c:pt idx="8">
                  <c:v>9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A5A6-4F7E-8696-D28E1924A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4262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REGISTER NO:          422200837 (  NM USER ID : unm148722ism049 )</a:t>
            </a:r>
          </a:p>
          <a:p>
            <a:r>
              <a:rPr lang="en-US" sz="2400" dirty="0"/>
              <a:t>DEPARTMENT:         </a:t>
            </a:r>
            <a:r>
              <a:rPr lang="en-US" sz="2400" dirty="0" err="1"/>
              <a:t>Bcom</a:t>
            </a:r>
            <a:r>
              <a:rPr lang="en-US" sz="2400" dirty="0"/>
              <a:t> ( ISM )</a:t>
            </a:r>
          </a:p>
          <a:p>
            <a:r>
              <a:rPr lang="en-US" sz="2400" dirty="0"/>
              <a:t>COLLEGE :                 JHA </a:t>
            </a:r>
            <a:r>
              <a:rPr lang="en-US" sz="2400" dirty="0" err="1"/>
              <a:t>Agarsen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46F5E-1EBC-231B-646D-4CC095B6B567}"/>
              </a:ext>
            </a:extLst>
          </p:cNvPr>
          <p:cNvSpPr txBox="1"/>
          <p:nvPr/>
        </p:nvSpPr>
        <p:spPr>
          <a:xfrm>
            <a:off x="3649972" y="3426291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 JONS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189DE-0D66-9E9F-2C18-429A9F491A6A}"/>
              </a:ext>
            </a:extLst>
          </p:cNvPr>
          <p:cNvSpPr txBox="1"/>
          <p:nvPr/>
        </p:nvSpPr>
        <p:spPr>
          <a:xfrm>
            <a:off x="498406" y="1371600"/>
            <a:ext cx="5751575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DATA </a:t>
            </a:r>
            <a:r>
              <a:rPr lang="en-US" sz="2000" dirty="0">
                <a:latin typeface="Arial Rounded MT Bold" panose="020F0704030504030204" pitchFamily="34" charset="0"/>
              </a:rPr>
              <a:t>COLLECTION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collections of  data into the </a:t>
            </a:r>
            <a:r>
              <a:rPr lang="en-US" dirty="0" err="1">
                <a:latin typeface="Arial Rounded MT Bold" panose="020F0704030504030204" pitchFamily="34" charset="0"/>
              </a:rPr>
              <a:t>edunnet</a:t>
            </a:r>
            <a:r>
              <a:rPr lang="en-US" dirty="0">
                <a:latin typeface="Arial Rounded MT Bold" panose="020F0704030504030204" pitchFamily="34" charset="0"/>
              </a:rPr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Download the data in the Kaggle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FEATURES COLLECTIONS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Identifying the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Filter out the missing value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PERFORMANCE LEVEL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Rating between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High to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Low to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8AA83-8B7F-F8BD-902E-4EBA56FCC9BB}"/>
              </a:ext>
            </a:extLst>
          </p:cNvPr>
          <p:cNvSpPr txBox="1"/>
          <p:nvPr/>
        </p:nvSpPr>
        <p:spPr>
          <a:xfrm>
            <a:off x="1371600" y="751344"/>
            <a:ext cx="45140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PIVOT TABLE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Data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Data comparison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VISUALIZATION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Rise the chart of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Analysis the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Preparing according to their activity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SUMMARY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Goal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Regular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Development planning</a:t>
            </a:r>
          </a:p>
        </p:txBody>
      </p:sp>
    </p:spTree>
    <p:extLst>
      <p:ext uri="{BB962C8B-B14F-4D97-AF65-F5344CB8AC3E}">
        <p14:creationId xmlns:p14="http://schemas.microsoft.com/office/powerpoint/2010/main" val="41283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173D-FA39-5C5C-763A-18ED79CF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DC7FFC-E194-6BB1-5403-357CF315B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3922"/>
              </p:ext>
            </p:extLst>
          </p:nvPr>
        </p:nvGraphicFramePr>
        <p:xfrm>
          <a:off x="755332" y="1371600"/>
          <a:ext cx="7855268" cy="495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306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8755-F525-8893-5C34-F1666D2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DC7FFC-E194-6BB1-5403-357CF315B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073590"/>
              </p:ext>
            </p:extLst>
          </p:nvPr>
        </p:nvGraphicFramePr>
        <p:xfrm>
          <a:off x="755332" y="1524000"/>
          <a:ext cx="6781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279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B0240-3C50-0A9F-DFAD-7A44D4944B34}"/>
              </a:ext>
            </a:extLst>
          </p:cNvPr>
          <p:cNvSpPr txBox="1"/>
          <p:nvPr/>
        </p:nvSpPr>
        <p:spPr>
          <a:xfrm>
            <a:off x="755332" y="1676400"/>
            <a:ext cx="77028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 Rounded MT Bold" panose="020F0704030504030204" pitchFamily="34" charset="0"/>
              </a:rPr>
              <a:t>Enchance</a:t>
            </a:r>
            <a:r>
              <a:rPr lang="en-US" sz="2800" dirty="0">
                <a:latin typeface="Arial Rounded MT Bold" panose="020F0704030504030204" pitchFamily="34" charset="0"/>
              </a:rPr>
              <a:t> the job satisfaction and </a:t>
            </a:r>
            <a:r>
              <a:rPr lang="en-US" sz="2800" dirty="0" err="1">
                <a:latin typeface="Arial Rounded MT Bold" panose="020F0704030504030204" pitchFamily="34" charset="0"/>
              </a:rPr>
              <a:t>retension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Regular feedback and coaching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Achieve business objectives and 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 Rounded MT Bold" panose="020F0704030504030204" pitchFamily="34" charset="0"/>
              </a:rPr>
              <a:t>Oppurtunites</a:t>
            </a:r>
            <a:r>
              <a:rPr lang="en-US" sz="2800" dirty="0">
                <a:latin typeface="Arial Rounded MT Bold" panose="020F0704030504030204" pitchFamily="34" charset="0"/>
              </a:rPr>
              <a:t> for growth and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Attracts and retains top talents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Drives business results and 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E124C-283E-B9B8-228D-E229D9FB9187}"/>
              </a:ext>
            </a:extLst>
          </p:cNvPr>
          <p:cNvSpPr txBox="1"/>
          <p:nvPr/>
        </p:nvSpPr>
        <p:spPr>
          <a:xfrm>
            <a:off x="505492" y="1723170"/>
            <a:ext cx="80011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For Employee achievement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For increment and its is a base of employee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Performance 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Identify the specific area of performance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That is problematic 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To </a:t>
            </a:r>
            <a:r>
              <a:rPr lang="en-US" sz="2400" dirty="0" err="1">
                <a:latin typeface="Arial Black" panose="020B0A04020102020204" pitchFamily="34" charset="0"/>
              </a:rPr>
              <a:t>finalys</a:t>
            </a:r>
            <a:r>
              <a:rPr lang="en-US" sz="2400" dirty="0">
                <a:latin typeface="Arial Black" panose="020B0A04020102020204" pitchFamily="34" charset="0"/>
              </a:rPr>
              <a:t> the employee performance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About there activity . </a:t>
            </a:r>
          </a:p>
          <a:p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94597-4B66-359D-1504-B07385A1B692}"/>
              </a:ext>
            </a:extLst>
          </p:cNvPr>
          <p:cNvSpPr txBox="1"/>
          <p:nvPr/>
        </p:nvSpPr>
        <p:spPr>
          <a:xfrm>
            <a:off x="676275" y="2153265"/>
            <a:ext cx="764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 performance analysis is the process of evaluating employee’s work performance and productivity to identify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strengths,weakness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,opportunities and area for improvement.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0D4B3-907E-14D3-BE81-132C34CEEC66}"/>
              </a:ext>
            </a:extLst>
          </p:cNvPr>
          <p:cNvSpPr txBox="1"/>
          <p:nvPr/>
        </p:nvSpPr>
        <p:spPr>
          <a:xfrm>
            <a:off x="1563106" y="3881089"/>
            <a:ext cx="6437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Setting clear the goals and expectations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Regular feed back and coaching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metrics and data collections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Development of improvement plans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0D347-3ED6-55D5-ECCB-66EFE9F660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1695450"/>
            <a:ext cx="6759109" cy="4164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1FE38-B394-73FC-39E1-3797BC29965F}"/>
              </a:ext>
            </a:extLst>
          </p:cNvPr>
          <p:cNvSpPr txBox="1"/>
          <p:nvPr/>
        </p:nvSpPr>
        <p:spPr>
          <a:xfrm>
            <a:off x="2695574" y="2484894"/>
            <a:ext cx="54916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Conditional formatting – missing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Filter remove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Formula – 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Pivot – summary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Rounded MT Bold" panose="020F0704030504030204" pitchFamily="34" charset="0"/>
              </a:rPr>
              <a:t>Graph data visualization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D3BED-CD9B-62E3-34B1-1418BE641453}"/>
              </a:ext>
            </a:extLst>
          </p:cNvPr>
          <p:cNvSpPr txBox="1"/>
          <p:nvPr/>
        </p:nvSpPr>
        <p:spPr>
          <a:xfrm>
            <a:off x="990600" y="1828800"/>
            <a:ext cx="4212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Employee = Kaggle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Features of 26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Features of 9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Emp id number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Name – text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Emp type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Performance level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Gender – male and female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Employee rating numerical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502FD-9BFC-9930-7D43-F94D715E1586}"/>
              </a:ext>
            </a:extLst>
          </p:cNvPr>
          <p:cNvSpPr txBox="1"/>
          <p:nvPr/>
        </p:nvSpPr>
        <p:spPr>
          <a:xfrm>
            <a:off x="1981200" y="25146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F6AAD-01FD-DA14-D67B-56CD680EA189}"/>
              </a:ext>
            </a:extLst>
          </p:cNvPr>
          <p:cNvSpPr txBox="1"/>
          <p:nvPr/>
        </p:nvSpPr>
        <p:spPr>
          <a:xfrm>
            <a:off x="4416864" y="2354703"/>
            <a:ext cx="24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Performance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8453E-29DB-2E4E-04F3-5B9F934C1B2B}"/>
              </a:ext>
            </a:extLst>
          </p:cNvPr>
          <p:cNvSpPr txBox="1"/>
          <p:nvPr/>
        </p:nvSpPr>
        <p:spPr>
          <a:xfrm>
            <a:off x="2743200" y="2914710"/>
            <a:ext cx="5812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IFS(Z8&gt;=5,”VERY HIGH”.Z8&gt;4,”HIGH”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372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Lucida Sans Unicode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mark jons</cp:lastModifiedBy>
  <cp:revision>14</cp:revision>
  <dcterms:created xsi:type="dcterms:W3CDTF">2024-03-29T15:07:22Z</dcterms:created>
  <dcterms:modified xsi:type="dcterms:W3CDTF">2024-08-31T06:59:41Z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