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258" r:id="rId6"/>
    <p:sldId id="260" r:id="rId7"/>
    <p:sldId id="261" r:id="rId8"/>
    <p:sldId id="262" r:id="rId9"/>
    <p:sldId id="265" r:id="rId10"/>
    <p:sldId id="266" r:id="rId11"/>
    <p:sldId id="270" r:id="rId12"/>
    <p:sldId id="290" r:id="rId13"/>
    <p:sldId id="272" r:id="rId14"/>
    <p:sldId id="273" r:id="rId15"/>
    <p:sldId id="275" r:id="rId16"/>
    <p:sldId id="276" r:id="rId17"/>
    <p:sldId id="28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</p:showPr>
  <p:clrMru>
    <a:srgbClr val="6AAABA"/>
    <a:srgbClr val="D93339"/>
    <a:srgbClr val="007AFF"/>
    <a:srgbClr val="226AF1"/>
    <a:srgbClr val="2DBAFC"/>
    <a:srgbClr val="A9A9A9"/>
    <a:srgbClr val="E7E7E9"/>
    <a:srgbClr val="E6E5EB"/>
    <a:srgbClr val="28B924"/>
    <a:srgbClr val="5E4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5317" autoAdjust="0"/>
  </p:normalViewPr>
  <p:slideViewPr>
    <p:cSldViewPr snapToGrid="0" showGuides="1">
      <p:cViewPr varScale="1">
        <p:scale>
          <a:sx n="84" d="100"/>
          <a:sy n="84" d="100"/>
        </p:scale>
        <p:origin x="456" y="96"/>
      </p:cViewPr>
      <p:guideLst>
        <p:guide orient="horz" pos="2246"/>
        <p:guide pos="3819"/>
        <p:guide orient="horz" pos="351"/>
        <p:guide orient="horz" pos="1185"/>
        <p:guide pos="498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0488280903036"/>
          <c:y val="0.199942767656132"/>
          <c:w val="0.936138119397458"/>
          <c:h val="0.710411285699601"/>
        </c:manualLayout>
      </c:layout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724465920"/>
        <c:axId val="596306848"/>
      </c:areaChart>
      <c:catAx>
        <c:axId val="72446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  <c:crossAx val="596306848"/>
        <c:crosses val="autoZero"/>
        <c:auto val="1"/>
        <c:lblAlgn val="ctr"/>
        <c:lblOffset val="100"/>
        <c:noMultiLvlLbl val="0"/>
      </c:catAx>
      <c:valAx>
        <c:axId val="596306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  <c:crossAx val="724465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  <a:latin typeface="+mn-ea"/>
          <a:ea typeface="+mn-ea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0D5D5-D9EA-497C-BB8F-47C2A6418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四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未来计划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工作概述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6096001" y="1705509"/>
            <a:ext cx="4294067" cy="3446981"/>
          </a:xfrm>
          <a:custGeom>
            <a:avLst/>
            <a:gdLst>
              <a:gd name="connsiteX0" fmla="*/ 574508 w 4294067"/>
              <a:gd name="connsiteY0" fmla="*/ 0 h 3446981"/>
              <a:gd name="connsiteX1" fmla="*/ 3719559 w 4294067"/>
              <a:gd name="connsiteY1" fmla="*/ 0 h 3446981"/>
              <a:gd name="connsiteX2" fmla="*/ 4294067 w 4294067"/>
              <a:gd name="connsiteY2" fmla="*/ 574508 h 3446981"/>
              <a:gd name="connsiteX3" fmla="*/ 4294067 w 4294067"/>
              <a:gd name="connsiteY3" fmla="*/ 2872473 h 3446981"/>
              <a:gd name="connsiteX4" fmla="*/ 3719559 w 4294067"/>
              <a:gd name="connsiteY4" fmla="*/ 3446981 h 3446981"/>
              <a:gd name="connsiteX5" fmla="*/ 574508 w 4294067"/>
              <a:gd name="connsiteY5" fmla="*/ 3446981 h 3446981"/>
              <a:gd name="connsiteX6" fmla="*/ 0 w 4294067"/>
              <a:gd name="connsiteY6" fmla="*/ 2872473 h 3446981"/>
              <a:gd name="connsiteX7" fmla="*/ 0 w 4294067"/>
              <a:gd name="connsiteY7" fmla="*/ 574508 h 3446981"/>
              <a:gd name="connsiteX8" fmla="*/ 574508 w 4294067"/>
              <a:gd name="connsiteY8" fmla="*/ 0 h 34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4067" h="3446981">
                <a:moveTo>
                  <a:pt x="574508" y="0"/>
                </a:moveTo>
                <a:lnTo>
                  <a:pt x="3719559" y="0"/>
                </a:lnTo>
                <a:cubicBezTo>
                  <a:pt x="4036851" y="0"/>
                  <a:pt x="4294067" y="257216"/>
                  <a:pt x="4294067" y="574508"/>
                </a:cubicBezTo>
                <a:lnTo>
                  <a:pt x="4294067" y="2872473"/>
                </a:lnTo>
                <a:cubicBezTo>
                  <a:pt x="4294067" y="3189765"/>
                  <a:pt x="4036851" y="3446981"/>
                  <a:pt x="3719559" y="3446981"/>
                </a:cubicBezTo>
                <a:lnTo>
                  <a:pt x="574508" y="3446981"/>
                </a:lnTo>
                <a:cubicBezTo>
                  <a:pt x="257216" y="3446981"/>
                  <a:pt x="0" y="3189765"/>
                  <a:pt x="0" y="2872473"/>
                </a:cubicBezTo>
                <a:lnTo>
                  <a:pt x="0" y="574508"/>
                </a:lnTo>
                <a:cubicBezTo>
                  <a:pt x="0" y="257216"/>
                  <a:pt x="257216" y="0"/>
                  <a:pt x="5745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1125201" y="1705509"/>
            <a:ext cx="4294067" cy="3446981"/>
          </a:xfrm>
          <a:custGeom>
            <a:avLst/>
            <a:gdLst>
              <a:gd name="connsiteX0" fmla="*/ 574508 w 4294067"/>
              <a:gd name="connsiteY0" fmla="*/ 0 h 3446981"/>
              <a:gd name="connsiteX1" fmla="*/ 3719559 w 4294067"/>
              <a:gd name="connsiteY1" fmla="*/ 0 h 3446981"/>
              <a:gd name="connsiteX2" fmla="*/ 4294067 w 4294067"/>
              <a:gd name="connsiteY2" fmla="*/ 574508 h 3446981"/>
              <a:gd name="connsiteX3" fmla="*/ 4294067 w 4294067"/>
              <a:gd name="connsiteY3" fmla="*/ 2872473 h 3446981"/>
              <a:gd name="connsiteX4" fmla="*/ 3719559 w 4294067"/>
              <a:gd name="connsiteY4" fmla="*/ 3446981 h 3446981"/>
              <a:gd name="connsiteX5" fmla="*/ 574508 w 4294067"/>
              <a:gd name="connsiteY5" fmla="*/ 3446981 h 3446981"/>
              <a:gd name="connsiteX6" fmla="*/ 0 w 4294067"/>
              <a:gd name="connsiteY6" fmla="*/ 2872473 h 3446981"/>
              <a:gd name="connsiteX7" fmla="*/ 0 w 4294067"/>
              <a:gd name="connsiteY7" fmla="*/ 574508 h 3446981"/>
              <a:gd name="connsiteX8" fmla="*/ 574508 w 4294067"/>
              <a:gd name="connsiteY8" fmla="*/ 0 h 34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4067" h="3446981">
                <a:moveTo>
                  <a:pt x="574508" y="0"/>
                </a:moveTo>
                <a:lnTo>
                  <a:pt x="3719559" y="0"/>
                </a:lnTo>
                <a:cubicBezTo>
                  <a:pt x="4036851" y="0"/>
                  <a:pt x="4294067" y="257216"/>
                  <a:pt x="4294067" y="574508"/>
                </a:cubicBezTo>
                <a:lnTo>
                  <a:pt x="4294067" y="2872473"/>
                </a:lnTo>
                <a:cubicBezTo>
                  <a:pt x="4294067" y="3189765"/>
                  <a:pt x="4036851" y="3446981"/>
                  <a:pt x="3719559" y="3446981"/>
                </a:cubicBezTo>
                <a:lnTo>
                  <a:pt x="574508" y="3446981"/>
                </a:lnTo>
                <a:cubicBezTo>
                  <a:pt x="257216" y="3446981"/>
                  <a:pt x="0" y="3189765"/>
                  <a:pt x="0" y="2872473"/>
                </a:cubicBezTo>
                <a:lnTo>
                  <a:pt x="0" y="574508"/>
                </a:lnTo>
                <a:cubicBezTo>
                  <a:pt x="0" y="257216"/>
                  <a:pt x="257216" y="0"/>
                  <a:pt x="5745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工作概述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业绩分析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317218" y="1102010"/>
            <a:ext cx="2524531" cy="3738278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901076" y="1102010"/>
            <a:ext cx="2524531" cy="3738278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8484885" y="1102010"/>
            <a:ext cx="2524531" cy="3738278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-2088922" y="1102010"/>
            <a:ext cx="2524531" cy="3738278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2"/>
          <p:cNvSpPr>
            <a:spLocks noGrp="1"/>
          </p:cNvSpPr>
          <p:nvPr>
            <p:ph type="pic" sz="quarter" idx="14"/>
          </p:nvPr>
        </p:nvSpPr>
        <p:spPr>
          <a:xfrm>
            <a:off x="11627078" y="1102010"/>
            <a:ext cx="2524531" cy="3738278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29" name="矩形 28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0" name="组合 29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业绩分析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成果展示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三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成果展示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图片占位符 50"/>
          <p:cNvSpPr>
            <a:spLocks noGrp="1"/>
          </p:cNvSpPr>
          <p:nvPr>
            <p:ph type="pic" sz="quarter" idx="16"/>
          </p:nvPr>
        </p:nvSpPr>
        <p:spPr>
          <a:xfrm>
            <a:off x="807620" y="1604209"/>
            <a:ext cx="2240380" cy="2129814"/>
          </a:xfrm>
          <a:custGeom>
            <a:avLst/>
            <a:gdLst>
              <a:gd name="connsiteX0" fmla="*/ 450944 w 2240380"/>
              <a:gd name="connsiteY0" fmla="*/ 0 h 2129814"/>
              <a:gd name="connsiteX1" fmla="*/ 1789436 w 2240380"/>
              <a:gd name="connsiteY1" fmla="*/ 0 h 2129814"/>
              <a:gd name="connsiteX2" fmla="*/ 2240380 w 2240380"/>
              <a:gd name="connsiteY2" fmla="*/ 450944 h 2129814"/>
              <a:gd name="connsiteX3" fmla="*/ 2240380 w 2240380"/>
              <a:gd name="connsiteY3" fmla="*/ 2129814 h 2129814"/>
              <a:gd name="connsiteX4" fmla="*/ 0 w 2240380"/>
              <a:gd name="connsiteY4" fmla="*/ 2129814 h 2129814"/>
              <a:gd name="connsiteX5" fmla="*/ 0 w 2240380"/>
              <a:gd name="connsiteY5" fmla="*/ 450944 h 2129814"/>
              <a:gd name="connsiteX6" fmla="*/ 450944 w 2240380"/>
              <a:gd name="connsiteY6" fmla="*/ 0 h 212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0380" h="2129814">
                <a:moveTo>
                  <a:pt x="450944" y="0"/>
                </a:moveTo>
                <a:lnTo>
                  <a:pt x="1789436" y="0"/>
                </a:lnTo>
                <a:cubicBezTo>
                  <a:pt x="2038485" y="0"/>
                  <a:pt x="2240380" y="201895"/>
                  <a:pt x="2240380" y="450944"/>
                </a:cubicBezTo>
                <a:lnTo>
                  <a:pt x="2240380" y="2129814"/>
                </a:lnTo>
                <a:lnTo>
                  <a:pt x="0" y="2129814"/>
                </a:lnTo>
                <a:lnTo>
                  <a:pt x="0" y="450944"/>
                </a:lnTo>
                <a:cubicBezTo>
                  <a:pt x="0" y="201895"/>
                  <a:pt x="201895" y="0"/>
                  <a:pt x="4509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5" name="图片占位符 54"/>
          <p:cNvSpPr>
            <a:spLocks noGrp="1"/>
          </p:cNvSpPr>
          <p:nvPr>
            <p:ph type="pic" sz="quarter" idx="17"/>
          </p:nvPr>
        </p:nvSpPr>
        <p:spPr>
          <a:xfrm>
            <a:off x="3586412" y="1604209"/>
            <a:ext cx="2240380" cy="2129814"/>
          </a:xfrm>
          <a:custGeom>
            <a:avLst/>
            <a:gdLst>
              <a:gd name="connsiteX0" fmla="*/ 450944 w 2240380"/>
              <a:gd name="connsiteY0" fmla="*/ 0 h 2129814"/>
              <a:gd name="connsiteX1" fmla="*/ 1789436 w 2240380"/>
              <a:gd name="connsiteY1" fmla="*/ 0 h 2129814"/>
              <a:gd name="connsiteX2" fmla="*/ 2240380 w 2240380"/>
              <a:gd name="connsiteY2" fmla="*/ 450944 h 2129814"/>
              <a:gd name="connsiteX3" fmla="*/ 2240380 w 2240380"/>
              <a:gd name="connsiteY3" fmla="*/ 2129814 h 2129814"/>
              <a:gd name="connsiteX4" fmla="*/ 0 w 2240380"/>
              <a:gd name="connsiteY4" fmla="*/ 2129814 h 2129814"/>
              <a:gd name="connsiteX5" fmla="*/ 0 w 2240380"/>
              <a:gd name="connsiteY5" fmla="*/ 450944 h 2129814"/>
              <a:gd name="connsiteX6" fmla="*/ 450944 w 2240380"/>
              <a:gd name="connsiteY6" fmla="*/ 0 h 212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0380" h="2129814">
                <a:moveTo>
                  <a:pt x="450944" y="0"/>
                </a:moveTo>
                <a:lnTo>
                  <a:pt x="1789436" y="0"/>
                </a:lnTo>
                <a:cubicBezTo>
                  <a:pt x="2038485" y="0"/>
                  <a:pt x="2240380" y="201895"/>
                  <a:pt x="2240380" y="450944"/>
                </a:cubicBezTo>
                <a:lnTo>
                  <a:pt x="2240380" y="2129814"/>
                </a:lnTo>
                <a:lnTo>
                  <a:pt x="0" y="2129814"/>
                </a:lnTo>
                <a:lnTo>
                  <a:pt x="0" y="450944"/>
                </a:lnTo>
                <a:cubicBezTo>
                  <a:pt x="0" y="201895"/>
                  <a:pt x="201895" y="0"/>
                  <a:pt x="4509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图片占位符 55"/>
          <p:cNvSpPr>
            <a:spLocks noGrp="1"/>
          </p:cNvSpPr>
          <p:nvPr>
            <p:ph type="pic" sz="quarter" idx="18"/>
          </p:nvPr>
        </p:nvSpPr>
        <p:spPr>
          <a:xfrm>
            <a:off x="6365206" y="1604209"/>
            <a:ext cx="2240380" cy="2129814"/>
          </a:xfrm>
          <a:custGeom>
            <a:avLst/>
            <a:gdLst>
              <a:gd name="connsiteX0" fmla="*/ 450944 w 2240380"/>
              <a:gd name="connsiteY0" fmla="*/ 0 h 2129814"/>
              <a:gd name="connsiteX1" fmla="*/ 1789436 w 2240380"/>
              <a:gd name="connsiteY1" fmla="*/ 0 h 2129814"/>
              <a:gd name="connsiteX2" fmla="*/ 2240380 w 2240380"/>
              <a:gd name="connsiteY2" fmla="*/ 450944 h 2129814"/>
              <a:gd name="connsiteX3" fmla="*/ 2240380 w 2240380"/>
              <a:gd name="connsiteY3" fmla="*/ 2129814 h 2129814"/>
              <a:gd name="connsiteX4" fmla="*/ 0 w 2240380"/>
              <a:gd name="connsiteY4" fmla="*/ 2129814 h 2129814"/>
              <a:gd name="connsiteX5" fmla="*/ 0 w 2240380"/>
              <a:gd name="connsiteY5" fmla="*/ 450944 h 2129814"/>
              <a:gd name="connsiteX6" fmla="*/ 450944 w 2240380"/>
              <a:gd name="connsiteY6" fmla="*/ 0 h 212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0380" h="2129814">
                <a:moveTo>
                  <a:pt x="450944" y="0"/>
                </a:moveTo>
                <a:lnTo>
                  <a:pt x="1789436" y="0"/>
                </a:lnTo>
                <a:cubicBezTo>
                  <a:pt x="2038485" y="0"/>
                  <a:pt x="2240380" y="201895"/>
                  <a:pt x="2240380" y="450944"/>
                </a:cubicBezTo>
                <a:lnTo>
                  <a:pt x="2240380" y="2129814"/>
                </a:lnTo>
                <a:lnTo>
                  <a:pt x="0" y="2129814"/>
                </a:lnTo>
                <a:lnTo>
                  <a:pt x="0" y="450944"/>
                </a:lnTo>
                <a:cubicBezTo>
                  <a:pt x="0" y="201895"/>
                  <a:pt x="201895" y="0"/>
                  <a:pt x="4509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图片占位符 56"/>
          <p:cNvSpPr>
            <a:spLocks noGrp="1"/>
          </p:cNvSpPr>
          <p:nvPr>
            <p:ph type="pic" sz="quarter" idx="19"/>
          </p:nvPr>
        </p:nvSpPr>
        <p:spPr>
          <a:xfrm>
            <a:off x="9144000" y="1604209"/>
            <a:ext cx="2240380" cy="2129814"/>
          </a:xfrm>
          <a:custGeom>
            <a:avLst/>
            <a:gdLst>
              <a:gd name="connsiteX0" fmla="*/ 450944 w 2240380"/>
              <a:gd name="connsiteY0" fmla="*/ 0 h 2129814"/>
              <a:gd name="connsiteX1" fmla="*/ 1789436 w 2240380"/>
              <a:gd name="connsiteY1" fmla="*/ 0 h 2129814"/>
              <a:gd name="connsiteX2" fmla="*/ 2240380 w 2240380"/>
              <a:gd name="connsiteY2" fmla="*/ 450944 h 2129814"/>
              <a:gd name="connsiteX3" fmla="*/ 2240380 w 2240380"/>
              <a:gd name="connsiteY3" fmla="*/ 2129814 h 2129814"/>
              <a:gd name="connsiteX4" fmla="*/ 0 w 2240380"/>
              <a:gd name="connsiteY4" fmla="*/ 2129814 h 2129814"/>
              <a:gd name="connsiteX5" fmla="*/ 0 w 2240380"/>
              <a:gd name="connsiteY5" fmla="*/ 450944 h 2129814"/>
              <a:gd name="connsiteX6" fmla="*/ 450944 w 2240380"/>
              <a:gd name="connsiteY6" fmla="*/ 0 h 212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0380" h="2129814">
                <a:moveTo>
                  <a:pt x="450944" y="0"/>
                </a:moveTo>
                <a:lnTo>
                  <a:pt x="1789436" y="0"/>
                </a:lnTo>
                <a:cubicBezTo>
                  <a:pt x="2038485" y="0"/>
                  <a:pt x="2240380" y="201895"/>
                  <a:pt x="2240380" y="450944"/>
                </a:cubicBezTo>
                <a:lnTo>
                  <a:pt x="2240380" y="2129814"/>
                </a:lnTo>
                <a:lnTo>
                  <a:pt x="0" y="2129814"/>
                </a:lnTo>
                <a:lnTo>
                  <a:pt x="0" y="450944"/>
                </a:lnTo>
                <a:cubicBezTo>
                  <a:pt x="0" y="201895"/>
                  <a:pt x="201895" y="0"/>
                  <a:pt x="4509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822960" y="1188083"/>
            <a:ext cx="2407920" cy="2408400"/>
          </a:xfrm>
          <a:custGeom>
            <a:avLst/>
            <a:gdLst>
              <a:gd name="connsiteX0" fmla="*/ 401328 w 2407920"/>
              <a:gd name="connsiteY0" fmla="*/ 0 h 2408400"/>
              <a:gd name="connsiteX1" fmla="*/ 2006592 w 2407920"/>
              <a:gd name="connsiteY1" fmla="*/ 0 h 2408400"/>
              <a:gd name="connsiteX2" fmla="*/ 2407920 w 2407920"/>
              <a:gd name="connsiteY2" fmla="*/ 401328 h 2408400"/>
              <a:gd name="connsiteX3" fmla="*/ 2407920 w 2407920"/>
              <a:gd name="connsiteY3" fmla="*/ 2007072 h 2408400"/>
              <a:gd name="connsiteX4" fmla="*/ 2006592 w 2407920"/>
              <a:gd name="connsiteY4" fmla="*/ 2408400 h 2408400"/>
              <a:gd name="connsiteX5" fmla="*/ 401328 w 2407920"/>
              <a:gd name="connsiteY5" fmla="*/ 2408400 h 2408400"/>
              <a:gd name="connsiteX6" fmla="*/ 0 w 2407920"/>
              <a:gd name="connsiteY6" fmla="*/ 2007072 h 2408400"/>
              <a:gd name="connsiteX7" fmla="*/ 0 w 2407920"/>
              <a:gd name="connsiteY7" fmla="*/ 401328 h 2408400"/>
              <a:gd name="connsiteX8" fmla="*/ 401328 w 2407920"/>
              <a:gd name="connsiteY8" fmla="*/ 0 h 240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7920" h="2408400">
                <a:moveTo>
                  <a:pt x="401328" y="0"/>
                </a:moveTo>
                <a:lnTo>
                  <a:pt x="2006592" y="0"/>
                </a:lnTo>
                <a:cubicBezTo>
                  <a:pt x="2228239" y="0"/>
                  <a:pt x="2407920" y="179681"/>
                  <a:pt x="2407920" y="401328"/>
                </a:cubicBezTo>
                <a:lnTo>
                  <a:pt x="2407920" y="2007072"/>
                </a:lnTo>
                <a:cubicBezTo>
                  <a:pt x="2407920" y="2228719"/>
                  <a:pt x="2228239" y="2408400"/>
                  <a:pt x="2006592" y="2408400"/>
                </a:cubicBezTo>
                <a:lnTo>
                  <a:pt x="401328" y="2408400"/>
                </a:lnTo>
                <a:cubicBezTo>
                  <a:pt x="179681" y="2408400"/>
                  <a:pt x="0" y="2228719"/>
                  <a:pt x="0" y="2007072"/>
                </a:cubicBezTo>
                <a:lnTo>
                  <a:pt x="0" y="401328"/>
                </a:lnTo>
                <a:cubicBezTo>
                  <a:pt x="0" y="179681"/>
                  <a:pt x="179681" y="0"/>
                  <a:pt x="4013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403600" y="1188083"/>
            <a:ext cx="2407920" cy="2408400"/>
          </a:xfrm>
          <a:custGeom>
            <a:avLst/>
            <a:gdLst>
              <a:gd name="connsiteX0" fmla="*/ 401328 w 2407920"/>
              <a:gd name="connsiteY0" fmla="*/ 0 h 2408400"/>
              <a:gd name="connsiteX1" fmla="*/ 2006592 w 2407920"/>
              <a:gd name="connsiteY1" fmla="*/ 0 h 2408400"/>
              <a:gd name="connsiteX2" fmla="*/ 2407920 w 2407920"/>
              <a:gd name="connsiteY2" fmla="*/ 401328 h 2408400"/>
              <a:gd name="connsiteX3" fmla="*/ 2407920 w 2407920"/>
              <a:gd name="connsiteY3" fmla="*/ 2007072 h 2408400"/>
              <a:gd name="connsiteX4" fmla="*/ 2006592 w 2407920"/>
              <a:gd name="connsiteY4" fmla="*/ 2408400 h 2408400"/>
              <a:gd name="connsiteX5" fmla="*/ 401328 w 2407920"/>
              <a:gd name="connsiteY5" fmla="*/ 2408400 h 2408400"/>
              <a:gd name="connsiteX6" fmla="*/ 0 w 2407920"/>
              <a:gd name="connsiteY6" fmla="*/ 2007072 h 2408400"/>
              <a:gd name="connsiteX7" fmla="*/ 0 w 2407920"/>
              <a:gd name="connsiteY7" fmla="*/ 401328 h 2408400"/>
              <a:gd name="connsiteX8" fmla="*/ 401328 w 2407920"/>
              <a:gd name="connsiteY8" fmla="*/ 0 h 240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7920" h="2408400">
                <a:moveTo>
                  <a:pt x="401328" y="0"/>
                </a:moveTo>
                <a:lnTo>
                  <a:pt x="2006592" y="0"/>
                </a:lnTo>
                <a:cubicBezTo>
                  <a:pt x="2228239" y="0"/>
                  <a:pt x="2407920" y="179681"/>
                  <a:pt x="2407920" y="401328"/>
                </a:cubicBezTo>
                <a:lnTo>
                  <a:pt x="2407920" y="2007072"/>
                </a:lnTo>
                <a:cubicBezTo>
                  <a:pt x="2407920" y="2228719"/>
                  <a:pt x="2228239" y="2408400"/>
                  <a:pt x="2006592" y="2408400"/>
                </a:cubicBezTo>
                <a:lnTo>
                  <a:pt x="401328" y="2408400"/>
                </a:lnTo>
                <a:cubicBezTo>
                  <a:pt x="179681" y="2408400"/>
                  <a:pt x="0" y="2228719"/>
                  <a:pt x="0" y="2007072"/>
                </a:cubicBezTo>
                <a:lnTo>
                  <a:pt x="0" y="401328"/>
                </a:lnTo>
                <a:cubicBezTo>
                  <a:pt x="0" y="179681"/>
                  <a:pt x="179681" y="0"/>
                  <a:pt x="4013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984240" y="1188083"/>
            <a:ext cx="2407920" cy="2408400"/>
          </a:xfrm>
          <a:custGeom>
            <a:avLst/>
            <a:gdLst>
              <a:gd name="connsiteX0" fmla="*/ 401328 w 2407920"/>
              <a:gd name="connsiteY0" fmla="*/ 0 h 2408400"/>
              <a:gd name="connsiteX1" fmla="*/ 2006592 w 2407920"/>
              <a:gd name="connsiteY1" fmla="*/ 0 h 2408400"/>
              <a:gd name="connsiteX2" fmla="*/ 2407920 w 2407920"/>
              <a:gd name="connsiteY2" fmla="*/ 401328 h 2408400"/>
              <a:gd name="connsiteX3" fmla="*/ 2407920 w 2407920"/>
              <a:gd name="connsiteY3" fmla="*/ 2007072 h 2408400"/>
              <a:gd name="connsiteX4" fmla="*/ 2006592 w 2407920"/>
              <a:gd name="connsiteY4" fmla="*/ 2408400 h 2408400"/>
              <a:gd name="connsiteX5" fmla="*/ 401328 w 2407920"/>
              <a:gd name="connsiteY5" fmla="*/ 2408400 h 2408400"/>
              <a:gd name="connsiteX6" fmla="*/ 0 w 2407920"/>
              <a:gd name="connsiteY6" fmla="*/ 2007072 h 2408400"/>
              <a:gd name="connsiteX7" fmla="*/ 0 w 2407920"/>
              <a:gd name="connsiteY7" fmla="*/ 401328 h 2408400"/>
              <a:gd name="connsiteX8" fmla="*/ 401328 w 2407920"/>
              <a:gd name="connsiteY8" fmla="*/ 0 h 240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7920" h="2408400">
                <a:moveTo>
                  <a:pt x="401328" y="0"/>
                </a:moveTo>
                <a:lnTo>
                  <a:pt x="2006592" y="0"/>
                </a:lnTo>
                <a:cubicBezTo>
                  <a:pt x="2228239" y="0"/>
                  <a:pt x="2407920" y="179681"/>
                  <a:pt x="2407920" y="401328"/>
                </a:cubicBezTo>
                <a:lnTo>
                  <a:pt x="2407920" y="2007072"/>
                </a:lnTo>
                <a:cubicBezTo>
                  <a:pt x="2407920" y="2228719"/>
                  <a:pt x="2228239" y="2408400"/>
                  <a:pt x="2006592" y="2408400"/>
                </a:cubicBezTo>
                <a:lnTo>
                  <a:pt x="401328" y="2408400"/>
                </a:lnTo>
                <a:cubicBezTo>
                  <a:pt x="179681" y="2408400"/>
                  <a:pt x="0" y="2228719"/>
                  <a:pt x="0" y="2007072"/>
                </a:cubicBezTo>
                <a:lnTo>
                  <a:pt x="0" y="401328"/>
                </a:lnTo>
                <a:cubicBezTo>
                  <a:pt x="0" y="179681"/>
                  <a:pt x="179681" y="0"/>
                  <a:pt x="4013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8" name="矩形 17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成果展示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未来计划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未来计划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图片占位符 21"/>
          <p:cNvSpPr>
            <a:spLocks noGrp="1"/>
          </p:cNvSpPr>
          <p:nvPr>
            <p:ph type="pic" sz="quarter" idx="10"/>
          </p:nvPr>
        </p:nvSpPr>
        <p:spPr>
          <a:xfrm>
            <a:off x="6218239" y="1765301"/>
            <a:ext cx="2395108" cy="1627982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21"/>
          <p:cNvSpPr>
            <a:spLocks noGrp="1"/>
          </p:cNvSpPr>
          <p:nvPr>
            <p:ph type="pic" sz="quarter" idx="11"/>
          </p:nvPr>
        </p:nvSpPr>
        <p:spPr>
          <a:xfrm>
            <a:off x="8867567" y="1765301"/>
            <a:ext cx="2395108" cy="1627982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1"/>
          <p:cNvSpPr>
            <a:spLocks noGrp="1"/>
          </p:cNvSpPr>
          <p:nvPr>
            <p:ph type="pic" sz="quarter" idx="12"/>
          </p:nvPr>
        </p:nvSpPr>
        <p:spPr>
          <a:xfrm>
            <a:off x="938130" y="3921918"/>
            <a:ext cx="2395108" cy="1627982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21"/>
          <p:cNvSpPr>
            <a:spLocks noGrp="1"/>
          </p:cNvSpPr>
          <p:nvPr>
            <p:ph type="pic" sz="quarter" idx="13"/>
          </p:nvPr>
        </p:nvSpPr>
        <p:spPr>
          <a:xfrm>
            <a:off x="3578226" y="3921918"/>
            <a:ext cx="2395108" cy="1627982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21"/>
          <p:cNvSpPr>
            <a:spLocks noGrp="1"/>
          </p:cNvSpPr>
          <p:nvPr>
            <p:ph type="pic" sz="quarter" idx="14"/>
          </p:nvPr>
        </p:nvSpPr>
        <p:spPr>
          <a:xfrm>
            <a:off x="8858418" y="3563936"/>
            <a:ext cx="2395108" cy="1985963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未来计划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图片占位符 26"/>
          <p:cNvSpPr>
            <a:spLocks noGrp="1"/>
          </p:cNvSpPr>
          <p:nvPr>
            <p:ph type="pic" sz="quarter" idx="10"/>
          </p:nvPr>
        </p:nvSpPr>
        <p:spPr>
          <a:xfrm>
            <a:off x="-1" y="1691640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1"/>
          </p:nvPr>
        </p:nvSpPr>
        <p:spPr>
          <a:xfrm>
            <a:off x="5074919" y="1691640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/>
          </p:nvPr>
        </p:nvSpPr>
        <p:spPr>
          <a:xfrm>
            <a:off x="10149839" y="1691640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3"/>
          </p:nvPr>
        </p:nvSpPr>
        <p:spPr>
          <a:xfrm>
            <a:off x="10953115" y="3914578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4"/>
          </p:nvPr>
        </p:nvSpPr>
        <p:spPr>
          <a:xfrm>
            <a:off x="5878195" y="3914578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5"/>
          </p:nvPr>
        </p:nvSpPr>
        <p:spPr>
          <a:xfrm>
            <a:off x="803275" y="3914578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图片占位符 34"/>
          <p:cNvSpPr>
            <a:spLocks noGrp="1"/>
          </p:cNvSpPr>
          <p:nvPr>
            <p:ph type="pic" sz="quarter" idx="16"/>
          </p:nvPr>
        </p:nvSpPr>
        <p:spPr>
          <a:xfrm>
            <a:off x="-4271645" y="3914578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DC47-2A04-4F77-8131-9290AA84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B17A-507D-4F23-86E9-B11A8AC1D0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0D29C-35A3-4D35-81D2-3AA60EC3A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6AE9-24E4-47C0-BC3A-D5B1B6C5A6A8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458022" y="6561138"/>
            <a:ext cx="1275956" cy="0"/>
          </a:xfrm>
          <a:prstGeom prst="line">
            <a:avLst/>
          </a:prstGeom>
          <a:ln w="444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12420" y="593725"/>
            <a:ext cx="11567160" cy="5670545"/>
          </a:xfrm>
          <a:prstGeom prst="roundRect">
            <a:avLst>
              <a:gd name="adj" fmla="val 7976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5810" y="1604150"/>
            <a:ext cx="3040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ECshop</a:t>
            </a:r>
            <a:endParaRPr lang="en-US" altLang="zh-CN" sz="60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2470" y="2815873"/>
            <a:ext cx="998706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6600" dirty="0" smtClean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项目答辩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oral defense of project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928247" y="4441299"/>
            <a:ext cx="2123440" cy="338554"/>
            <a:chOff x="5137692" y="3360294"/>
            <a:chExt cx="2123440" cy="338554"/>
          </a:xfrm>
        </p:grpSpPr>
        <p:sp>
          <p:nvSpPr>
            <p:cNvPr id="12" name="文本框 11"/>
            <p:cNvSpPr txBox="1"/>
            <p:nvPr/>
          </p:nvSpPr>
          <p:spPr>
            <a:xfrm>
              <a:off x="5450112" y="3375534"/>
              <a:ext cx="181102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00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指导老师  肖丹老师</a:t>
              </a:r>
              <a:endParaRPr lang="zh-CN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137692" y="3360294"/>
              <a:ext cx="340285" cy="338554"/>
              <a:chOff x="5137692" y="3360294"/>
              <a:chExt cx="340285" cy="338554"/>
            </a:xfrm>
          </p:grpSpPr>
          <p:sp>
            <p:nvSpPr>
              <p:cNvPr id="16" name="矩形: 圆角 15"/>
              <p:cNvSpPr/>
              <p:nvPr/>
            </p:nvSpPr>
            <p:spPr>
              <a:xfrm>
                <a:off x="5137692" y="3360294"/>
                <a:ext cx="340285" cy="338554"/>
              </a:xfrm>
              <a:prstGeom prst="roundRect">
                <a:avLst>
                  <a:gd name="adj" fmla="val 23932"/>
                </a:avLst>
              </a:prstGeom>
              <a:gradFill>
                <a:gsLst>
                  <a:gs pos="0">
                    <a:srgbClr val="5BF364"/>
                  </a:gs>
                  <a:gs pos="100000">
                    <a:srgbClr val="28B92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174"/>
              <p:cNvSpPr/>
              <p:nvPr/>
            </p:nvSpPr>
            <p:spPr>
              <a:xfrm>
                <a:off x="5201449" y="3423186"/>
                <a:ext cx="212770" cy="212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19406"/>
                      <a:pt x="21600" y="19406"/>
                      <a:pt x="21600" y="19406"/>
                    </a:cubicBezTo>
                    <a:cubicBezTo>
                      <a:pt x="21600" y="18225"/>
                      <a:pt x="20925" y="17381"/>
                      <a:pt x="19913" y="17044"/>
                    </a:cubicBezTo>
                    <a:cubicBezTo>
                      <a:pt x="19913" y="17044"/>
                      <a:pt x="19913" y="17044"/>
                      <a:pt x="19913" y="17044"/>
                    </a:cubicBezTo>
                    <a:cubicBezTo>
                      <a:pt x="19744" y="16875"/>
                      <a:pt x="14681" y="15694"/>
                      <a:pt x="14006" y="14175"/>
                    </a:cubicBezTo>
                    <a:cubicBezTo>
                      <a:pt x="13669" y="13500"/>
                      <a:pt x="14006" y="12656"/>
                      <a:pt x="14344" y="12150"/>
                    </a:cubicBezTo>
                    <a:cubicBezTo>
                      <a:pt x="14513" y="11981"/>
                      <a:pt x="14681" y="11644"/>
                      <a:pt x="14850" y="11475"/>
                    </a:cubicBezTo>
                    <a:cubicBezTo>
                      <a:pt x="14850" y="11475"/>
                      <a:pt x="14850" y="11475"/>
                      <a:pt x="14850" y="11475"/>
                    </a:cubicBezTo>
                    <a:cubicBezTo>
                      <a:pt x="14850" y="11475"/>
                      <a:pt x="14850" y="11475"/>
                      <a:pt x="14850" y="11475"/>
                    </a:cubicBezTo>
                    <a:cubicBezTo>
                      <a:pt x="15694" y="10125"/>
                      <a:pt x="16369" y="8269"/>
                      <a:pt x="16369" y="6075"/>
                    </a:cubicBezTo>
                    <a:cubicBezTo>
                      <a:pt x="16538" y="2700"/>
                      <a:pt x="13838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7762" y="0"/>
                      <a:pt x="5062" y="2700"/>
                      <a:pt x="5231" y="6075"/>
                    </a:cubicBezTo>
                    <a:cubicBezTo>
                      <a:pt x="5231" y="8269"/>
                      <a:pt x="5906" y="10125"/>
                      <a:pt x="6750" y="11475"/>
                    </a:cubicBezTo>
                    <a:cubicBezTo>
                      <a:pt x="6750" y="11475"/>
                      <a:pt x="6750" y="11475"/>
                      <a:pt x="6750" y="11475"/>
                    </a:cubicBezTo>
                    <a:cubicBezTo>
                      <a:pt x="6750" y="11475"/>
                      <a:pt x="6750" y="11475"/>
                      <a:pt x="6750" y="11475"/>
                    </a:cubicBezTo>
                    <a:cubicBezTo>
                      <a:pt x="6919" y="11644"/>
                      <a:pt x="7087" y="11981"/>
                      <a:pt x="7256" y="12150"/>
                    </a:cubicBezTo>
                    <a:cubicBezTo>
                      <a:pt x="7594" y="12656"/>
                      <a:pt x="7931" y="13500"/>
                      <a:pt x="7594" y="14175"/>
                    </a:cubicBezTo>
                    <a:cubicBezTo>
                      <a:pt x="6919" y="15694"/>
                      <a:pt x="1856" y="16875"/>
                      <a:pt x="1687" y="17044"/>
                    </a:cubicBezTo>
                    <a:cubicBezTo>
                      <a:pt x="1687" y="17044"/>
                      <a:pt x="1687" y="17044"/>
                      <a:pt x="1687" y="17044"/>
                    </a:cubicBezTo>
                    <a:cubicBezTo>
                      <a:pt x="675" y="17381"/>
                      <a:pt x="0" y="18225"/>
                      <a:pt x="0" y="19406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6157285" y="4441299"/>
            <a:ext cx="2106469" cy="338554"/>
            <a:chOff x="5137692" y="3913207"/>
            <a:chExt cx="2106469" cy="338554"/>
          </a:xfrm>
        </p:grpSpPr>
        <p:sp>
          <p:nvSpPr>
            <p:cNvPr id="21" name="文本框 20"/>
            <p:cNvSpPr txBox="1"/>
            <p:nvPr/>
          </p:nvSpPr>
          <p:spPr>
            <a:xfrm>
              <a:off x="5450114" y="3925435"/>
              <a:ext cx="179404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日期 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2019.07.05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137692" y="3913207"/>
              <a:ext cx="340285" cy="338554"/>
              <a:chOff x="5137692" y="3913207"/>
              <a:chExt cx="340285" cy="338554"/>
            </a:xfrm>
          </p:grpSpPr>
          <p:sp>
            <p:nvSpPr>
              <p:cNvPr id="23" name="矩形: 圆角 22"/>
              <p:cNvSpPr/>
              <p:nvPr/>
            </p:nvSpPr>
            <p:spPr>
              <a:xfrm>
                <a:off x="5137692" y="3913207"/>
                <a:ext cx="340285" cy="338554"/>
              </a:xfrm>
              <a:prstGeom prst="roundRect">
                <a:avLst>
                  <a:gd name="adj" fmla="val 23932"/>
                </a:avLst>
              </a:prstGeom>
              <a:gradFill>
                <a:gsLst>
                  <a:gs pos="0">
                    <a:srgbClr val="226AF1"/>
                  </a:gs>
                  <a:gs pos="100000">
                    <a:srgbClr val="2DBAFC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5201449" y="3976099"/>
                <a:ext cx="212770" cy="212770"/>
                <a:chOff x="20770137" y="8796040"/>
                <a:chExt cx="553987" cy="553988"/>
              </a:xfrm>
            </p:grpSpPr>
            <p:sp>
              <p:nvSpPr>
                <p:cNvPr id="26" name="Rectangle 39"/>
                <p:cNvSpPr/>
                <p:nvPr/>
              </p:nvSpPr>
              <p:spPr>
                <a:xfrm>
                  <a:off x="20868867" y="9020926"/>
                  <a:ext cx="91418" cy="877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Rectangle 40"/>
                <p:cNvSpPr/>
                <p:nvPr/>
              </p:nvSpPr>
              <p:spPr>
                <a:xfrm>
                  <a:off x="21004164" y="9020926"/>
                  <a:ext cx="85932" cy="877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Rectangle 41"/>
                <p:cNvSpPr/>
                <p:nvPr/>
              </p:nvSpPr>
              <p:spPr>
                <a:xfrm>
                  <a:off x="21133976" y="9020926"/>
                  <a:ext cx="89589" cy="877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Rectangle 42"/>
                <p:cNvSpPr/>
                <p:nvPr/>
              </p:nvSpPr>
              <p:spPr>
                <a:xfrm>
                  <a:off x="20868867" y="9152566"/>
                  <a:ext cx="91418" cy="895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Rectangle 43"/>
                <p:cNvSpPr/>
                <p:nvPr/>
              </p:nvSpPr>
              <p:spPr>
                <a:xfrm>
                  <a:off x="21004164" y="9152566"/>
                  <a:ext cx="85932" cy="895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Rectangle 44"/>
                <p:cNvSpPr/>
                <p:nvPr/>
              </p:nvSpPr>
              <p:spPr>
                <a:xfrm>
                  <a:off x="21133976" y="9152566"/>
                  <a:ext cx="89589" cy="895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Rectangle 45"/>
                <p:cNvSpPr/>
                <p:nvPr/>
              </p:nvSpPr>
              <p:spPr>
                <a:xfrm>
                  <a:off x="21146774" y="8796040"/>
                  <a:ext cx="63993" cy="877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Rectangle 46"/>
                <p:cNvSpPr/>
                <p:nvPr/>
              </p:nvSpPr>
              <p:spPr>
                <a:xfrm>
                  <a:off x="20881665" y="8796040"/>
                  <a:ext cx="65821" cy="877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47"/>
                <p:cNvSpPr/>
                <p:nvPr/>
              </p:nvSpPr>
              <p:spPr>
                <a:xfrm>
                  <a:off x="20770137" y="8843577"/>
                  <a:ext cx="553987" cy="5064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197"/>
                      </a:moveTo>
                      <a:lnTo>
                        <a:pt x="21600" y="0"/>
                      </a:lnTo>
                      <a:lnTo>
                        <a:pt x="18036" y="0"/>
                      </a:lnTo>
                      <a:lnTo>
                        <a:pt x="18036" y="2807"/>
                      </a:lnTo>
                      <a:lnTo>
                        <a:pt x="13616" y="2807"/>
                      </a:lnTo>
                      <a:lnTo>
                        <a:pt x="13616" y="0"/>
                      </a:lnTo>
                      <a:lnTo>
                        <a:pt x="7913" y="0"/>
                      </a:lnTo>
                      <a:lnTo>
                        <a:pt x="7913" y="2807"/>
                      </a:lnTo>
                      <a:lnTo>
                        <a:pt x="3564" y="2807"/>
                      </a:lnTo>
                      <a:lnTo>
                        <a:pt x="3564" y="0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197"/>
                      </a:lnTo>
                      <a:close/>
                      <a:moveTo>
                        <a:pt x="19034" y="19027"/>
                      </a:moveTo>
                      <a:lnTo>
                        <a:pt x="2495" y="19027"/>
                      </a:lnTo>
                      <a:lnTo>
                        <a:pt x="2495" y="5536"/>
                      </a:lnTo>
                      <a:lnTo>
                        <a:pt x="19034" y="5536"/>
                      </a:lnTo>
                      <a:lnTo>
                        <a:pt x="19034" y="190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cxnSp>
        <p:nvCxnSpPr>
          <p:cNvPr id="47" name="直接连接符 46"/>
          <p:cNvCxnSpPr/>
          <p:nvPr/>
        </p:nvCxnSpPr>
        <p:spPr>
          <a:xfrm>
            <a:off x="5833089" y="2712451"/>
            <a:ext cx="525822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 flipH="1">
            <a:off x="5717767" y="5620763"/>
            <a:ext cx="756466" cy="249435"/>
            <a:chOff x="5722295" y="5459104"/>
            <a:chExt cx="741073" cy="184951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椭圆 57"/>
          <p:cNvSpPr/>
          <p:nvPr/>
        </p:nvSpPr>
        <p:spPr>
          <a:xfrm>
            <a:off x="605100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86050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24150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624412" y="763805"/>
            <a:ext cx="943176" cy="0"/>
          </a:xfrm>
          <a:prstGeom prst="line">
            <a:avLst/>
          </a:prstGeom>
          <a:ln w="444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48"/>
    </mc:Choice>
    <mc:Fallback>
      <p:transition advClick="0" advTm="20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58" grpId="0" animBg="1"/>
      <p:bldP spid="59" grpId="0" animBg="1"/>
      <p:bldP spid="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6" y="1575245"/>
            <a:ext cx="2544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+mn-ea"/>
                <a:sym typeface="+mn-lt"/>
              </a:rPr>
              <a:t>Mian.aspx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325" y="2629606"/>
            <a:ext cx="438807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ea typeface="宋体" panose="02010600030101010101" pitchFamily="2" charset="-122"/>
                <a:cs typeface="+mn-ea"/>
                <a:sym typeface="+mn-lt"/>
              </a:rPr>
              <a:t>主界面，导航栏、购物车、热销榜、新品榜</a:t>
            </a:r>
            <a:endParaRPr lang="zh-CN" altLang="en-US" sz="1200" dirty="0"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90576" y="2414817"/>
            <a:ext cx="824864" cy="1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5996473" y="2029697"/>
            <a:ext cx="2693437" cy="1244950"/>
            <a:chOff x="5996473" y="2182760"/>
            <a:chExt cx="2693437" cy="1244950"/>
          </a:xfrm>
        </p:grpSpPr>
        <p:grpSp>
          <p:nvGrpSpPr>
            <p:cNvPr id="8" name="组合 7"/>
            <p:cNvGrpSpPr/>
            <p:nvPr/>
          </p:nvGrpSpPr>
          <p:grpSpPr>
            <a:xfrm>
              <a:off x="5996473" y="2749587"/>
              <a:ext cx="2693437" cy="678123"/>
              <a:chOff x="1508430" y="4033387"/>
              <a:chExt cx="2693437" cy="678123"/>
            </a:xfrm>
          </p:grpSpPr>
          <p:sp>
            <p:nvSpPr>
              <p:cNvPr id="9" name="文本框 8"/>
              <p:cNvSpPr txBox="1"/>
              <p:nvPr/>
            </p:nvSpPr>
            <p:spPr>
              <a:xfrm flipH="1">
                <a:off x="1508430" y="4251135"/>
                <a:ext cx="2693437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ea typeface="宋体" panose="02010600030101010101" pitchFamily="2" charset="-122"/>
                    <a:cs typeface="+mn-ea"/>
                    <a:sym typeface="+mn-lt"/>
                  </a:rPr>
                  <a:t>每个用户都有自己独立的购物车，想要啥就加入购物车吧</a:t>
                </a:r>
                <a:endParaRPr lang="en-US" altLang="zh-CN" sz="1200" dirty="0"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 flipH="1">
                <a:off x="1508432" y="4033387"/>
                <a:ext cx="983821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cs typeface="+mn-ea"/>
                    <a:sym typeface="+mn-lt"/>
                  </a:rPr>
                  <a:t>购物车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96000" y="2182760"/>
              <a:ext cx="536495" cy="533766"/>
              <a:chOff x="790576" y="4130033"/>
              <a:chExt cx="590907" cy="587901"/>
            </a:xfrm>
          </p:grpSpPr>
          <p:sp>
            <p:nvSpPr>
              <p:cNvPr id="18" name="矩形: 圆角 17"/>
              <p:cNvSpPr/>
              <p:nvPr/>
            </p:nvSpPr>
            <p:spPr>
              <a:xfrm>
                <a:off x="790576" y="4130033"/>
                <a:ext cx="590907" cy="587901"/>
              </a:xfrm>
              <a:prstGeom prst="roundRect">
                <a:avLst>
                  <a:gd name="adj" fmla="val 23932"/>
                </a:avLst>
              </a:prstGeom>
              <a:gradFill>
                <a:gsLst>
                  <a:gs pos="0">
                    <a:srgbClr val="5BF364"/>
                  </a:gs>
                  <a:gs pos="100000">
                    <a:srgbClr val="28B924"/>
                  </a:gs>
                </a:gsLst>
                <a:lin ang="5400000" scaled="1"/>
              </a:gradFill>
              <a:ln>
                <a:noFill/>
              </a:ln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70"/>
              <p:cNvSpPr/>
              <p:nvPr/>
            </p:nvSpPr>
            <p:spPr>
              <a:xfrm>
                <a:off x="938616" y="4227216"/>
                <a:ext cx="294826" cy="3935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4950" y="0"/>
                      <a:pt x="0" y="3544"/>
                      <a:pt x="0" y="8100"/>
                    </a:cubicBezTo>
                    <a:cubicBezTo>
                      <a:pt x="0" y="13669"/>
                      <a:pt x="10800" y="21600"/>
                      <a:pt x="10800" y="21600"/>
                    </a:cubicBezTo>
                    <a:cubicBezTo>
                      <a:pt x="10800" y="21600"/>
                      <a:pt x="21600" y="13669"/>
                      <a:pt x="21600" y="8100"/>
                    </a:cubicBezTo>
                    <a:cubicBezTo>
                      <a:pt x="21600" y="3544"/>
                      <a:pt x="16650" y="0"/>
                      <a:pt x="10800" y="0"/>
                    </a:cubicBezTo>
                    <a:close/>
                    <a:moveTo>
                      <a:pt x="10800" y="12150"/>
                    </a:moveTo>
                    <a:cubicBezTo>
                      <a:pt x="7650" y="12150"/>
                      <a:pt x="5175" y="10294"/>
                      <a:pt x="5175" y="7931"/>
                    </a:cubicBezTo>
                    <a:cubicBezTo>
                      <a:pt x="5175" y="5737"/>
                      <a:pt x="7650" y="3881"/>
                      <a:pt x="10800" y="3881"/>
                    </a:cubicBezTo>
                    <a:cubicBezTo>
                      <a:pt x="13950" y="3881"/>
                      <a:pt x="16425" y="5737"/>
                      <a:pt x="16425" y="7931"/>
                    </a:cubicBezTo>
                    <a:cubicBezTo>
                      <a:pt x="16425" y="10294"/>
                      <a:pt x="13950" y="12150"/>
                      <a:pt x="10800" y="1215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8823083" y="2029697"/>
            <a:ext cx="2693437" cy="1244950"/>
            <a:chOff x="8823083" y="2182760"/>
            <a:chExt cx="2693437" cy="1244950"/>
          </a:xfrm>
        </p:grpSpPr>
        <p:grpSp>
          <p:nvGrpSpPr>
            <p:cNvPr id="34" name="组合 33"/>
            <p:cNvGrpSpPr/>
            <p:nvPr/>
          </p:nvGrpSpPr>
          <p:grpSpPr>
            <a:xfrm>
              <a:off x="8922610" y="2182760"/>
              <a:ext cx="536495" cy="533766"/>
              <a:chOff x="8922610" y="1088571"/>
              <a:chExt cx="536495" cy="533766"/>
            </a:xfrm>
          </p:grpSpPr>
          <p:sp>
            <p:nvSpPr>
              <p:cNvPr id="15" name="矩形: 圆角 14"/>
              <p:cNvSpPr/>
              <p:nvPr/>
            </p:nvSpPr>
            <p:spPr>
              <a:xfrm>
                <a:off x="8922610" y="1088571"/>
                <a:ext cx="536495" cy="533766"/>
              </a:xfrm>
              <a:prstGeom prst="roundRect">
                <a:avLst>
                  <a:gd name="adj" fmla="val 23932"/>
                </a:avLst>
              </a:prstGeom>
              <a:gradFill>
                <a:gsLst>
                  <a:gs pos="0">
                    <a:srgbClr val="226AF1"/>
                  </a:gs>
                  <a:gs pos="100000">
                    <a:srgbClr val="2DBAFC"/>
                  </a:gs>
                </a:gsLst>
                <a:lin ang="5400000" scaled="1"/>
              </a:gradFill>
              <a:ln>
                <a:noFill/>
              </a:ln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Freeform 58"/>
              <p:cNvSpPr/>
              <p:nvPr/>
            </p:nvSpPr>
            <p:spPr>
              <a:xfrm>
                <a:off x="9061146" y="1176805"/>
                <a:ext cx="259424" cy="357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82" y="7271"/>
                    </a:moveTo>
                    <a:lnTo>
                      <a:pt x="18065" y="7271"/>
                    </a:lnTo>
                    <a:lnTo>
                      <a:pt x="21600" y="5275"/>
                    </a:lnTo>
                    <a:lnTo>
                      <a:pt x="18065" y="3422"/>
                    </a:lnTo>
                    <a:lnTo>
                      <a:pt x="11782" y="3422"/>
                    </a:lnTo>
                    <a:lnTo>
                      <a:pt x="11782" y="0"/>
                    </a:lnTo>
                    <a:lnTo>
                      <a:pt x="8345" y="0"/>
                    </a:lnTo>
                    <a:lnTo>
                      <a:pt x="8345" y="3422"/>
                    </a:lnTo>
                    <a:lnTo>
                      <a:pt x="2062" y="3422"/>
                    </a:lnTo>
                    <a:lnTo>
                      <a:pt x="2062" y="7271"/>
                    </a:lnTo>
                    <a:lnTo>
                      <a:pt x="8345" y="7271"/>
                    </a:lnTo>
                    <a:lnTo>
                      <a:pt x="8345" y="9838"/>
                    </a:lnTo>
                    <a:lnTo>
                      <a:pt x="3240" y="9838"/>
                    </a:lnTo>
                    <a:lnTo>
                      <a:pt x="0" y="11691"/>
                    </a:lnTo>
                    <a:lnTo>
                      <a:pt x="3240" y="13687"/>
                    </a:lnTo>
                    <a:lnTo>
                      <a:pt x="8345" y="13687"/>
                    </a:lnTo>
                    <a:lnTo>
                      <a:pt x="8345" y="21600"/>
                    </a:lnTo>
                    <a:lnTo>
                      <a:pt x="11782" y="21600"/>
                    </a:lnTo>
                    <a:lnTo>
                      <a:pt x="11782" y="13687"/>
                    </a:lnTo>
                    <a:lnTo>
                      <a:pt x="19244" y="13687"/>
                    </a:lnTo>
                    <a:lnTo>
                      <a:pt x="19244" y="9838"/>
                    </a:lnTo>
                    <a:lnTo>
                      <a:pt x="11782" y="9838"/>
                    </a:lnTo>
                    <a:lnTo>
                      <a:pt x="11782" y="727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823083" y="2749587"/>
              <a:ext cx="2693437" cy="678123"/>
              <a:chOff x="1508430" y="4033387"/>
              <a:chExt cx="2693437" cy="678123"/>
            </a:xfrm>
          </p:grpSpPr>
          <p:sp>
            <p:nvSpPr>
              <p:cNvPr id="32" name="文本框 31"/>
              <p:cNvSpPr txBox="1"/>
              <p:nvPr/>
            </p:nvSpPr>
            <p:spPr>
              <a:xfrm flipH="1">
                <a:off x="1508430" y="4251135"/>
                <a:ext cx="2693437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cs typeface="+mn-ea"/>
                    <a:sym typeface="+mn-lt"/>
                  </a:rPr>
                  <a:t>不同的产品分类，结合树形菜单，让购物更加便捷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 flipH="1">
                <a:off x="1508432" y="4033387"/>
                <a:ext cx="983821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cs typeface="+mn-ea"/>
                    <a:sym typeface="+mn-lt"/>
                  </a:rPr>
                  <a:t>导航栏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3353435"/>
            <a:ext cx="11807190" cy="3409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4920">
        <p14:pan/>
      </p:transition>
    </mc:Choice>
    <mc:Fallback>
      <p:transition spd="slow" advClick="0" advTm="249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 rot="5400000">
            <a:off x="-1600452" y="2257677"/>
            <a:ext cx="6200778" cy="2999874"/>
          </a:xfrm>
          <a:prstGeom prst="rect">
            <a:avLst/>
          </a:prstGeom>
        </p:spPr>
      </p:pic>
      <p:graphicFrame>
        <p:nvGraphicFramePr>
          <p:cNvPr id="3" name="图表 2"/>
          <p:cNvGraphicFramePr/>
          <p:nvPr/>
        </p:nvGraphicFramePr>
        <p:xfrm>
          <a:off x="5044815" y="1815517"/>
          <a:ext cx="6248391" cy="4319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614486" y="1665862"/>
            <a:ext cx="2791097" cy="4619012"/>
            <a:chOff x="4653723" y="1535051"/>
            <a:chExt cx="2884554" cy="477367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5091640" y="1848533"/>
              <a:ext cx="1960779" cy="4165377"/>
            </a:xfrm>
            <a:prstGeom prst="roundRect">
              <a:avLst>
                <a:gd name="adj" fmla="val 12339"/>
              </a:avLst>
            </a:prstGeom>
          </p:spPr>
        </p:pic>
        <p:pic>
          <p:nvPicPr>
            <p:cNvPr id="6" name="图片 5" descr="C:\Users\acer\Pictures\7956f280f3dbc1a.jpg7956f280f3dbc1a"/>
            <p:cNvPicPr>
              <a:picLocks noChangeAspect="1"/>
            </p:cNvPicPr>
            <p:nvPr/>
          </p:nvPicPr>
          <p:blipFill>
            <a:blip r:embed="rId4"/>
            <a:srcRect l="6076" r="6652" b="-5161"/>
            <a:stretch>
              <a:fillRect/>
            </a:stretch>
          </p:blipFill>
          <p:spPr>
            <a:xfrm>
              <a:off x="4653723" y="1535051"/>
              <a:ext cx="2884554" cy="4773674"/>
            </a:xfrm>
            <a:prstGeom prst="rect">
              <a:avLst/>
            </a:prstGeom>
            <a:effectLst>
              <a:outerShdw blurRad="254000" sx="102000" sy="102000" algn="ctr" rotWithShape="0">
                <a:prstClr val="black">
                  <a:alpha val="30000"/>
                </a:prstClr>
              </a:outerShdw>
            </a:effectLst>
          </p:spPr>
        </p:pic>
      </p:grpSp>
      <p:grpSp>
        <p:nvGrpSpPr>
          <p:cNvPr id="39" name="组合 38"/>
          <p:cNvGrpSpPr/>
          <p:nvPr/>
        </p:nvGrpSpPr>
        <p:grpSpPr>
          <a:xfrm>
            <a:off x="5145185" y="1815517"/>
            <a:ext cx="4278387" cy="493338"/>
            <a:chOff x="5368532" y="1815517"/>
            <a:chExt cx="4278387" cy="493338"/>
          </a:xfrm>
        </p:grpSpPr>
        <p:sp>
          <p:nvSpPr>
            <p:cNvPr id="37" name="文本框 36"/>
            <p:cNvSpPr txBox="1"/>
            <p:nvPr/>
          </p:nvSpPr>
          <p:spPr>
            <a:xfrm flipH="1">
              <a:off x="5368532" y="2033265"/>
              <a:ext cx="427838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cs typeface="+mn-ea"/>
                  <a:sym typeface="+mn-lt"/>
                </a:rPr>
                <a:t>用户登录之后可以将喜欢的商品加入购物车，以便统一结算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flipH="1">
              <a:off x="5368535" y="1815517"/>
              <a:ext cx="98382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购物车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670" y="2966720"/>
            <a:ext cx="7348855" cy="3576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5468">
        <p14:pan/>
      </p:transition>
    </mc:Choice>
    <mc:Fallback>
      <p:transition spd="slow" advClick="0" advTm="254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955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52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462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3675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529149" y="3304283"/>
            <a:ext cx="581785" cy="249435"/>
            <a:chOff x="5722295" y="5459104"/>
            <a:chExt cx="741073" cy="18495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16200000" flipH="1">
            <a:off x="11081066" y="3304283"/>
            <a:ext cx="581785" cy="249435"/>
            <a:chOff x="5722295" y="5459104"/>
            <a:chExt cx="741073" cy="1849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201765" y="2752600"/>
            <a:ext cx="3487437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项目总结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Function summary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02798" y="2642436"/>
            <a:ext cx="1540935" cy="1573129"/>
            <a:chOff x="3502798" y="2642436"/>
            <a:chExt cx="1540935" cy="1573129"/>
          </a:xfrm>
        </p:grpSpPr>
        <p:sp>
          <p:nvSpPr>
            <p:cNvPr id="22" name="矩形: 圆角 21"/>
            <p:cNvSpPr/>
            <p:nvPr/>
          </p:nvSpPr>
          <p:spPr>
            <a:xfrm>
              <a:off x="3502798" y="2674631"/>
              <a:ext cx="1540934" cy="15409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502799" y="2642436"/>
              <a:ext cx="154093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04</a:t>
              </a:r>
              <a:endParaRPr lang="zh-CN" altLang="en-US" sz="8800" dirty="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8718">
        <p14:prism/>
      </p:transition>
    </mc:Choice>
    <mc:Fallback>
      <p:transition spd="slow" advClick="0" advTm="87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5242560" y="1676400"/>
            <a:ext cx="6949440" cy="377950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-2" y="1676400"/>
            <a:ext cx="5242561" cy="3779523"/>
            <a:chOff x="-2" y="1676400"/>
            <a:chExt cx="5242561" cy="377952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/>
            <a:srcRect/>
            <a:stretch>
              <a:fillRect/>
            </a:stretch>
          </p:blipFill>
          <p:spPr>
            <a:xfrm rot="5400000">
              <a:off x="731517" y="944881"/>
              <a:ext cx="3779523" cy="524256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95326" y="2593439"/>
              <a:ext cx="254483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880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</a:defRPr>
              </a:lvl1pPr>
            </a:lstStyle>
            <a:p>
              <a:pPr algn="l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项目总结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/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Function summary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95325" y="3647800"/>
              <a:ext cx="389191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对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asp</a:t>
              </a:r>
              <a:r>
                <a:rPr lang="zh-CN" altLang="en-US" sz="1200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有更加深入的了解，能够熟练使用</a:t>
              </a:r>
              <a:r>
                <a:rPr lang="en-US" altLang="zh-CN" sz="1200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asp</a:t>
              </a:r>
              <a:r>
                <a:rPr lang="zh-CN" altLang="en-US" sz="1200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控件，掌握编码方式，也了解了微软工具的强大，同时也明白遇到困难要找办法去解决，写代码要细心</a:t>
              </a:r>
              <a:r>
                <a:rPr lang="en-US" altLang="zh-CN" sz="1200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+</a:t>
              </a:r>
              <a:r>
                <a:rPr lang="zh-CN" altLang="en-US" sz="1200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耐心，也感谢我们的教员老师的帮助，才得以让我们的项目顺利完工。</a:t>
              </a:r>
              <a:endParaRPr lang="zh-CN" altLang="en-US" sz="12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790576" y="3433011"/>
              <a:ext cx="824864" cy="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4754880" y="1836733"/>
              <a:ext cx="325387" cy="325388"/>
              <a:chOff x="19662163" y="4365972"/>
              <a:chExt cx="553987" cy="553988"/>
            </a:xfrm>
          </p:grpSpPr>
          <p:sp>
            <p:nvSpPr>
              <p:cNvPr id="11" name="Rectangle 119"/>
              <p:cNvSpPr/>
              <p:nvPr/>
            </p:nvSpPr>
            <p:spPr>
              <a:xfrm>
                <a:off x="19662163" y="4365972"/>
                <a:ext cx="246826" cy="2468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12" name="Rectangle 120"/>
              <p:cNvSpPr/>
              <p:nvPr/>
            </p:nvSpPr>
            <p:spPr>
              <a:xfrm>
                <a:off x="19969324" y="4365972"/>
                <a:ext cx="246826" cy="2468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13" name="Rectangle 121"/>
              <p:cNvSpPr/>
              <p:nvPr/>
            </p:nvSpPr>
            <p:spPr>
              <a:xfrm>
                <a:off x="19662163" y="4673134"/>
                <a:ext cx="246826" cy="2468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14" name="Rectangle 122"/>
              <p:cNvSpPr/>
              <p:nvPr/>
            </p:nvSpPr>
            <p:spPr>
              <a:xfrm>
                <a:off x="19969324" y="4673134"/>
                <a:ext cx="246826" cy="2468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</p:grpSp>
    </p:spTree>
  </p:cSld>
  <p:clrMapOvr>
    <a:masterClrMapping/>
  </p:clrMapOvr>
  <p:transition spd="slow" advClick="0" advTm="4026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12420" y="593725"/>
            <a:ext cx="11567160" cy="5670545"/>
          </a:xfrm>
          <a:prstGeom prst="roundRect">
            <a:avLst>
              <a:gd name="adj" fmla="val 7976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5810" y="1604150"/>
            <a:ext cx="3040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+mn-ea"/>
                <a:sym typeface="+mn-lt"/>
              </a:rPr>
              <a:t>ECSHOP</a:t>
            </a:r>
            <a:endParaRPr 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2470" y="2815873"/>
            <a:ext cx="9987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感谢聆听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THANKS FOR LISTENING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833089" y="2712451"/>
            <a:ext cx="525822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 flipH="1">
            <a:off x="5717767" y="5620763"/>
            <a:ext cx="756466" cy="249435"/>
            <a:chOff x="5722295" y="5459104"/>
            <a:chExt cx="741073" cy="184951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椭圆 57"/>
          <p:cNvSpPr/>
          <p:nvPr/>
        </p:nvSpPr>
        <p:spPr>
          <a:xfrm>
            <a:off x="605100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86050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24150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624412" y="763805"/>
            <a:ext cx="943176" cy="0"/>
          </a:xfrm>
          <a:prstGeom prst="line">
            <a:avLst/>
          </a:prstGeom>
          <a:ln w="444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302">
        <p14:prism isContent="1"/>
      </p:transition>
    </mc:Choice>
    <mc:Fallback>
      <p:transition spd="slow" advClick="0" advTm="103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58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66441" y="557877"/>
            <a:ext cx="2659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970989" y="2602892"/>
            <a:ext cx="4830721" cy="1141200"/>
            <a:chOff x="970989" y="2602892"/>
            <a:chExt cx="4830721" cy="1141200"/>
          </a:xfrm>
        </p:grpSpPr>
        <p:sp>
          <p:nvSpPr>
            <p:cNvPr id="7" name="矩形: 圆角 6"/>
            <p:cNvSpPr/>
            <p:nvPr/>
          </p:nvSpPr>
          <p:spPr>
            <a:xfrm>
              <a:off x="970989" y="2603823"/>
              <a:ext cx="4830721" cy="1139339"/>
            </a:xfrm>
            <a:prstGeom prst="roundRect">
              <a:avLst>
                <a:gd name="adj" fmla="val 1919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970990" y="2602892"/>
              <a:ext cx="1141239" cy="1141200"/>
            </a:xfrm>
            <a:custGeom>
              <a:avLst/>
              <a:gdLst>
                <a:gd name="connsiteX0" fmla="*/ 232109 w 1141239"/>
                <a:gd name="connsiteY0" fmla="*/ 0 h 1141200"/>
                <a:gd name="connsiteX1" fmla="*/ 650157 w 1141239"/>
                <a:gd name="connsiteY1" fmla="*/ 0 h 1141200"/>
                <a:gd name="connsiteX2" fmla="*/ 909130 w 1141239"/>
                <a:gd name="connsiteY2" fmla="*/ 0 h 1141200"/>
                <a:gd name="connsiteX3" fmla="*/ 1141238 w 1141239"/>
                <a:gd name="connsiteY3" fmla="*/ 0 h 1141200"/>
                <a:gd name="connsiteX4" fmla="*/ 1141238 w 1141239"/>
                <a:gd name="connsiteY4" fmla="*/ 232099 h 1141200"/>
                <a:gd name="connsiteX5" fmla="*/ 1141239 w 1141239"/>
                <a:gd name="connsiteY5" fmla="*/ 232109 h 1141200"/>
                <a:gd name="connsiteX6" fmla="*/ 1141239 w 1141239"/>
                <a:gd name="connsiteY6" fmla="*/ 909091 h 1141200"/>
                <a:gd name="connsiteX7" fmla="*/ 1141238 w 1141239"/>
                <a:gd name="connsiteY7" fmla="*/ 909101 h 1141200"/>
                <a:gd name="connsiteX8" fmla="*/ 1141238 w 1141239"/>
                <a:gd name="connsiteY8" fmla="*/ 1141200 h 1141200"/>
                <a:gd name="connsiteX9" fmla="*/ 909130 w 1141239"/>
                <a:gd name="connsiteY9" fmla="*/ 1141200 h 1141200"/>
                <a:gd name="connsiteX10" fmla="*/ 650157 w 1141239"/>
                <a:gd name="connsiteY10" fmla="*/ 1141200 h 1141200"/>
                <a:gd name="connsiteX11" fmla="*/ 232109 w 1141239"/>
                <a:gd name="connsiteY11" fmla="*/ 1141200 h 1141200"/>
                <a:gd name="connsiteX12" fmla="*/ 0 w 1141239"/>
                <a:gd name="connsiteY12" fmla="*/ 909091 h 1141200"/>
                <a:gd name="connsiteX13" fmla="*/ 0 w 1141239"/>
                <a:gd name="connsiteY13" fmla="*/ 232109 h 1141200"/>
                <a:gd name="connsiteX14" fmla="*/ 232109 w 1141239"/>
                <a:gd name="connsiteY14" fmla="*/ 0 h 11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39" h="1141200">
                  <a:moveTo>
                    <a:pt x="232109" y="0"/>
                  </a:moveTo>
                  <a:lnTo>
                    <a:pt x="650157" y="0"/>
                  </a:lnTo>
                  <a:lnTo>
                    <a:pt x="909130" y="0"/>
                  </a:lnTo>
                  <a:lnTo>
                    <a:pt x="1141238" y="0"/>
                  </a:lnTo>
                  <a:lnTo>
                    <a:pt x="1141238" y="232099"/>
                  </a:lnTo>
                  <a:lnTo>
                    <a:pt x="1141239" y="232109"/>
                  </a:lnTo>
                  <a:lnTo>
                    <a:pt x="1141239" y="909091"/>
                  </a:lnTo>
                  <a:lnTo>
                    <a:pt x="1141238" y="909101"/>
                  </a:lnTo>
                  <a:lnTo>
                    <a:pt x="1141238" y="1141200"/>
                  </a:lnTo>
                  <a:lnTo>
                    <a:pt x="909130" y="1141200"/>
                  </a:lnTo>
                  <a:lnTo>
                    <a:pt x="650157" y="1141200"/>
                  </a:lnTo>
                  <a:lnTo>
                    <a:pt x="232109" y="1141200"/>
                  </a:lnTo>
                  <a:cubicBezTo>
                    <a:pt x="103919" y="1141200"/>
                    <a:pt x="0" y="1037281"/>
                    <a:pt x="0" y="909091"/>
                  </a:cubicBezTo>
                  <a:lnTo>
                    <a:pt x="0" y="232109"/>
                  </a:lnTo>
                  <a:cubicBezTo>
                    <a:pt x="0" y="103919"/>
                    <a:pt x="103919" y="0"/>
                    <a:pt x="232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68644" y="2748041"/>
              <a:ext cx="9459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en-US" altLang="zh-CN" sz="4400" dirty="0">
                  <a:cs typeface="+mn-ea"/>
                  <a:sym typeface="+mn-lt"/>
                </a:rPr>
                <a:t>01</a:t>
              </a:r>
              <a:endParaRPr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42308" y="2941930"/>
              <a:ext cx="32101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项目背景 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project context 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475015" y="2767289"/>
              <a:ext cx="154935" cy="81915"/>
              <a:chOff x="5422106" y="2718180"/>
              <a:chExt cx="154935" cy="81915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5422106" y="2718180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5422106" y="2759138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5422106" y="2800095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组合 109"/>
          <p:cNvGrpSpPr/>
          <p:nvPr/>
        </p:nvGrpSpPr>
        <p:grpSpPr>
          <a:xfrm>
            <a:off x="970989" y="4406085"/>
            <a:ext cx="4830721" cy="1141200"/>
            <a:chOff x="970989" y="2602892"/>
            <a:chExt cx="4830721" cy="1141200"/>
          </a:xfrm>
        </p:grpSpPr>
        <p:sp>
          <p:nvSpPr>
            <p:cNvPr id="111" name="矩形: 圆角 110"/>
            <p:cNvSpPr/>
            <p:nvPr/>
          </p:nvSpPr>
          <p:spPr>
            <a:xfrm>
              <a:off x="970989" y="2603823"/>
              <a:ext cx="4830721" cy="1139339"/>
            </a:xfrm>
            <a:prstGeom prst="roundRect">
              <a:avLst>
                <a:gd name="adj" fmla="val 1919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970990" y="2602892"/>
              <a:ext cx="1141239" cy="1141200"/>
            </a:xfrm>
            <a:custGeom>
              <a:avLst/>
              <a:gdLst>
                <a:gd name="connsiteX0" fmla="*/ 232109 w 1141239"/>
                <a:gd name="connsiteY0" fmla="*/ 0 h 1141200"/>
                <a:gd name="connsiteX1" fmla="*/ 650157 w 1141239"/>
                <a:gd name="connsiteY1" fmla="*/ 0 h 1141200"/>
                <a:gd name="connsiteX2" fmla="*/ 909130 w 1141239"/>
                <a:gd name="connsiteY2" fmla="*/ 0 h 1141200"/>
                <a:gd name="connsiteX3" fmla="*/ 1141238 w 1141239"/>
                <a:gd name="connsiteY3" fmla="*/ 0 h 1141200"/>
                <a:gd name="connsiteX4" fmla="*/ 1141238 w 1141239"/>
                <a:gd name="connsiteY4" fmla="*/ 232099 h 1141200"/>
                <a:gd name="connsiteX5" fmla="*/ 1141239 w 1141239"/>
                <a:gd name="connsiteY5" fmla="*/ 232109 h 1141200"/>
                <a:gd name="connsiteX6" fmla="*/ 1141239 w 1141239"/>
                <a:gd name="connsiteY6" fmla="*/ 909091 h 1141200"/>
                <a:gd name="connsiteX7" fmla="*/ 1141238 w 1141239"/>
                <a:gd name="connsiteY7" fmla="*/ 909101 h 1141200"/>
                <a:gd name="connsiteX8" fmla="*/ 1141238 w 1141239"/>
                <a:gd name="connsiteY8" fmla="*/ 1141200 h 1141200"/>
                <a:gd name="connsiteX9" fmla="*/ 909130 w 1141239"/>
                <a:gd name="connsiteY9" fmla="*/ 1141200 h 1141200"/>
                <a:gd name="connsiteX10" fmla="*/ 650157 w 1141239"/>
                <a:gd name="connsiteY10" fmla="*/ 1141200 h 1141200"/>
                <a:gd name="connsiteX11" fmla="*/ 232109 w 1141239"/>
                <a:gd name="connsiteY11" fmla="*/ 1141200 h 1141200"/>
                <a:gd name="connsiteX12" fmla="*/ 0 w 1141239"/>
                <a:gd name="connsiteY12" fmla="*/ 909091 h 1141200"/>
                <a:gd name="connsiteX13" fmla="*/ 0 w 1141239"/>
                <a:gd name="connsiteY13" fmla="*/ 232109 h 1141200"/>
                <a:gd name="connsiteX14" fmla="*/ 232109 w 1141239"/>
                <a:gd name="connsiteY14" fmla="*/ 0 h 11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39" h="1141200">
                  <a:moveTo>
                    <a:pt x="232109" y="0"/>
                  </a:moveTo>
                  <a:lnTo>
                    <a:pt x="650157" y="0"/>
                  </a:lnTo>
                  <a:lnTo>
                    <a:pt x="909130" y="0"/>
                  </a:lnTo>
                  <a:lnTo>
                    <a:pt x="1141238" y="0"/>
                  </a:lnTo>
                  <a:lnTo>
                    <a:pt x="1141238" y="232099"/>
                  </a:lnTo>
                  <a:lnTo>
                    <a:pt x="1141239" y="232109"/>
                  </a:lnTo>
                  <a:lnTo>
                    <a:pt x="1141239" y="909091"/>
                  </a:lnTo>
                  <a:lnTo>
                    <a:pt x="1141238" y="909101"/>
                  </a:lnTo>
                  <a:lnTo>
                    <a:pt x="1141238" y="1141200"/>
                  </a:lnTo>
                  <a:lnTo>
                    <a:pt x="909130" y="1141200"/>
                  </a:lnTo>
                  <a:lnTo>
                    <a:pt x="650157" y="1141200"/>
                  </a:lnTo>
                  <a:lnTo>
                    <a:pt x="232109" y="1141200"/>
                  </a:lnTo>
                  <a:cubicBezTo>
                    <a:pt x="103919" y="1141200"/>
                    <a:pt x="0" y="1037281"/>
                    <a:pt x="0" y="909091"/>
                  </a:cubicBezTo>
                  <a:lnTo>
                    <a:pt x="0" y="232109"/>
                  </a:lnTo>
                  <a:cubicBezTo>
                    <a:pt x="0" y="103919"/>
                    <a:pt x="103919" y="0"/>
                    <a:pt x="232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068644" y="2748041"/>
              <a:ext cx="9459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en-US" altLang="zh-CN" sz="4400" dirty="0">
                  <a:cs typeface="+mn-ea"/>
                  <a:sym typeface="+mn-lt"/>
                </a:rPr>
                <a:t>03</a:t>
              </a:r>
              <a:endParaRPr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342308" y="2941930"/>
              <a:ext cx="32101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功能展示 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Function display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5475015" y="2767289"/>
              <a:ext cx="154935" cy="81915"/>
              <a:chOff x="5422106" y="2718180"/>
              <a:chExt cx="154935" cy="81915"/>
            </a:xfrm>
          </p:grpSpPr>
          <p:cxnSp>
            <p:nvCxnSpPr>
              <p:cNvPr id="116" name="直接连接符 115"/>
              <p:cNvCxnSpPr/>
              <p:nvPr/>
            </p:nvCxnSpPr>
            <p:spPr>
              <a:xfrm>
                <a:off x="5422106" y="2718180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5422106" y="2759138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5422106" y="2800095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组合 118"/>
          <p:cNvGrpSpPr/>
          <p:nvPr/>
        </p:nvGrpSpPr>
        <p:grpSpPr>
          <a:xfrm>
            <a:off x="6390292" y="2602892"/>
            <a:ext cx="4830721" cy="1141200"/>
            <a:chOff x="970989" y="2602892"/>
            <a:chExt cx="4830721" cy="1141200"/>
          </a:xfrm>
        </p:grpSpPr>
        <p:sp>
          <p:nvSpPr>
            <p:cNvPr id="120" name="矩形: 圆角 119"/>
            <p:cNvSpPr/>
            <p:nvPr/>
          </p:nvSpPr>
          <p:spPr>
            <a:xfrm>
              <a:off x="970989" y="2603823"/>
              <a:ext cx="4830721" cy="1139339"/>
            </a:xfrm>
            <a:prstGeom prst="roundRect">
              <a:avLst>
                <a:gd name="adj" fmla="val 1919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970990" y="2602892"/>
              <a:ext cx="1141239" cy="1141200"/>
            </a:xfrm>
            <a:custGeom>
              <a:avLst/>
              <a:gdLst>
                <a:gd name="connsiteX0" fmla="*/ 232109 w 1141239"/>
                <a:gd name="connsiteY0" fmla="*/ 0 h 1141200"/>
                <a:gd name="connsiteX1" fmla="*/ 650157 w 1141239"/>
                <a:gd name="connsiteY1" fmla="*/ 0 h 1141200"/>
                <a:gd name="connsiteX2" fmla="*/ 909130 w 1141239"/>
                <a:gd name="connsiteY2" fmla="*/ 0 h 1141200"/>
                <a:gd name="connsiteX3" fmla="*/ 1141238 w 1141239"/>
                <a:gd name="connsiteY3" fmla="*/ 0 h 1141200"/>
                <a:gd name="connsiteX4" fmla="*/ 1141238 w 1141239"/>
                <a:gd name="connsiteY4" fmla="*/ 232099 h 1141200"/>
                <a:gd name="connsiteX5" fmla="*/ 1141239 w 1141239"/>
                <a:gd name="connsiteY5" fmla="*/ 232109 h 1141200"/>
                <a:gd name="connsiteX6" fmla="*/ 1141239 w 1141239"/>
                <a:gd name="connsiteY6" fmla="*/ 909091 h 1141200"/>
                <a:gd name="connsiteX7" fmla="*/ 1141238 w 1141239"/>
                <a:gd name="connsiteY7" fmla="*/ 909101 h 1141200"/>
                <a:gd name="connsiteX8" fmla="*/ 1141238 w 1141239"/>
                <a:gd name="connsiteY8" fmla="*/ 1141200 h 1141200"/>
                <a:gd name="connsiteX9" fmla="*/ 909130 w 1141239"/>
                <a:gd name="connsiteY9" fmla="*/ 1141200 h 1141200"/>
                <a:gd name="connsiteX10" fmla="*/ 650157 w 1141239"/>
                <a:gd name="connsiteY10" fmla="*/ 1141200 h 1141200"/>
                <a:gd name="connsiteX11" fmla="*/ 232109 w 1141239"/>
                <a:gd name="connsiteY11" fmla="*/ 1141200 h 1141200"/>
                <a:gd name="connsiteX12" fmla="*/ 0 w 1141239"/>
                <a:gd name="connsiteY12" fmla="*/ 909091 h 1141200"/>
                <a:gd name="connsiteX13" fmla="*/ 0 w 1141239"/>
                <a:gd name="connsiteY13" fmla="*/ 232109 h 1141200"/>
                <a:gd name="connsiteX14" fmla="*/ 232109 w 1141239"/>
                <a:gd name="connsiteY14" fmla="*/ 0 h 11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39" h="1141200">
                  <a:moveTo>
                    <a:pt x="232109" y="0"/>
                  </a:moveTo>
                  <a:lnTo>
                    <a:pt x="650157" y="0"/>
                  </a:lnTo>
                  <a:lnTo>
                    <a:pt x="909130" y="0"/>
                  </a:lnTo>
                  <a:lnTo>
                    <a:pt x="1141238" y="0"/>
                  </a:lnTo>
                  <a:lnTo>
                    <a:pt x="1141238" y="232099"/>
                  </a:lnTo>
                  <a:lnTo>
                    <a:pt x="1141239" y="232109"/>
                  </a:lnTo>
                  <a:lnTo>
                    <a:pt x="1141239" y="909091"/>
                  </a:lnTo>
                  <a:lnTo>
                    <a:pt x="1141238" y="909101"/>
                  </a:lnTo>
                  <a:lnTo>
                    <a:pt x="1141238" y="1141200"/>
                  </a:lnTo>
                  <a:lnTo>
                    <a:pt x="909130" y="1141200"/>
                  </a:lnTo>
                  <a:lnTo>
                    <a:pt x="650157" y="1141200"/>
                  </a:lnTo>
                  <a:lnTo>
                    <a:pt x="232109" y="1141200"/>
                  </a:lnTo>
                  <a:cubicBezTo>
                    <a:pt x="103919" y="1141200"/>
                    <a:pt x="0" y="1037281"/>
                    <a:pt x="0" y="909091"/>
                  </a:cubicBezTo>
                  <a:lnTo>
                    <a:pt x="0" y="232109"/>
                  </a:lnTo>
                  <a:cubicBezTo>
                    <a:pt x="0" y="103919"/>
                    <a:pt x="103919" y="0"/>
                    <a:pt x="232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68644" y="2748041"/>
              <a:ext cx="9459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en-US" altLang="zh-CN" sz="4400" dirty="0">
                  <a:cs typeface="+mn-ea"/>
                  <a:sym typeface="+mn-lt"/>
                </a:rPr>
                <a:t>02</a:t>
              </a:r>
              <a:endParaRPr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2342308" y="2941930"/>
              <a:ext cx="32101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项目分工 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Functions of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5475015" y="2767289"/>
              <a:ext cx="154935" cy="81915"/>
              <a:chOff x="5422106" y="2718180"/>
              <a:chExt cx="154935" cy="81915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5422106" y="2718180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5422106" y="2759138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5422106" y="2800095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组合 127"/>
          <p:cNvGrpSpPr/>
          <p:nvPr/>
        </p:nvGrpSpPr>
        <p:grpSpPr>
          <a:xfrm>
            <a:off x="6390292" y="4406085"/>
            <a:ext cx="4830721" cy="1141200"/>
            <a:chOff x="970989" y="2602892"/>
            <a:chExt cx="4830721" cy="1141200"/>
          </a:xfrm>
        </p:grpSpPr>
        <p:sp>
          <p:nvSpPr>
            <p:cNvPr id="129" name="矩形: 圆角 128"/>
            <p:cNvSpPr/>
            <p:nvPr/>
          </p:nvSpPr>
          <p:spPr>
            <a:xfrm>
              <a:off x="970989" y="2603823"/>
              <a:ext cx="4830721" cy="1139339"/>
            </a:xfrm>
            <a:prstGeom prst="roundRect">
              <a:avLst>
                <a:gd name="adj" fmla="val 1919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970990" y="2602892"/>
              <a:ext cx="1141239" cy="1141200"/>
            </a:xfrm>
            <a:custGeom>
              <a:avLst/>
              <a:gdLst>
                <a:gd name="connsiteX0" fmla="*/ 232109 w 1141239"/>
                <a:gd name="connsiteY0" fmla="*/ 0 h 1141200"/>
                <a:gd name="connsiteX1" fmla="*/ 650157 w 1141239"/>
                <a:gd name="connsiteY1" fmla="*/ 0 h 1141200"/>
                <a:gd name="connsiteX2" fmla="*/ 909130 w 1141239"/>
                <a:gd name="connsiteY2" fmla="*/ 0 h 1141200"/>
                <a:gd name="connsiteX3" fmla="*/ 1141238 w 1141239"/>
                <a:gd name="connsiteY3" fmla="*/ 0 h 1141200"/>
                <a:gd name="connsiteX4" fmla="*/ 1141238 w 1141239"/>
                <a:gd name="connsiteY4" fmla="*/ 232099 h 1141200"/>
                <a:gd name="connsiteX5" fmla="*/ 1141239 w 1141239"/>
                <a:gd name="connsiteY5" fmla="*/ 232109 h 1141200"/>
                <a:gd name="connsiteX6" fmla="*/ 1141239 w 1141239"/>
                <a:gd name="connsiteY6" fmla="*/ 909091 h 1141200"/>
                <a:gd name="connsiteX7" fmla="*/ 1141238 w 1141239"/>
                <a:gd name="connsiteY7" fmla="*/ 909101 h 1141200"/>
                <a:gd name="connsiteX8" fmla="*/ 1141238 w 1141239"/>
                <a:gd name="connsiteY8" fmla="*/ 1141200 h 1141200"/>
                <a:gd name="connsiteX9" fmla="*/ 909130 w 1141239"/>
                <a:gd name="connsiteY9" fmla="*/ 1141200 h 1141200"/>
                <a:gd name="connsiteX10" fmla="*/ 650157 w 1141239"/>
                <a:gd name="connsiteY10" fmla="*/ 1141200 h 1141200"/>
                <a:gd name="connsiteX11" fmla="*/ 232109 w 1141239"/>
                <a:gd name="connsiteY11" fmla="*/ 1141200 h 1141200"/>
                <a:gd name="connsiteX12" fmla="*/ 0 w 1141239"/>
                <a:gd name="connsiteY12" fmla="*/ 909091 h 1141200"/>
                <a:gd name="connsiteX13" fmla="*/ 0 w 1141239"/>
                <a:gd name="connsiteY13" fmla="*/ 232109 h 1141200"/>
                <a:gd name="connsiteX14" fmla="*/ 232109 w 1141239"/>
                <a:gd name="connsiteY14" fmla="*/ 0 h 11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39" h="1141200">
                  <a:moveTo>
                    <a:pt x="232109" y="0"/>
                  </a:moveTo>
                  <a:lnTo>
                    <a:pt x="650157" y="0"/>
                  </a:lnTo>
                  <a:lnTo>
                    <a:pt x="909130" y="0"/>
                  </a:lnTo>
                  <a:lnTo>
                    <a:pt x="1141238" y="0"/>
                  </a:lnTo>
                  <a:lnTo>
                    <a:pt x="1141238" y="232099"/>
                  </a:lnTo>
                  <a:lnTo>
                    <a:pt x="1141239" y="232109"/>
                  </a:lnTo>
                  <a:lnTo>
                    <a:pt x="1141239" y="909091"/>
                  </a:lnTo>
                  <a:lnTo>
                    <a:pt x="1141238" y="909101"/>
                  </a:lnTo>
                  <a:lnTo>
                    <a:pt x="1141238" y="1141200"/>
                  </a:lnTo>
                  <a:lnTo>
                    <a:pt x="909130" y="1141200"/>
                  </a:lnTo>
                  <a:lnTo>
                    <a:pt x="650157" y="1141200"/>
                  </a:lnTo>
                  <a:lnTo>
                    <a:pt x="232109" y="1141200"/>
                  </a:lnTo>
                  <a:cubicBezTo>
                    <a:pt x="103919" y="1141200"/>
                    <a:pt x="0" y="1037281"/>
                    <a:pt x="0" y="909091"/>
                  </a:cubicBezTo>
                  <a:lnTo>
                    <a:pt x="0" y="232109"/>
                  </a:lnTo>
                  <a:cubicBezTo>
                    <a:pt x="0" y="103919"/>
                    <a:pt x="103919" y="0"/>
                    <a:pt x="232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068644" y="2748041"/>
              <a:ext cx="9459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en-US" altLang="zh-CN" sz="4400" dirty="0">
                  <a:cs typeface="+mn-ea"/>
                  <a:sym typeface="+mn-lt"/>
                </a:rPr>
                <a:t>04</a:t>
              </a:r>
              <a:endParaRPr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342308" y="2941930"/>
              <a:ext cx="32101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项目总结 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Function summary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475015" y="2767289"/>
              <a:ext cx="154935" cy="81915"/>
              <a:chOff x="5422106" y="2718180"/>
              <a:chExt cx="154935" cy="81915"/>
            </a:xfrm>
          </p:grpSpPr>
          <p:cxnSp>
            <p:nvCxnSpPr>
              <p:cNvPr id="134" name="直接连接符 133"/>
              <p:cNvCxnSpPr/>
              <p:nvPr/>
            </p:nvCxnSpPr>
            <p:spPr>
              <a:xfrm>
                <a:off x="5422106" y="2718180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5422106" y="2759138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5422106" y="2800095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388">
        <p14:pan dir="u"/>
      </p:transition>
    </mc:Choice>
    <mc:Fallback>
      <p:transition spd="slow" advClick="0" advTm="203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955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525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462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36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529149" y="3304283"/>
            <a:ext cx="581785" cy="249435"/>
            <a:chOff x="5722295" y="5459104"/>
            <a:chExt cx="741073" cy="18495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16200000" flipH="1">
            <a:off x="11081066" y="3304283"/>
            <a:ext cx="581785" cy="249435"/>
            <a:chOff x="5722295" y="5459104"/>
            <a:chExt cx="741073" cy="1849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201765" y="2752600"/>
            <a:ext cx="3487437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项目背景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project context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02798" y="2642436"/>
            <a:ext cx="1540934" cy="1573129"/>
            <a:chOff x="3502798" y="2642436"/>
            <a:chExt cx="1540934" cy="1573129"/>
          </a:xfrm>
        </p:grpSpPr>
        <p:sp>
          <p:nvSpPr>
            <p:cNvPr id="22" name="矩形: 圆角 21"/>
            <p:cNvSpPr/>
            <p:nvPr/>
          </p:nvSpPr>
          <p:spPr>
            <a:xfrm>
              <a:off x="3502798" y="2674631"/>
              <a:ext cx="1540934" cy="15409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597272" y="2642436"/>
              <a:ext cx="13519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01</a:t>
              </a:r>
              <a:endParaRPr lang="zh-CN" altLang="en-US" sz="8800" dirty="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7865">
        <p14:prism/>
      </p:transition>
    </mc:Choice>
    <mc:Fallback>
      <p:transition spd="slow" advClick="0" advTm="78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6659" y="759988"/>
            <a:ext cx="2598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sz="2400" b="1" dirty="0">
                <a:gradFill>
                  <a:gsLst>
                    <a:gs pos="100000">
                      <a:srgbClr val="6AAABA"/>
                    </a:gs>
                    <a:gs pos="0">
                      <a:srgbClr val="D93339"/>
                    </a:gs>
                  </a:gsLst>
                  <a:lin ang="2700000" scaled="1"/>
                </a:gradFill>
                <a:ea typeface="宋体" panose="02010600030101010101" pitchFamily="2" charset="-122"/>
                <a:cs typeface="+mn-ea"/>
                <a:sym typeface="+mn-lt"/>
              </a:rPr>
              <a:t>开发背景</a:t>
            </a:r>
            <a:endParaRPr lang="en-US" altLang="zh-CN" sz="2400" b="1" dirty="0">
              <a:gradFill>
                <a:gsLst>
                  <a:gs pos="100000">
                    <a:srgbClr val="6AAABA"/>
                  </a:gs>
                  <a:gs pos="0">
                    <a:srgbClr val="D93339"/>
                  </a:gs>
                </a:gsLst>
                <a:lin ang="2700000" scaled="1"/>
              </a:gradFill>
              <a:cs typeface="+mn-ea"/>
              <a:sym typeface="+mn-lt"/>
            </a:endParaRPr>
          </a:p>
          <a:p>
            <a:r>
              <a:rPr lang="en-US" altLang="zh-CN" sz="1200" dirty="0">
                <a:gradFill>
                  <a:gsLst>
                    <a:gs pos="100000">
                      <a:srgbClr val="6AAABA"/>
                    </a:gs>
                    <a:gs pos="0">
                      <a:srgbClr val="D93339"/>
                    </a:gs>
                  </a:gsLst>
                  <a:lin ang="2700000" scaled="1"/>
                </a:gradFill>
                <a:cs typeface="+mn-ea"/>
                <a:sym typeface="+mn-lt"/>
              </a:rPr>
              <a:t>development background</a:t>
            </a:r>
            <a:endParaRPr lang="en-US" altLang="zh-CN" sz="1200" dirty="0">
              <a:gradFill>
                <a:gsLst>
                  <a:gs pos="100000">
                    <a:srgbClr val="6AAABA"/>
                  </a:gs>
                  <a:gs pos="0">
                    <a:srgbClr val="D93339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924112" y="1406544"/>
            <a:ext cx="343776" cy="0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D93339"/>
                </a:gs>
                <a:gs pos="100000">
                  <a:srgbClr val="6AAAB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0" y="1659084"/>
            <a:ext cx="12192001" cy="2402436"/>
            <a:chOff x="0" y="1659084"/>
            <a:chExt cx="12192001" cy="2402436"/>
          </a:xfrm>
        </p:grpSpPr>
        <p:pic>
          <p:nvPicPr>
            <p:cNvPr id="101" name="图片 100"/>
            <p:cNvPicPr>
              <a:picLocks noChangeAspect="1"/>
            </p:cNvPicPr>
            <p:nvPr/>
          </p:nvPicPr>
          <p:blipFill rotWithShape="1">
            <a:blip r:embed="rId1" cstate="print"/>
            <a:srcRect l="22758" r="42210"/>
            <a:stretch>
              <a:fillRect/>
            </a:stretch>
          </p:blipFill>
          <p:spPr>
            <a:xfrm rot="5400000">
              <a:off x="4894783" y="-3235699"/>
              <a:ext cx="2402436" cy="12192001"/>
            </a:xfrm>
            <a:prstGeom prst="rect">
              <a:avLst/>
            </a:prstGeom>
          </p:spPr>
        </p:pic>
        <p:sp>
          <p:nvSpPr>
            <p:cNvPr id="11" name="矩形: 圆角 10"/>
            <p:cNvSpPr/>
            <p:nvPr/>
          </p:nvSpPr>
          <p:spPr>
            <a:xfrm>
              <a:off x="525518" y="1832004"/>
              <a:ext cx="11140966" cy="2056595"/>
            </a:xfrm>
            <a:prstGeom prst="roundRect">
              <a:avLst>
                <a:gd name="adj" fmla="val 30357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8001" y="4248573"/>
            <a:ext cx="2092701" cy="1049509"/>
            <a:chOff x="1957024" y="4617057"/>
            <a:chExt cx="2092701" cy="1049509"/>
          </a:xfrm>
        </p:grpSpPr>
        <p:sp>
          <p:nvSpPr>
            <p:cNvPr id="14" name="文本框 13"/>
            <p:cNvSpPr txBox="1"/>
            <p:nvPr/>
          </p:nvSpPr>
          <p:spPr>
            <a:xfrm>
              <a:off x="2001849" y="5021406"/>
              <a:ext cx="20030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cs typeface="+mn-ea"/>
                  <a:sym typeface="+mn-lt"/>
                </a:rPr>
                <a:t>电子商务对国家经济、企业管理和个人生活带来巨大影响。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57024" y="4617057"/>
              <a:ext cx="20927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cs typeface="+mn-ea"/>
                  <a:sym typeface="+mn-lt"/>
                </a:rPr>
                <a:t>社会背景</a:t>
              </a: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745711" y="4986389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204670" y="2210620"/>
            <a:ext cx="1299363" cy="1299363"/>
            <a:chOff x="1428896" y="2063381"/>
            <a:chExt cx="1299363" cy="1299363"/>
          </a:xfrm>
        </p:grpSpPr>
        <p:sp>
          <p:nvSpPr>
            <p:cNvPr id="32" name="矩形: 圆角 31"/>
            <p:cNvSpPr/>
            <p:nvPr/>
          </p:nvSpPr>
          <p:spPr>
            <a:xfrm>
              <a:off x="1428896" y="2063381"/>
              <a:ext cx="1299363" cy="12993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693586" y="2326795"/>
              <a:ext cx="769983" cy="772534"/>
              <a:chOff x="9898742" y="3257999"/>
              <a:chExt cx="551080" cy="552906"/>
            </a:xfrm>
            <a:gradFill flip="none" rotWithShape="1">
              <a:gsLst>
                <a:gs pos="100000">
                  <a:srgbClr val="6AAABA"/>
                </a:gs>
                <a:gs pos="0">
                  <a:srgbClr val="D93339"/>
                </a:gs>
              </a:gsLst>
              <a:lin ang="2700000" scaled="1"/>
              <a:tileRect/>
            </a:gradFill>
          </p:grpSpPr>
          <p:sp>
            <p:nvSpPr>
              <p:cNvPr id="46" name="Freeform 231"/>
              <p:cNvSpPr/>
              <p:nvPr/>
            </p:nvSpPr>
            <p:spPr>
              <a:xfrm>
                <a:off x="9898742" y="3257999"/>
                <a:ext cx="551080" cy="552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58" extrusionOk="0">
                    <a:moveTo>
                      <a:pt x="21431" y="20925"/>
                    </a:moveTo>
                    <a:cubicBezTo>
                      <a:pt x="14850" y="14175"/>
                      <a:pt x="14850" y="14175"/>
                      <a:pt x="14850" y="14175"/>
                    </a:cubicBezTo>
                    <a:cubicBezTo>
                      <a:pt x="15019" y="14006"/>
                      <a:pt x="15019" y="14006"/>
                      <a:pt x="15019" y="14006"/>
                    </a:cubicBezTo>
                    <a:cubicBezTo>
                      <a:pt x="16369" y="12487"/>
                      <a:pt x="17044" y="10462"/>
                      <a:pt x="17044" y="8437"/>
                    </a:cubicBezTo>
                    <a:cubicBezTo>
                      <a:pt x="17044" y="3713"/>
                      <a:pt x="13162" y="0"/>
                      <a:pt x="8438" y="0"/>
                    </a:cubicBezTo>
                    <a:cubicBezTo>
                      <a:pt x="6244" y="0"/>
                      <a:pt x="4050" y="844"/>
                      <a:pt x="2531" y="2531"/>
                    </a:cubicBezTo>
                    <a:cubicBezTo>
                      <a:pt x="844" y="4050"/>
                      <a:pt x="0" y="6244"/>
                      <a:pt x="0" y="8437"/>
                    </a:cubicBezTo>
                    <a:cubicBezTo>
                      <a:pt x="0" y="13162"/>
                      <a:pt x="3881" y="17044"/>
                      <a:pt x="8438" y="17044"/>
                    </a:cubicBezTo>
                    <a:cubicBezTo>
                      <a:pt x="10631" y="17044"/>
                      <a:pt x="12487" y="16200"/>
                      <a:pt x="14175" y="14850"/>
                    </a:cubicBezTo>
                    <a:cubicBezTo>
                      <a:pt x="14344" y="14850"/>
                      <a:pt x="14344" y="14850"/>
                      <a:pt x="14344" y="14850"/>
                    </a:cubicBezTo>
                    <a:cubicBezTo>
                      <a:pt x="20925" y="21431"/>
                      <a:pt x="20925" y="21431"/>
                      <a:pt x="20925" y="21431"/>
                    </a:cubicBezTo>
                    <a:cubicBezTo>
                      <a:pt x="21094" y="21600"/>
                      <a:pt x="21262" y="21600"/>
                      <a:pt x="21431" y="21431"/>
                    </a:cubicBezTo>
                    <a:cubicBezTo>
                      <a:pt x="21600" y="21262"/>
                      <a:pt x="21600" y="21094"/>
                      <a:pt x="21431" y="20925"/>
                    </a:cubicBezTo>
                    <a:close/>
                    <a:moveTo>
                      <a:pt x="14006" y="14006"/>
                    </a:moveTo>
                    <a:cubicBezTo>
                      <a:pt x="13331" y="14681"/>
                      <a:pt x="12487" y="15187"/>
                      <a:pt x="11475" y="15694"/>
                    </a:cubicBezTo>
                    <a:cubicBezTo>
                      <a:pt x="10631" y="16031"/>
                      <a:pt x="9619" y="16200"/>
                      <a:pt x="8438" y="16200"/>
                    </a:cubicBezTo>
                    <a:cubicBezTo>
                      <a:pt x="7425" y="16200"/>
                      <a:pt x="6413" y="16031"/>
                      <a:pt x="5569" y="15694"/>
                    </a:cubicBezTo>
                    <a:cubicBezTo>
                      <a:pt x="4556" y="15187"/>
                      <a:pt x="3713" y="14681"/>
                      <a:pt x="3038" y="14006"/>
                    </a:cubicBezTo>
                    <a:cubicBezTo>
                      <a:pt x="2363" y="13331"/>
                      <a:pt x="1688" y="12487"/>
                      <a:pt x="1350" y="11475"/>
                    </a:cubicBezTo>
                    <a:cubicBezTo>
                      <a:pt x="1013" y="10631"/>
                      <a:pt x="844" y="9619"/>
                      <a:pt x="844" y="8437"/>
                    </a:cubicBezTo>
                    <a:cubicBezTo>
                      <a:pt x="844" y="7425"/>
                      <a:pt x="1013" y="6412"/>
                      <a:pt x="1350" y="5400"/>
                    </a:cubicBezTo>
                    <a:cubicBezTo>
                      <a:pt x="1688" y="4556"/>
                      <a:pt x="2363" y="3713"/>
                      <a:pt x="3038" y="3038"/>
                    </a:cubicBezTo>
                    <a:cubicBezTo>
                      <a:pt x="3713" y="2363"/>
                      <a:pt x="4556" y="1688"/>
                      <a:pt x="5569" y="1350"/>
                    </a:cubicBezTo>
                    <a:cubicBezTo>
                      <a:pt x="7425" y="506"/>
                      <a:pt x="9619" y="506"/>
                      <a:pt x="11475" y="1350"/>
                    </a:cubicBezTo>
                    <a:cubicBezTo>
                      <a:pt x="12487" y="1688"/>
                      <a:pt x="13331" y="2363"/>
                      <a:pt x="14006" y="3038"/>
                    </a:cubicBezTo>
                    <a:cubicBezTo>
                      <a:pt x="14681" y="3713"/>
                      <a:pt x="15187" y="4556"/>
                      <a:pt x="15694" y="5400"/>
                    </a:cubicBezTo>
                    <a:cubicBezTo>
                      <a:pt x="16031" y="6412"/>
                      <a:pt x="16200" y="7425"/>
                      <a:pt x="16200" y="8437"/>
                    </a:cubicBezTo>
                    <a:cubicBezTo>
                      <a:pt x="16200" y="9619"/>
                      <a:pt x="16031" y="10631"/>
                      <a:pt x="15694" y="11475"/>
                    </a:cubicBezTo>
                    <a:cubicBezTo>
                      <a:pt x="15187" y="12487"/>
                      <a:pt x="14681" y="13331"/>
                      <a:pt x="14006" y="1400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 232"/>
              <p:cNvSpPr/>
              <p:nvPr/>
            </p:nvSpPr>
            <p:spPr>
              <a:xfrm>
                <a:off x="9962734" y="3323819"/>
                <a:ext cx="164551" cy="162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63" y="0"/>
                    </a:moveTo>
                    <a:cubicBezTo>
                      <a:pt x="9095" y="0"/>
                      <a:pt x="0" y="9095"/>
                      <a:pt x="0" y="20463"/>
                    </a:cubicBezTo>
                    <a:cubicBezTo>
                      <a:pt x="0" y="21032"/>
                      <a:pt x="568" y="21600"/>
                      <a:pt x="1137" y="21600"/>
                    </a:cubicBezTo>
                    <a:cubicBezTo>
                      <a:pt x="2274" y="21600"/>
                      <a:pt x="2842" y="21032"/>
                      <a:pt x="2842" y="20463"/>
                    </a:cubicBezTo>
                    <a:cubicBezTo>
                      <a:pt x="2842" y="15347"/>
                      <a:pt x="4547" y="10800"/>
                      <a:pt x="7958" y="7958"/>
                    </a:cubicBezTo>
                    <a:cubicBezTo>
                      <a:pt x="11368" y="4547"/>
                      <a:pt x="15347" y="2274"/>
                      <a:pt x="20463" y="2274"/>
                    </a:cubicBezTo>
                    <a:cubicBezTo>
                      <a:pt x="21032" y="2274"/>
                      <a:pt x="21600" y="1705"/>
                      <a:pt x="21600" y="1137"/>
                    </a:cubicBezTo>
                    <a:cubicBezTo>
                      <a:pt x="21600" y="568"/>
                      <a:pt x="21032" y="0"/>
                      <a:pt x="20463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9246475" y="4248573"/>
            <a:ext cx="2092701" cy="1049509"/>
            <a:chOff x="9246475" y="4248573"/>
            <a:chExt cx="2092701" cy="1049509"/>
          </a:xfrm>
        </p:grpSpPr>
        <p:sp>
          <p:nvSpPr>
            <p:cNvPr id="78" name="文本框 77"/>
            <p:cNvSpPr txBox="1"/>
            <p:nvPr/>
          </p:nvSpPr>
          <p:spPr>
            <a:xfrm>
              <a:off x="9291300" y="4652922"/>
              <a:ext cx="20030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cs typeface="+mn-ea"/>
                  <a:sym typeface="+mn-lt"/>
                </a:rPr>
                <a:t>国内电商平台被淘宝，天猫，京东三家独大，急需一款产品冲击市场。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246475" y="4248573"/>
              <a:ext cx="20927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  <a:cs typeface="+mn-ea"/>
                  <a:sym typeface="+mn-lt"/>
                </a:rPr>
                <a:t>现实情况</a:t>
              </a:r>
              <a:endParaRPr lang="zh-CN" altLang="en-US" dirty="0"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0035162" y="4617905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6433651" y="4248573"/>
            <a:ext cx="2092701" cy="1049509"/>
            <a:chOff x="1957024" y="4617057"/>
            <a:chExt cx="2092701" cy="1049509"/>
          </a:xfrm>
        </p:grpSpPr>
        <p:sp>
          <p:nvSpPr>
            <p:cNvPr id="88" name="文本框 87"/>
            <p:cNvSpPr txBox="1"/>
            <p:nvPr/>
          </p:nvSpPr>
          <p:spPr>
            <a:xfrm>
              <a:off x="2001849" y="5021406"/>
              <a:ext cx="20030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ASP.NEt+SQLSERVER</a:t>
              </a:r>
              <a:endParaRPr lang="en-US" altLang="zh-CN" sz="1200" dirty="0"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ECShop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957024" y="4617057"/>
              <a:ext cx="20927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cs typeface="+mn-ea"/>
                  <a:sym typeface="+mn-lt"/>
                </a:rPr>
                <a:t>技术背景</a:t>
              </a: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2745711" y="4986389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620826" y="4248573"/>
            <a:ext cx="2092701" cy="864724"/>
            <a:chOff x="3620826" y="4248573"/>
            <a:chExt cx="2092701" cy="864724"/>
          </a:xfrm>
        </p:grpSpPr>
        <p:sp>
          <p:nvSpPr>
            <p:cNvPr id="98" name="文本框 97"/>
            <p:cNvSpPr txBox="1"/>
            <p:nvPr/>
          </p:nvSpPr>
          <p:spPr>
            <a:xfrm>
              <a:off x="3665651" y="4652922"/>
              <a:ext cx="20030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cs typeface="+mn-ea"/>
                  <a:sym typeface="+mn-lt"/>
                </a:rPr>
                <a:t>网购的方便快捷，人们更愿意去网上购物。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620826" y="4248573"/>
              <a:ext cx="20927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cs typeface="+mn-ea"/>
                  <a:sym typeface="+mn-lt"/>
                </a:rPr>
                <a:t>市场背景</a:t>
              </a: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>
              <a:off x="4409513" y="4617905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6830320" y="2210620"/>
            <a:ext cx="1299363" cy="1299363"/>
            <a:chOff x="6830320" y="2210620"/>
            <a:chExt cx="1299363" cy="1299363"/>
          </a:xfrm>
        </p:grpSpPr>
        <p:sp>
          <p:nvSpPr>
            <p:cNvPr id="84" name="矩形: 圆角 83"/>
            <p:cNvSpPr/>
            <p:nvPr/>
          </p:nvSpPr>
          <p:spPr>
            <a:xfrm>
              <a:off x="6830320" y="2210620"/>
              <a:ext cx="1299363" cy="12993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81"/>
            <p:cNvSpPr/>
            <p:nvPr/>
          </p:nvSpPr>
          <p:spPr>
            <a:xfrm>
              <a:off x="7092978" y="2588235"/>
              <a:ext cx="774046" cy="54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8880"/>
                  </a:moveTo>
                  <a:cubicBezTo>
                    <a:pt x="20081" y="7680"/>
                    <a:pt x="19406" y="6720"/>
                    <a:pt x="18394" y="6240"/>
                  </a:cubicBezTo>
                  <a:cubicBezTo>
                    <a:pt x="18394" y="6240"/>
                    <a:pt x="18394" y="6240"/>
                    <a:pt x="18394" y="6240"/>
                  </a:cubicBezTo>
                  <a:cubicBezTo>
                    <a:pt x="18394" y="6000"/>
                    <a:pt x="18394" y="6000"/>
                    <a:pt x="18394" y="6000"/>
                  </a:cubicBezTo>
                  <a:cubicBezTo>
                    <a:pt x="17887" y="4320"/>
                    <a:pt x="17212" y="2880"/>
                    <a:pt x="16200" y="1920"/>
                  </a:cubicBezTo>
                  <a:cubicBezTo>
                    <a:pt x="15187" y="720"/>
                    <a:pt x="13837" y="0"/>
                    <a:pt x="12487" y="0"/>
                  </a:cubicBezTo>
                  <a:cubicBezTo>
                    <a:pt x="10800" y="0"/>
                    <a:pt x="9112" y="1200"/>
                    <a:pt x="7931" y="3120"/>
                  </a:cubicBezTo>
                  <a:cubicBezTo>
                    <a:pt x="7762" y="3360"/>
                    <a:pt x="7762" y="3360"/>
                    <a:pt x="7762" y="3360"/>
                  </a:cubicBezTo>
                  <a:cubicBezTo>
                    <a:pt x="7594" y="3360"/>
                    <a:pt x="7594" y="3360"/>
                    <a:pt x="7594" y="3360"/>
                  </a:cubicBezTo>
                  <a:cubicBezTo>
                    <a:pt x="7088" y="2880"/>
                    <a:pt x="6581" y="2640"/>
                    <a:pt x="5906" y="2640"/>
                  </a:cubicBezTo>
                  <a:cubicBezTo>
                    <a:pt x="4050" y="2640"/>
                    <a:pt x="2531" y="4800"/>
                    <a:pt x="2531" y="7680"/>
                  </a:cubicBezTo>
                  <a:cubicBezTo>
                    <a:pt x="2531" y="7920"/>
                    <a:pt x="2531" y="7920"/>
                    <a:pt x="2531" y="8160"/>
                  </a:cubicBezTo>
                  <a:cubicBezTo>
                    <a:pt x="2531" y="8400"/>
                    <a:pt x="2531" y="8400"/>
                    <a:pt x="2531" y="8400"/>
                  </a:cubicBezTo>
                  <a:cubicBezTo>
                    <a:pt x="2363" y="8640"/>
                    <a:pt x="2363" y="8640"/>
                    <a:pt x="2363" y="8640"/>
                  </a:cubicBezTo>
                  <a:cubicBezTo>
                    <a:pt x="844" y="9840"/>
                    <a:pt x="0" y="12240"/>
                    <a:pt x="0" y="14640"/>
                  </a:cubicBezTo>
                  <a:cubicBezTo>
                    <a:pt x="0" y="18480"/>
                    <a:pt x="2194" y="21600"/>
                    <a:pt x="4725" y="21600"/>
                  </a:cubicBezTo>
                  <a:cubicBezTo>
                    <a:pt x="16031" y="21600"/>
                    <a:pt x="16031" y="21600"/>
                    <a:pt x="16031" y="21600"/>
                  </a:cubicBezTo>
                  <a:cubicBezTo>
                    <a:pt x="17550" y="21600"/>
                    <a:pt x="18900" y="20640"/>
                    <a:pt x="19912" y="19200"/>
                  </a:cubicBezTo>
                  <a:cubicBezTo>
                    <a:pt x="21094" y="17760"/>
                    <a:pt x="21600" y="15600"/>
                    <a:pt x="21600" y="13440"/>
                  </a:cubicBezTo>
                  <a:cubicBezTo>
                    <a:pt x="21600" y="11760"/>
                    <a:pt x="21262" y="10320"/>
                    <a:pt x="20587" y="8880"/>
                  </a:cubicBezTo>
                  <a:close/>
                  <a:moveTo>
                    <a:pt x="16031" y="20400"/>
                  </a:moveTo>
                  <a:cubicBezTo>
                    <a:pt x="4725" y="20400"/>
                    <a:pt x="4725" y="20400"/>
                    <a:pt x="4725" y="20400"/>
                  </a:cubicBezTo>
                  <a:cubicBezTo>
                    <a:pt x="2531" y="20400"/>
                    <a:pt x="844" y="17760"/>
                    <a:pt x="844" y="14640"/>
                  </a:cubicBezTo>
                  <a:cubicBezTo>
                    <a:pt x="844" y="12240"/>
                    <a:pt x="1688" y="10320"/>
                    <a:pt x="3206" y="9360"/>
                  </a:cubicBezTo>
                  <a:cubicBezTo>
                    <a:pt x="3375" y="9120"/>
                    <a:pt x="3375" y="9120"/>
                    <a:pt x="3375" y="9120"/>
                  </a:cubicBezTo>
                  <a:cubicBezTo>
                    <a:pt x="3375" y="8640"/>
                    <a:pt x="3375" y="8640"/>
                    <a:pt x="3375" y="8640"/>
                  </a:cubicBezTo>
                  <a:cubicBezTo>
                    <a:pt x="3375" y="8400"/>
                    <a:pt x="3206" y="7920"/>
                    <a:pt x="3206" y="7680"/>
                  </a:cubicBezTo>
                  <a:cubicBezTo>
                    <a:pt x="3206" y="5520"/>
                    <a:pt x="4388" y="3840"/>
                    <a:pt x="5906" y="3840"/>
                  </a:cubicBezTo>
                  <a:cubicBezTo>
                    <a:pt x="6581" y="3840"/>
                    <a:pt x="7088" y="4080"/>
                    <a:pt x="7594" y="4560"/>
                  </a:cubicBezTo>
                  <a:cubicBezTo>
                    <a:pt x="7931" y="5040"/>
                    <a:pt x="7931" y="5040"/>
                    <a:pt x="7931" y="5040"/>
                  </a:cubicBezTo>
                  <a:cubicBezTo>
                    <a:pt x="8100" y="4560"/>
                    <a:pt x="8100" y="4560"/>
                    <a:pt x="8100" y="4560"/>
                  </a:cubicBezTo>
                  <a:cubicBezTo>
                    <a:pt x="9112" y="2400"/>
                    <a:pt x="10800" y="1200"/>
                    <a:pt x="12487" y="1200"/>
                  </a:cubicBezTo>
                  <a:cubicBezTo>
                    <a:pt x="13669" y="1200"/>
                    <a:pt x="14850" y="1680"/>
                    <a:pt x="15694" y="2640"/>
                  </a:cubicBezTo>
                  <a:cubicBezTo>
                    <a:pt x="16706" y="3600"/>
                    <a:pt x="17381" y="5040"/>
                    <a:pt x="17719" y="6720"/>
                  </a:cubicBezTo>
                  <a:cubicBezTo>
                    <a:pt x="17719" y="6960"/>
                    <a:pt x="17719" y="6960"/>
                    <a:pt x="17719" y="6960"/>
                  </a:cubicBezTo>
                  <a:cubicBezTo>
                    <a:pt x="17887" y="6960"/>
                    <a:pt x="17887" y="6960"/>
                    <a:pt x="17887" y="6960"/>
                  </a:cubicBezTo>
                  <a:cubicBezTo>
                    <a:pt x="19744" y="8160"/>
                    <a:pt x="20756" y="10560"/>
                    <a:pt x="20756" y="13440"/>
                  </a:cubicBezTo>
                  <a:cubicBezTo>
                    <a:pt x="20756" y="17280"/>
                    <a:pt x="18731" y="20400"/>
                    <a:pt x="16031" y="204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AAABA"/>
                </a:gs>
                <a:gs pos="0">
                  <a:srgbClr val="D93339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9643144" y="2210620"/>
            <a:ext cx="1299363" cy="1299363"/>
            <a:chOff x="9643144" y="2210620"/>
            <a:chExt cx="1299363" cy="1299363"/>
          </a:xfrm>
        </p:grpSpPr>
        <p:sp>
          <p:nvSpPr>
            <p:cNvPr id="74" name="矩形: 圆角 73"/>
            <p:cNvSpPr/>
            <p:nvPr/>
          </p:nvSpPr>
          <p:spPr>
            <a:xfrm>
              <a:off x="9643144" y="2210620"/>
              <a:ext cx="1299363" cy="12993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009264" y="2473278"/>
              <a:ext cx="567123" cy="774047"/>
              <a:chOff x="19934497" y="3257999"/>
              <a:chExt cx="405892" cy="553988"/>
            </a:xfrm>
            <a:gradFill flip="none" rotWithShape="1">
              <a:gsLst>
                <a:gs pos="100000">
                  <a:srgbClr val="6AAABA"/>
                </a:gs>
                <a:gs pos="0">
                  <a:srgbClr val="D93339"/>
                </a:gs>
              </a:gsLst>
              <a:lin ang="2700000" scaled="1"/>
              <a:tileRect/>
            </a:gradFill>
          </p:grpSpPr>
          <p:sp>
            <p:nvSpPr>
              <p:cNvPr id="40" name="Freeform 210"/>
              <p:cNvSpPr/>
              <p:nvPr/>
            </p:nvSpPr>
            <p:spPr>
              <a:xfrm>
                <a:off x="19934497" y="3257999"/>
                <a:ext cx="405892" cy="553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26" y="0"/>
                      <a:pt x="0" y="3544"/>
                      <a:pt x="0" y="7931"/>
                    </a:cubicBezTo>
                    <a:cubicBezTo>
                      <a:pt x="0" y="9112"/>
                      <a:pt x="460" y="10462"/>
                      <a:pt x="1379" y="11644"/>
                    </a:cubicBezTo>
                    <a:cubicBezTo>
                      <a:pt x="5055" y="17044"/>
                      <a:pt x="5055" y="17044"/>
                      <a:pt x="5055" y="17044"/>
                    </a:cubicBezTo>
                    <a:cubicBezTo>
                      <a:pt x="5285" y="20587"/>
                      <a:pt x="5285" y="20587"/>
                      <a:pt x="5285" y="20587"/>
                    </a:cubicBezTo>
                    <a:cubicBezTo>
                      <a:pt x="5285" y="21094"/>
                      <a:pt x="5745" y="21600"/>
                      <a:pt x="6664" y="21600"/>
                    </a:cubicBezTo>
                    <a:cubicBezTo>
                      <a:pt x="15166" y="21600"/>
                      <a:pt x="15166" y="21600"/>
                      <a:pt x="15166" y="21600"/>
                    </a:cubicBezTo>
                    <a:cubicBezTo>
                      <a:pt x="15855" y="21600"/>
                      <a:pt x="16545" y="21094"/>
                      <a:pt x="16545" y="20587"/>
                    </a:cubicBezTo>
                    <a:cubicBezTo>
                      <a:pt x="16545" y="16875"/>
                      <a:pt x="16545" y="16875"/>
                      <a:pt x="16545" y="16875"/>
                    </a:cubicBezTo>
                    <a:cubicBezTo>
                      <a:pt x="20221" y="11644"/>
                      <a:pt x="20221" y="11644"/>
                      <a:pt x="20221" y="11644"/>
                    </a:cubicBezTo>
                    <a:cubicBezTo>
                      <a:pt x="21140" y="10462"/>
                      <a:pt x="21600" y="9112"/>
                      <a:pt x="21600" y="7931"/>
                    </a:cubicBezTo>
                    <a:cubicBezTo>
                      <a:pt x="21600" y="3544"/>
                      <a:pt x="16774" y="0"/>
                      <a:pt x="10800" y="0"/>
                    </a:cubicBezTo>
                    <a:close/>
                    <a:moveTo>
                      <a:pt x="15396" y="20756"/>
                    </a:moveTo>
                    <a:cubicBezTo>
                      <a:pt x="6204" y="20756"/>
                      <a:pt x="6204" y="20756"/>
                      <a:pt x="6204" y="20756"/>
                    </a:cubicBezTo>
                    <a:cubicBezTo>
                      <a:pt x="6204" y="19069"/>
                      <a:pt x="6204" y="19069"/>
                      <a:pt x="6204" y="19069"/>
                    </a:cubicBezTo>
                    <a:cubicBezTo>
                      <a:pt x="15396" y="19069"/>
                      <a:pt x="15396" y="19069"/>
                      <a:pt x="15396" y="19069"/>
                    </a:cubicBezTo>
                    <a:lnTo>
                      <a:pt x="15396" y="20756"/>
                    </a:lnTo>
                    <a:close/>
                    <a:moveTo>
                      <a:pt x="15396" y="18225"/>
                    </a:moveTo>
                    <a:cubicBezTo>
                      <a:pt x="6204" y="18225"/>
                      <a:pt x="6204" y="18225"/>
                      <a:pt x="6204" y="18225"/>
                    </a:cubicBezTo>
                    <a:cubicBezTo>
                      <a:pt x="6204" y="16537"/>
                      <a:pt x="6204" y="16537"/>
                      <a:pt x="6204" y="16537"/>
                    </a:cubicBezTo>
                    <a:cubicBezTo>
                      <a:pt x="15396" y="16537"/>
                      <a:pt x="15396" y="16537"/>
                      <a:pt x="15396" y="16537"/>
                    </a:cubicBezTo>
                    <a:lnTo>
                      <a:pt x="15396" y="18225"/>
                    </a:lnTo>
                    <a:close/>
                    <a:moveTo>
                      <a:pt x="20221" y="9619"/>
                    </a:moveTo>
                    <a:cubicBezTo>
                      <a:pt x="19991" y="10294"/>
                      <a:pt x="19762" y="10800"/>
                      <a:pt x="19302" y="11306"/>
                    </a:cubicBezTo>
                    <a:cubicBezTo>
                      <a:pt x="16085" y="15862"/>
                      <a:pt x="16085" y="15862"/>
                      <a:pt x="16085" y="15862"/>
                    </a:cubicBezTo>
                    <a:cubicBezTo>
                      <a:pt x="5515" y="15862"/>
                      <a:pt x="5515" y="15862"/>
                      <a:pt x="5515" y="15862"/>
                    </a:cubicBezTo>
                    <a:cubicBezTo>
                      <a:pt x="2298" y="11306"/>
                      <a:pt x="2298" y="11306"/>
                      <a:pt x="2298" y="11306"/>
                    </a:cubicBezTo>
                    <a:cubicBezTo>
                      <a:pt x="1838" y="10800"/>
                      <a:pt x="1609" y="10294"/>
                      <a:pt x="1379" y="9619"/>
                    </a:cubicBezTo>
                    <a:cubicBezTo>
                      <a:pt x="1149" y="9112"/>
                      <a:pt x="1149" y="8437"/>
                      <a:pt x="1149" y="7931"/>
                    </a:cubicBezTo>
                    <a:cubicBezTo>
                      <a:pt x="1149" y="6919"/>
                      <a:pt x="1379" y="5906"/>
                      <a:pt x="1838" y="5063"/>
                    </a:cubicBezTo>
                    <a:cubicBezTo>
                      <a:pt x="2298" y="4219"/>
                      <a:pt x="2987" y="3544"/>
                      <a:pt x="3906" y="2869"/>
                    </a:cubicBezTo>
                    <a:cubicBezTo>
                      <a:pt x="4826" y="2194"/>
                      <a:pt x="5974" y="1688"/>
                      <a:pt x="7123" y="1350"/>
                    </a:cubicBezTo>
                    <a:cubicBezTo>
                      <a:pt x="9421" y="506"/>
                      <a:pt x="12179" y="506"/>
                      <a:pt x="14477" y="1350"/>
                    </a:cubicBezTo>
                    <a:cubicBezTo>
                      <a:pt x="15626" y="1688"/>
                      <a:pt x="16774" y="2194"/>
                      <a:pt x="17694" y="2869"/>
                    </a:cubicBezTo>
                    <a:cubicBezTo>
                      <a:pt x="18613" y="3544"/>
                      <a:pt x="19302" y="4219"/>
                      <a:pt x="19762" y="5063"/>
                    </a:cubicBezTo>
                    <a:cubicBezTo>
                      <a:pt x="20221" y="5906"/>
                      <a:pt x="20451" y="6919"/>
                      <a:pt x="20451" y="7931"/>
                    </a:cubicBezTo>
                    <a:cubicBezTo>
                      <a:pt x="20451" y="8437"/>
                      <a:pt x="20451" y="9112"/>
                      <a:pt x="20221" y="961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 211"/>
              <p:cNvSpPr/>
              <p:nvPr/>
            </p:nvSpPr>
            <p:spPr>
              <a:xfrm>
                <a:off x="19998487" y="3323819"/>
                <a:ext cx="148097" cy="146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8894" y="0"/>
                      <a:pt x="0" y="8894"/>
                      <a:pt x="0" y="20329"/>
                    </a:cubicBezTo>
                    <a:cubicBezTo>
                      <a:pt x="0" y="20965"/>
                      <a:pt x="635" y="21600"/>
                      <a:pt x="1271" y="21600"/>
                    </a:cubicBezTo>
                    <a:cubicBezTo>
                      <a:pt x="2541" y="21600"/>
                      <a:pt x="3176" y="20965"/>
                      <a:pt x="3176" y="20329"/>
                    </a:cubicBezTo>
                    <a:cubicBezTo>
                      <a:pt x="3176" y="15247"/>
                      <a:pt x="4447" y="10800"/>
                      <a:pt x="8259" y="7624"/>
                    </a:cubicBezTo>
                    <a:cubicBezTo>
                      <a:pt x="11435" y="4447"/>
                      <a:pt x="15882" y="2541"/>
                      <a:pt x="20329" y="2541"/>
                    </a:cubicBezTo>
                    <a:cubicBezTo>
                      <a:pt x="20965" y="2541"/>
                      <a:pt x="21600" y="1906"/>
                      <a:pt x="21600" y="1271"/>
                    </a:cubicBezTo>
                    <a:cubicBezTo>
                      <a:pt x="21600" y="635"/>
                      <a:pt x="20965" y="0"/>
                      <a:pt x="20329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017495" y="2210620"/>
            <a:ext cx="1299363" cy="1299363"/>
            <a:chOff x="4017495" y="2210620"/>
            <a:chExt cx="1299363" cy="1299363"/>
          </a:xfrm>
        </p:grpSpPr>
        <p:sp>
          <p:nvSpPr>
            <p:cNvPr id="94" name="矩形: 圆角 93"/>
            <p:cNvSpPr/>
            <p:nvPr/>
          </p:nvSpPr>
          <p:spPr>
            <a:xfrm>
              <a:off x="4017495" y="2210620"/>
              <a:ext cx="1299363" cy="12993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281665" y="2501378"/>
              <a:ext cx="771023" cy="717846"/>
              <a:chOff x="14326233" y="3276282"/>
              <a:chExt cx="551824" cy="513765"/>
            </a:xfrm>
            <a:gradFill flip="none" rotWithShape="1">
              <a:gsLst>
                <a:gs pos="100000">
                  <a:srgbClr val="6AAABA"/>
                </a:gs>
                <a:gs pos="0">
                  <a:srgbClr val="D93339"/>
                </a:gs>
              </a:gsLst>
              <a:lin ang="2700000" scaled="1"/>
              <a:tileRect/>
            </a:gradFill>
          </p:grpSpPr>
          <p:sp>
            <p:nvSpPr>
              <p:cNvPr id="43" name="Freeform 223"/>
              <p:cNvSpPr/>
              <p:nvPr/>
            </p:nvSpPr>
            <p:spPr>
              <a:xfrm>
                <a:off x="14326233" y="3276282"/>
                <a:ext cx="551824" cy="28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6" h="21519" extrusionOk="0">
                    <a:moveTo>
                      <a:pt x="21389" y="20310"/>
                    </a:moveTo>
                    <a:cubicBezTo>
                      <a:pt x="11095" y="322"/>
                      <a:pt x="11095" y="322"/>
                      <a:pt x="11095" y="322"/>
                    </a:cubicBezTo>
                    <a:cubicBezTo>
                      <a:pt x="10927" y="322"/>
                      <a:pt x="10927" y="0"/>
                      <a:pt x="10758" y="0"/>
                    </a:cubicBezTo>
                    <a:cubicBezTo>
                      <a:pt x="10589" y="0"/>
                      <a:pt x="10589" y="322"/>
                      <a:pt x="10420" y="322"/>
                    </a:cubicBezTo>
                    <a:cubicBezTo>
                      <a:pt x="10420" y="322"/>
                      <a:pt x="127" y="20310"/>
                      <a:pt x="127" y="20310"/>
                    </a:cubicBezTo>
                    <a:cubicBezTo>
                      <a:pt x="-42" y="20633"/>
                      <a:pt x="-42" y="20955"/>
                      <a:pt x="127" y="21278"/>
                    </a:cubicBezTo>
                    <a:cubicBezTo>
                      <a:pt x="296" y="21600"/>
                      <a:pt x="464" y="21600"/>
                      <a:pt x="633" y="21278"/>
                    </a:cubicBezTo>
                    <a:cubicBezTo>
                      <a:pt x="10758" y="1934"/>
                      <a:pt x="10758" y="1934"/>
                      <a:pt x="10758" y="1934"/>
                    </a:cubicBezTo>
                    <a:cubicBezTo>
                      <a:pt x="20883" y="21278"/>
                      <a:pt x="20883" y="21278"/>
                      <a:pt x="20883" y="21278"/>
                    </a:cubicBezTo>
                    <a:cubicBezTo>
                      <a:pt x="21052" y="21600"/>
                      <a:pt x="21220" y="21600"/>
                      <a:pt x="21389" y="21278"/>
                    </a:cubicBezTo>
                    <a:cubicBezTo>
                      <a:pt x="21558" y="20955"/>
                      <a:pt x="21558" y="20633"/>
                      <a:pt x="21389" y="2031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 224"/>
              <p:cNvSpPr/>
              <p:nvPr/>
            </p:nvSpPr>
            <p:spPr>
              <a:xfrm>
                <a:off x="14400112" y="3366953"/>
                <a:ext cx="405892" cy="4230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extrusionOk="0">
                    <a:moveTo>
                      <a:pt x="21370" y="9863"/>
                    </a:moveTo>
                    <a:cubicBezTo>
                      <a:pt x="11260" y="165"/>
                      <a:pt x="11260" y="165"/>
                      <a:pt x="11260" y="165"/>
                    </a:cubicBezTo>
                    <a:cubicBezTo>
                      <a:pt x="11030" y="-55"/>
                      <a:pt x="10570" y="-55"/>
                      <a:pt x="10340" y="165"/>
                    </a:cubicBezTo>
                    <a:cubicBezTo>
                      <a:pt x="230" y="10084"/>
                      <a:pt x="230" y="10084"/>
                      <a:pt x="230" y="10084"/>
                    </a:cubicBezTo>
                    <a:cubicBezTo>
                      <a:pt x="0" y="10084"/>
                      <a:pt x="0" y="10304"/>
                      <a:pt x="0" y="10304"/>
                    </a:cubicBezTo>
                    <a:cubicBezTo>
                      <a:pt x="0" y="20223"/>
                      <a:pt x="0" y="20223"/>
                      <a:pt x="0" y="20223"/>
                    </a:cubicBezTo>
                    <a:cubicBezTo>
                      <a:pt x="0" y="21104"/>
                      <a:pt x="689" y="21545"/>
                      <a:pt x="1379" y="21545"/>
                    </a:cubicBezTo>
                    <a:cubicBezTo>
                      <a:pt x="20221" y="21545"/>
                      <a:pt x="20221" y="21545"/>
                      <a:pt x="20221" y="21545"/>
                    </a:cubicBezTo>
                    <a:cubicBezTo>
                      <a:pt x="20911" y="21545"/>
                      <a:pt x="21600" y="21104"/>
                      <a:pt x="21600" y="20223"/>
                    </a:cubicBezTo>
                    <a:cubicBezTo>
                      <a:pt x="21600" y="10304"/>
                      <a:pt x="21600" y="10304"/>
                      <a:pt x="21600" y="10304"/>
                    </a:cubicBezTo>
                    <a:cubicBezTo>
                      <a:pt x="21600" y="10084"/>
                      <a:pt x="21600" y="10084"/>
                      <a:pt x="21370" y="9863"/>
                    </a:cubicBezTo>
                    <a:close/>
                    <a:moveTo>
                      <a:pt x="13787" y="20663"/>
                    </a:moveTo>
                    <a:cubicBezTo>
                      <a:pt x="7813" y="20663"/>
                      <a:pt x="7813" y="20663"/>
                      <a:pt x="7813" y="20663"/>
                    </a:cubicBezTo>
                    <a:cubicBezTo>
                      <a:pt x="7813" y="11847"/>
                      <a:pt x="7813" y="11847"/>
                      <a:pt x="7813" y="11847"/>
                    </a:cubicBezTo>
                    <a:cubicBezTo>
                      <a:pt x="13787" y="11847"/>
                      <a:pt x="13787" y="11847"/>
                      <a:pt x="13787" y="11847"/>
                    </a:cubicBezTo>
                    <a:lnTo>
                      <a:pt x="13787" y="20663"/>
                    </a:lnTo>
                    <a:close/>
                    <a:moveTo>
                      <a:pt x="14706" y="20663"/>
                    </a:moveTo>
                    <a:cubicBezTo>
                      <a:pt x="14706" y="12067"/>
                      <a:pt x="14706" y="12067"/>
                      <a:pt x="14706" y="12067"/>
                    </a:cubicBezTo>
                    <a:cubicBezTo>
                      <a:pt x="14706" y="11406"/>
                      <a:pt x="14017" y="10745"/>
                      <a:pt x="13328" y="10745"/>
                    </a:cubicBezTo>
                    <a:cubicBezTo>
                      <a:pt x="8272" y="10745"/>
                      <a:pt x="8272" y="10745"/>
                      <a:pt x="8272" y="10745"/>
                    </a:cubicBezTo>
                    <a:cubicBezTo>
                      <a:pt x="7583" y="10745"/>
                      <a:pt x="6894" y="11406"/>
                      <a:pt x="6894" y="12067"/>
                    </a:cubicBezTo>
                    <a:cubicBezTo>
                      <a:pt x="6894" y="20663"/>
                      <a:pt x="6894" y="20663"/>
                      <a:pt x="6894" y="20663"/>
                    </a:cubicBezTo>
                    <a:cubicBezTo>
                      <a:pt x="1149" y="20663"/>
                      <a:pt x="1149" y="20663"/>
                      <a:pt x="1149" y="20663"/>
                    </a:cubicBezTo>
                    <a:cubicBezTo>
                      <a:pt x="1149" y="10525"/>
                      <a:pt x="1149" y="10525"/>
                      <a:pt x="1149" y="10525"/>
                    </a:cubicBezTo>
                    <a:cubicBezTo>
                      <a:pt x="10800" y="1267"/>
                      <a:pt x="10800" y="1267"/>
                      <a:pt x="10800" y="1267"/>
                    </a:cubicBezTo>
                    <a:cubicBezTo>
                      <a:pt x="20451" y="10525"/>
                      <a:pt x="20451" y="10525"/>
                      <a:pt x="20451" y="10525"/>
                    </a:cubicBezTo>
                    <a:cubicBezTo>
                      <a:pt x="20451" y="20663"/>
                      <a:pt x="20451" y="20663"/>
                      <a:pt x="20451" y="20663"/>
                    </a:cubicBezTo>
                    <a:lnTo>
                      <a:pt x="14706" y="20663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 advClick="0" advTm="304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26" y="1705509"/>
            <a:ext cx="2544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/>
                </a:solidFill>
                <a:cs typeface="+mn-ea"/>
                <a:sym typeface="+mn-lt"/>
              </a:rPr>
              <a:t>实际意义</a:t>
            </a:r>
            <a:endParaRPr lang="en-US" altLang="zh-CN" sz="28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practical significance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3582830"/>
            <a:ext cx="47437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 dirty="0">
                <a:ea typeface="宋体" panose="02010600030101010101" pitchFamily="2" charset="-122"/>
                <a:cs typeface="+mn-ea"/>
                <a:sym typeface="+mn-lt"/>
              </a:rPr>
              <a:t>理论联系实际，经历模仿</a:t>
            </a:r>
            <a:r>
              <a:rPr lang="en-US" altLang="zh-CN" sz="1200" dirty="0">
                <a:ea typeface="宋体" panose="02010600030101010101" pitchFamily="2" charset="-122"/>
                <a:cs typeface="+mn-ea"/>
                <a:sym typeface="+mn-lt"/>
              </a:rPr>
              <a:t>—&gt;</a:t>
            </a:r>
            <a:r>
              <a:rPr lang="zh-CN" altLang="en-US" sz="1200" dirty="0">
                <a:ea typeface="宋体" panose="02010600030101010101" pitchFamily="2" charset="-122"/>
                <a:cs typeface="+mn-ea"/>
                <a:sym typeface="+mn-lt"/>
              </a:rPr>
              <a:t>重构</a:t>
            </a:r>
            <a:r>
              <a:rPr lang="en-US" altLang="zh-CN" sz="1200" dirty="0">
                <a:ea typeface="宋体" panose="02010600030101010101" pitchFamily="2" charset="-122"/>
                <a:cs typeface="+mn-ea"/>
                <a:sym typeface="+mn-lt"/>
              </a:rPr>
              <a:t>—&gt;</a:t>
            </a:r>
            <a:r>
              <a:rPr lang="zh-CN" altLang="en-US" sz="1200" dirty="0">
                <a:ea typeface="宋体" panose="02010600030101010101" pitchFamily="2" charset="-122"/>
                <a:cs typeface="+mn-ea"/>
                <a:sym typeface="+mn-lt"/>
              </a:rPr>
              <a:t>创造，三个步骤，不仅有了项目的实践过程，更加熟练的使用编程语言。</a:t>
            </a:r>
            <a:endParaRPr lang="zh-CN" altLang="en-US" sz="1200" dirty="0">
              <a:solidFill>
                <a:srgbClr val="007AFF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00246" y="2776632"/>
            <a:ext cx="4392000" cy="442960"/>
            <a:chOff x="1173728" y="4512322"/>
            <a:chExt cx="4392000" cy="442960"/>
          </a:xfrm>
        </p:grpSpPr>
        <p:sp>
          <p:nvSpPr>
            <p:cNvPr id="11" name="矩形: 圆角 10"/>
            <p:cNvSpPr/>
            <p:nvPr/>
          </p:nvSpPr>
          <p:spPr>
            <a:xfrm>
              <a:off x="1173728" y="4512322"/>
              <a:ext cx="4392000" cy="442960"/>
            </a:xfrm>
            <a:prstGeom prst="roundRect">
              <a:avLst>
                <a:gd name="adj" fmla="val 30845"/>
              </a:avLst>
            </a:prstGeom>
            <a:solidFill>
              <a:srgbClr val="E7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Freeform 231"/>
            <p:cNvSpPr/>
            <p:nvPr/>
          </p:nvSpPr>
          <p:spPr>
            <a:xfrm>
              <a:off x="1320517" y="4593979"/>
              <a:ext cx="277225" cy="27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58" extrusionOk="0">
                  <a:moveTo>
                    <a:pt x="21431" y="20925"/>
                  </a:moveTo>
                  <a:cubicBezTo>
                    <a:pt x="14850" y="14175"/>
                    <a:pt x="14850" y="14175"/>
                    <a:pt x="14850" y="14175"/>
                  </a:cubicBezTo>
                  <a:cubicBezTo>
                    <a:pt x="15019" y="14006"/>
                    <a:pt x="15019" y="14006"/>
                    <a:pt x="15019" y="14006"/>
                  </a:cubicBezTo>
                  <a:cubicBezTo>
                    <a:pt x="16369" y="12487"/>
                    <a:pt x="17044" y="10462"/>
                    <a:pt x="17044" y="8437"/>
                  </a:cubicBezTo>
                  <a:cubicBezTo>
                    <a:pt x="17044" y="3713"/>
                    <a:pt x="13162" y="0"/>
                    <a:pt x="8438" y="0"/>
                  </a:cubicBezTo>
                  <a:cubicBezTo>
                    <a:pt x="6244" y="0"/>
                    <a:pt x="4050" y="844"/>
                    <a:pt x="2531" y="2531"/>
                  </a:cubicBezTo>
                  <a:cubicBezTo>
                    <a:pt x="844" y="4050"/>
                    <a:pt x="0" y="6244"/>
                    <a:pt x="0" y="8437"/>
                  </a:cubicBezTo>
                  <a:cubicBezTo>
                    <a:pt x="0" y="13162"/>
                    <a:pt x="3881" y="17044"/>
                    <a:pt x="8438" y="17044"/>
                  </a:cubicBezTo>
                  <a:cubicBezTo>
                    <a:pt x="10631" y="17044"/>
                    <a:pt x="12487" y="16200"/>
                    <a:pt x="14175" y="14850"/>
                  </a:cubicBezTo>
                  <a:cubicBezTo>
                    <a:pt x="14344" y="14850"/>
                    <a:pt x="14344" y="14850"/>
                    <a:pt x="14344" y="14850"/>
                  </a:cubicBezTo>
                  <a:cubicBezTo>
                    <a:pt x="20925" y="21431"/>
                    <a:pt x="20925" y="21431"/>
                    <a:pt x="20925" y="21431"/>
                  </a:cubicBezTo>
                  <a:cubicBezTo>
                    <a:pt x="21094" y="21600"/>
                    <a:pt x="21262" y="21600"/>
                    <a:pt x="21431" y="21431"/>
                  </a:cubicBezTo>
                  <a:cubicBezTo>
                    <a:pt x="21600" y="21262"/>
                    <a:pt x="21600" y="21094"/>
                    <a:pt x="21431" y="20925"/>
                  </a:cubicBezTo>
                  <a:close/>
                  <a:moveTo>
                    <a:pt x="14006" y="14006"/>
                  </a:moveTo>
                  <a:cubicBezTo>
                    <a:pt x="13331" y="14681"/>
                    <a:pt x="12487" y="15187"/>
                    <a:pt x="11475" y="15694"/>
                  </a:cubicBezTo>
                  <a:cubicBezTo>
                    <a:pt x="10631" y="16031"/>
                    <a:pt x="9619" y="16200"/>
                    <a:pt x="8438" y="16200"/>
                  </a:cubicBezTo>
                  <a:cubicBezTo>
                    <a:pt x="7425" y="16200"/>
                    <a:pt x="6413" y="16031"/>
                    <a:pt x="5569" y="15694"/>
                  </a:cubicBezTo>
                  <a:cubicBezTo>
                    <a:pt x="4556" y="15187"/>
                    <a:pt x="3713" y="14681"/>
                    <a:pt x="3038" y="14006"/>
                  </a:cubicBezTo>
                  <a:cubicBezTo>
                    <a:pt x="2363" y="13331"/>
                    <a:pt x="1688" y="12487"/>
                    <a:pt x="1350" y="11475"/>
                  </a:cubicBezTo>
                  <a:cubicBezTo>
                    <a:pt x="1013" y="10631"/>
                    <a:pt x="844" y="9619"/>
                    <a:pt x="844" y="8437"/>
                  </a:cubicBezTo>
                  <a:cubicBezTo>
                    <a:pt x="844" y="7425"/>
                    <a:pt x="1013" y="6412"/>
                    <a:pt x="1350" y="5400"/>
                  </a:cubicBezTo>
                  <a:cubicBezTo>
                    <a:pt x="1688" y="4556"/>
                    <a:pt x="2363" y="3713"/>
                    <a:pt x="3038" y="3038"/>
                  </a:cubicBezTo>
                  <a:cubicBezTo>
                    <a:pt x="3713" y="2363"/>
                    <a:pt x="4556" y="1688"/>
                    <a:pt x="5569" y="1350"/>
                  </a:cubicBezTo>
                  <a:cubicBezTo>
                    <a:pt x="7425" y="506"/>
                    <a:pt x="9619" y="506"/>
                    <a:pt x="11475" y="1350"/>
                  </a:cubicBezTo>
                  <a:cubicBezTo>
                    <a:pt x="12487" y="1688"/>
                    <a:pt x="13331" y="2363"/>
                    <a:pt x="14006" y="3038"/>
                  </a:cubicBezTo>
                  <a:cubicBezTo>
                    <a:pt x="14681" y="3713"/>
                    <a:pt x="15187" y="4556"/>
                    <a:pt x="15694" y="5400"/>
                  </a:cubicBezTo>
                  <a:cubicBezTo>
                    <a:pt x="16031" y="6412"/>
                    <a:pt x="16200" y="7425"/>
                    <a:pt x="16200" y="8437"/>
                  </a:cubicBezTo>
                  <a:cubicBezTo>
                    <a:pt x="16200" y="9619"/>
                    <a:pt x="16031" y="10631"/>
                    <a:pt x="15694" y="11475"/>
                  </a:cubicBezTo>
                  <a:cubicBezTo>
                    <a:pt x="15187" y="12487"/>
                    <a:pt x="14681" y="13331"/>
                    <a:pt x="14006" y="14006"/>
                  </a:cubicBez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62373" y="4578997"/>
              <a:ext cx="24784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A9A9A9"/>
                  </a:solidFill>
                  <a:cs typeface="+mn-ea"/>
                  <a:sym typeface="+mn-lt"/>
                </a:rPr>
                <a:t>学编程为什么要多写项目</a:t>
              </a:r>
              <a:endParaRPr lang="zh-CN" altLang="en-US" sz="1400" dirty="0">
                <a:solidFill>
                  <a:srgbClr val="A9A9A9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9" name="图片占位符 3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/>
          <a:srcRect/>
          <a:stretch>
            <a:fillRect/>
          </a:stretch>
        </p:blipFill>
        <p:spPr/>
      </p:pic>
      <p:pic>
        <p:nvPicPr>
          <p:cNvPr id="41" name="图片占位符 40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19905">
        <p14:pan/>
      </p:transition>
    </mc:Choice>
    <mc:Fallback>
      <p:transition spd="slow" advClick="0" advTm="199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95575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52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462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36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529149" y="3304283"/>
            <a:ext cx="581785" cy="249435"/>
            <a:chOff x="5722295" y="5459104"/>
            <a:chExt cx="741073" cy="18495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16200000" flipH="1">
            <a:off x="11081066" y="3304283"/>
            <a:ext cx="581785" cy="249435"/>
            <a:chOff x="5722295" y="5459104"/>
            <a:chExt cx="741073" cy="1849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201765" y="2752600"/>
            <a:ext cx="3487437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项目分工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Functions of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02798" y="2642436"/>
            <a:ext cx="1540935" cy="1573129"/>
            <a:chOff x="3502798" y="2642436"/>
            <a:chExt cx="1540935" cy="1573129"/>
          </a:xfrm>
        </p:grpSpPr>
        <p:sp>
          <p:nvSpPr>
            <p:cNvPr id="22" name="矩形: 圆角 21"/>
            <p:cNvSpPr/>
            <p:nvPr/>
          </p:nvSpPr>
          <p:spPr>
            <a:xfrm>
              <a:off x="3502798" y="2674631"/>
              <a:ext cx="1540934" cy="15409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502799" y="2642436"/>
              <a:ext cx="154093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02</a:t>
              </a:r>
              <a:endParaRPr lang="zh-CN" altLang="en-US" sz="8800" dirty="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35">
        <p14:prism/>
      </p:transition>
    </mc:Choice>
    <mc:Fallback>
      <p:transition spd="slow" advClick="0" advTm="50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8127" y="1705509"/>
            <a:ext cx="2544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/>
                </a:solidFill>
                <a:cs typeface="+mn-ea"/>
                <a:sym typeface="+mn-lt"/>
              </a:rPr>
              <a:t>项目分工</a:t>
            </a:r>
            <a:endParaRPr lang="en-US" altLang="zh-CN" sz="28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division of the project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993377" y="2545081"/>
            <a:ext cx="824864" cy="1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/>
        </p:nvGraphicFramePr>
        <p:xfrm>
          <a:off x="2228215" y="2661920"/>
          <a:ext cx="8533130" cy="369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人员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项目部分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肖丹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项目素材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指导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王锦涛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项目框架</a:t>
                      </a:r>
                      <a:r>
                        <a:rPr lang="en-US" altLang="zh-CN" sz="1800">
                          <a:ea typeface="宋体" panose="02010600030101010101" pitchFamily="2" charset="-122"/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购物车</a:t>
                      </a:r>
                      <a:endParaRPr lang="zh-CN" altLang="en-US" sz="1800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王丽辉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导航栏</a:t>
                      </a: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树形菜单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钟傲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商品页</a:t>
                      </a: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详情页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陈宇东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后台登录</a:t>
                      </a: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框架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姚志峰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后台商品管理</a:t>
                      </a:r>
                      <a:endParaRPr lang="zh-CN" altLang="en-US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莫华军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商品类别管理</a:t>
                      </a:r>
                      <a:endParaRPr lang="zh-CN" altLang="en-US"/>
                    </a:p>
                  </a:txBody>
                  <a:tcPr/>
                </a:tc>
              </a:tr>
              <a:tr h="182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陈文宇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订单管理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李晓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前台注册登录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4525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955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52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4625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36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529149" y="3304283"/>
            <a:ext cx="581785" cy="249435"/>
            <a:chOff x="5722295" y="5459104"/>
            <a:chExt cx="741073" cy="18495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16200000" flipH="1">
            <a:off x="11081066" y="3304283"/>
            <a:ext cx="581785" cy="249435"/>
            <a:chOff x="5722295" y="5459104"/>
            <a:chExt cx="741073" cy="18495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201765" y="2752600"/>
            <a:ext cx="3487437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功能展示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Function display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02798" y="2642436"/>
            <a:ext cx="1540935" cy="1573129"/>
            <a:chOff x="3502798" y="2642436"/>
            <a:chExt cx="1540935" cy="1573129"/>
          </a:xfrm>
        </p:grpSpPr>
        <p:sp>
          <p:nvSpPr>
            <p:cNvPr id="22" name="矩形: 圆角 21"/>
            <p:cNvSpPr/>
            <p:nvPr/>
          </p:nvSpPr>
          <p:spPr>
            <a:xfrm>
              <a:off x="3502798" y="2674631"/>
              <a:ext cx="1540934" cy="15409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502799" y="2642436"/>
              <a:ext cx="154093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03</a:t>
              </a:r>
              <a:endParaRPr lang="zh-CN" altLang="en-US" sz="8800" dirty="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184">
        <p14:prism/>
      </p:transition>
    </mc:Choice>
    <mc:Fallback>
      <p:transition spd="slow" advClick="0" advTm="51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039390" y="1221741"/>
            <a:ext cx="2804160" cy="4731442"/>
            <a:chOff x="835025" y="1069341"/>
            <a:chExt cx="2804160" cy="4731442"/>
          </a:xfrm>
        </p:grpSpPr>
        <p:sp>
          <p:nvSpPr>
            <p:cNvPr id="2" name="矩形: 圆角 1"/>
            <p:cNvSpPr/>
            <p:nvPr/>
          </p:nvSpPr>
          <p:spPr>
            <a:xfrm>
              <a:off x="835025" y="1069341"/>
              <a:ext cx="2804160" cy="4731442"/>
            </a:xfrm>
            <a:prstGeom prst="roundRect">
              <a:avLst>
                <a:gd name="adj" fmla="val 20128"/>
              </a:avLst>
            </a:prstGeom>
            <a:solidFill>
              <a:srgbClr val="E7E7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29970" y="2928145"/>
              <a:ext cx="241363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A </a:t>
              </a:r>
              <a:r>
                <a:rPr lang="zh-CN" altLang="en-US" sz="1200" dirty="0">
                  <a:cs typeface="+mn-ea"/>
                  <a:sym typeface="+mn-lt"/>
                </a:rPr>
                <a:t>点击登陆链接按钮后，完成登陆操作；登陆成功后，进入购物车页面。</a:t>
              </a:r>
              <a:endParaRPr lang="zh-CN" altLang="en-US" sz="1200" dirty="0">
                <a:cs typeface="+mn-ea"/>
                <a:sym typeface="+mn-lt"/>
              </a:endParaRPr>
            </a:p>
            <a:p>
              <a:r>
                <a:rPr lang="zh-CN" altLang="en-US" sz="1200" dirty="0">
                  <a:cs typeface="+mn-ea"/>
                  <a:sym typeface="+mn-lt"/>
                </a:rPr>
                <a:t>B 点击注册链接按钮后，完成注册新用户操作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1116966" y="2575561"/>
              <a:ext cx="824864" cy="1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965201" y="1616252"/>
              <a:ext cx="254483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880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</a:defRPr>
              </a:lvl1pPr>
            </a:lstStyle>
            <a:p>
              <a:pPr algn="l"/>
              <a:r>
                <a:rPr lang="en-US" sz="2800" b="1" dirty="0">
                  <a:solidFill>
                    <a:schemeClr val="tx1"/>
                  </a:solidFill>
                  <a:cs typeface="+mn-ea"/>
                  <a:sym typeface="+mn-lt"/>
                </a:rPr>
                <a:t>Login.aspx</a:t>
              </a:r>
              <a:endParaRPr lang="en-US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60687" y="4414984"/>
            <a:ext cx="2457333" cy="803169"/>
            <a:chOff x="1030604" y="4616037"/>
            <a:chExt cx="2457333" cy="803169"/>
          </a:xfrm>
        </p:grpSpPr>
        <p:sp>
          <p:nvSpPr>
            <p:cNvPr id="19" name="文本框 18"/>
            <p:cNvSpPr txBox="1"/>
            <p:nvPr/>
          </p:nvSpPr>
          <p:spPr>
            <a:xfrm>
              <a:off x="1030604" y="4958831"/>
              <a:ext cx="245733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cs typeface="+mn-ea"/>
                  <a:sym typeface="+mn-lt"/>
                </a:rPr>
                <a:t>用户登录功能，内容验证，验证码验证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30605" y="4616037"/>
              <a:ext cx="98382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用户登录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125856" y="4923814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694006" y="4414984"/>
            <a:ext cx="2457332" cy="803169"/>
            <a:chOff x="1030605" y="4616037"/>
            <a:chExt cx="2457332" cy="803169"/>
          </a:xfrm>
        </p:grpSpPr>
        <p:sp>
          <p:nvSpPr>
            <p:cNvPr id="23" name="文本框 22"/>
            <p:cNvSpPr txBox="1"/>
            <p:nvPr/>
          </p:nvSpPr>
          <p:spPr>
            <a:xfrm>
              <a:off x="1030605" y="4958831"/>
              <a:ext cx="24573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cs typeface="+mn-ea"/>
                  <a:sym typeface="+mn-lt"/>
                </a:rPr>
                <a:t>用户注册功能，验证用户名是否存在，文本内容验证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30605" y="4616037"/>
              <a:ext cx="98382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用户注册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125856" y="4923814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图片占位符 25" descr="C:\Users\acer\Pictures\TIM图片20190701151603.pngTIM图片20190701151603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l="9916" r="7055"/>
          <a:stretch>
            <a:fillRect/>
          </a:stretch>
        </p:blipFill>
        <p:spPr>
          <a:xfrm>
            <a:off x="1098550" y="1459230"/>
            <a:ext cx="3446780" cy="2409825"/>
          </a:xfrm>
        </p:spPr>
      </p:pic>
      <p:pic>
        <p:nvPicPr>
          <p:cNvPr id="28" name="图片占位符 27" descr="C:\Users\acer\Pictures\TIM图片20190701151653.pngTIM图片20190701151653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3912" r="13912"/>
          <a:stretch>
            <a:fillRect/>
          </a:stretch>
        </p:blipFill>
        <p:spPr>
          <a:xfrm>
            <a:off x="4788853" y="1458913"/>
            <a:ext cx="2803525" cy="2409825"/>
          </a:xfrm>
        </p:spPr>
      </p:pic>
    </p:spTree>
  </p:cSld>
  <p:clrMapOvr>
    <a:masterClrMapping/>
  </p:clrMapOvr>
  <p:transition spd="slow" advClick="0" advTm="4504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cj15uce">
      <a:majorFont>
        <a:latin typeface="inpin heiti"/>
        <a:ea typeface="inpin heiti"/>
        <a:cs typeface=""/>
      </a:majorFont>
      <a:minorFont>
        <a:latin typeface="inpin heiti"/>
        <a:ea typeface="inpin he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40000"/>
          </a:schemeClr>
        </a:solidFill>
        <a:ln>
          <a:noFill/>
        </a:ln>
      </a:spPr>
      <a:bodyPr rtlCol="0" anchor="ctr"/>
      <a:lstStyle>
        <a:defPPr algn="ctr">
          <a:defRPr dirty="0"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cj15uce">
      <a:majorFont>
        <a:latin typeface="inpin heiti"/>
        <a:ea typeface="inpin heiti"/>
        <a:cs typeface=""/>
      </a:majorFont>
      <a:minorFont>
        <a:latin typeface="inpin heiti"/>
        <a:ea typeface="inpin he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演示</Application>
  <PresentationFormat>宽屏</PresentationFormat>
  <Paragraphs>155</Paragraphs>
  <Slides>14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印品黑体</vt:lpstr>
      <vt:lpstr>黑体</vt:lpstr>
      <vt:lpstr>inpin heiti</vt:lpstr>
      <vt:lpstr>Segoe Print</vt:lpstr>
      <vt:lpstr>微软雅黑</vt:lpstr>
      <vt:lpstr>Arial Unicode MS</vt:lpstr>
      <vt:lpstr>等线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學習</cp:lastModifiedBy>
  <cp:revision>202</cp:revision>
  <dcterms:created xsi:type="dcterms:W3CDTF">2019-03-09T05:04:00Z</dcterms:created>
  <dcterms:modified xsi:type="dcterms:W3CDTF">2019-07-05T05:37:17Z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