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05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458200" y="260352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5256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05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458200" y="5887080"/>
            <a:ext cx="35737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520" cy="1000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628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0200" y="588708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0200" y="2603520"/>
            <a:ext cx="541656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87080"/>
            <a:ext cx="11099520" cy="299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/>
          <a:p>
            <a:r>
              <a:rPr b="0" lang="en-GB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50760" rIns="50760" tIns="50760" bIns="5076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49F6A729-639A-492B-B40A-4F95529050C8}" type="slidenum">
              <a:rPr b="0" lang="en-GB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1</a:t>
            </a:fld>
            <a:endParaRPr b="0" lang="en-GB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r>
              <a:rPr b="0" lang="en-GB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F6CB75D9-B8AD-409A-80C3-7C90C94DC8AE}" type="slidenum">
              <a:rPr b="0" lang="en-GB" sz="1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1</a:t>
            </a:fld>
            <a:endParaRPr b="0" lang="en-GB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metamask.io/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dimitris.karakostas@ed.ac.uk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40840" y="2308320"/>
            <a:ext cx="12258000" cy="55479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Connecting our Ethereum private blockchain and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interacting with it.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Tools: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  <a:p>
            <a:pPr marL="736560" indent="-2282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 private blockchain: Setup and provided by the university.</a:t>
            </a:r>
            <a:endParaRPr b="0" lang="en-GB" sz="3200" spc="-1" strike="noStrike">
              <a:latin typeface="Arial"/>
            </a:endParaRPr>
          </a:p>
          <a:p>
            <a:pPr marL="736560" indent="-2282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MetaMask: Wallet.</a:t>
            </a:r>
            <a:endParaRPr b="0" lang="en-GB" sz="3200" spc="-1" strike="noStrike">
              <a:latin typeface="Arial"/>
            </a:endParaRPr>
          </a:p>
          <a:p>
            <a:pPr marL="736560" indent="-2282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Remix Ethereum: Online Solidity compiler.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3: </a:t>
            </a:r>
            <a:br/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Getting Familiar with Remix Ethereum: </a:t>
            </a:r>
            <a:br/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Online Solidity Compiler </a:t>
            </a:r>
            <a:endParaRPr b="0" lang="en-GB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64000" y="321768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You can write, debug, deploy (i.e. send to a blockchain) your smart contract via remix Ethereum: 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remix.ethereum.org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(If you are using Chrome, it is possible that an error message appears when you load Remix – you can ignore it and then compile your smart contracts as usual, or use Mozilla Firefox instead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Also, you can interact with your deployed contract using Remix.  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52560" y="233892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 the case where you want to run it online, you should set environment to: 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JavaScript VM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.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28;p24" descr=""/>
          <p:cNvPicPr/>
          <p:nvPr/>
        </p:nvPicPr>
        <p:blipFill>
          <a:blip r:embed="rId1"/>
          <a:srcRect l="12329" t="0" r="0" b="27689"/>
          <a:stretch/>
        </p:blipFill>
        <p:spPr>
          <a:xfrm>
            <a:off x="1810440" y="6350760"/>
            <a:ext cx="9838440" cy="32544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212040" y="2835360"/>
            <a:ext cx="12580200" cy="22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Before you deploy your smart contract to the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 private chain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, run and debug it online.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048880" y="6120360"/>
            <a:ext cx="869040" cy="13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4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3: </a:t>
            </a:r>
            <a:br/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Getting familiar with Remix Ethereum: </a:t>
            </a:r>
            <a:br/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Online Solidity Compiler </a:t>
            </a:r>
            <a:endParaRPr b="0" lang="en-GB" sz="45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36;p25" descr=""/>
          <p:cNvPicPr/>
          <p:nvPr/>
        </p:nvPicPr>
        <p:blipFill>
          <a:blip r:embed="rId1"/>
          <a:srcRect l="12329" t="0" r="0" b="27689"/>
          <a:stretch/>
        </p:blipFill>
        <p:spPr>
          <a:xfrm>
            <a:off x="1351800" y="6073920"/>
            <a:ext cx="9838440" cy="325440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212040" y="2632320"/>
            <a:ext cx="12580200" cy="38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To compile your smart contract, click on 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Create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button. </a:t>
            </a:r>
            <a:endParaRPr b="0" lang="en-GB" sz="3600" spc="-1" strike="noStrike">
              <a:latin typeface="Arial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After compiling the contract, remix creates a user interface for the functions you defined in the contract and you can pass parameters to it. 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 flipH="1">
            <a:off x="7957800" y="4284000"/>
            <a:ext cx="1091520" cy="461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3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3: </a:t>
            </a:r>
            <a:br/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Getting familiar with Remix Ethereum: </a:t>
            </a:r>
            <a:br/>
            <a:r>
              <a:rPr b="0" lang="en-GB" sz="456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Online Solidity Compiler </a:t>
            </a:r>
            <a:endParaRPr b="0" lang="en-GB" sz="45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4.1:</a:t>
            </a:r>
            <a:br/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Deploying Smart Contract to the Private Chain</a:t>
            </a:r>
            <a:br/>
            <a:r>
              <a:rPr b="0" lang="en-GB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Configurations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12040" y="2793600"/>
            <a:ext cx="1274112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First, you need to connect Metamask to the blockchain, as we described in the earlier slides. </a:t>
            </a:r>
            <a:endParaRPr b="0" lang="en-GB" sz="3600" spc="-1" strike="noStrike">
              <a:latin typeface="Arial"/>
            </a:endParaRPr>
          </a:p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 remix, set the environment to: 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Injected Web3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. 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17" name="Google Shape;146;p26" descr=""/>
          <p:cNvPicPr/>
          <p:nvPr/>
        </p:nvPicPr>
        <p:blipFill>
          <a:blip r:embed="rId1"/>
          <a:srcRect l="8292" t="0" r="0" b="35201"/>
          <a:stretch/>
        </p:blipFill>
        <p:spPr>
          <a:xfrm>
            <a:off x="131760" y="5659560"/>
            <a:ext cx="11926080" cy="38502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8001000" y="5409360"/>
            <a:ext cx="487800" cy="163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2040" y="2624040"/>
            <a:ext cx="1274112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Click on 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Create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button.</a:t>
            </a:r>
            <a:endParaRPr b="0" lang="en-GB" sz="3600" spc="-1" strike="noStrike"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Next, MetaMask page will appear and by clicking on </a:t>
            </a:r>
            <a:r>
              <a:rPr b="0" lang="en-GB" sz="36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submit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, you send your contract to the blockchain. 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120" name="Google Shape;153;p27" descr=""/>
          <p:cNvPicPr/>
          <p:nvPr/>
        </p:nvPicPr>
        <p:blipFill>
          <a:blip r:embed="rId1"/>
          <a:srcRect l="0" t="0" r="0" b="26742"/>
          <a:stretch/>
        </p:blipFill>
        <p:spPr>
          <a:xfrm>
            <a:off x="1790640" y="5786280"/>
            <a:ext cx="9998640" cy="38325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178640" y="5396040"/>
            <a:ext cx="2217240" cy="29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4.2: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Deploying Smart Contract to the Private Chain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Deploying a Contract to the Blockchain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60;p28" descr=""/>
          <p:cNvPicPr/>
          <p:nvPr/>
        </p:nvPicPr>
        <p:blipFill>
          <a:blip r:embed="rId1"/>
          <a:srcRect l="55677" t="12383" r="1961" b="27830"/>
          <a:stretch/>
        </p:blipFill>
        <p:spPr>
          <a:xfrm>
            <a:off x="7189920" y="2822040"/>
            <a:ext cx="5490360" cy="619992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768360" y="5559840"/>
            <a:ext cx="4480560" cy="143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372600" y="3321360"/>
            <a:ext cx="6869520" cy="29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When, your contract is successfully submitted/deployed, remix provides the contract </a:t>
            </a: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address</a:t>
            </a: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on the blockchain. </a:t>
            </a:r>
            <a:endParaRPr b="0" lang="en-GB" sz="3000" spc="-1" strike="noStrike"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You can copy the address from here.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03040" y="7112160"/>
            <a:ext cx="686952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You need the </a:t>
            </a: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contract code</a:t>
            </a: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and the </a:t>
            </a: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address</a:t>
            </a: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next time you want to interact with your deployed contract.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4.3: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Deploying Smart Contract to the Private Chain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Saving the Deployed Contract's Address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69;p29" descr=""/>
          <p:cNvPicPr/>
          <p:nvPr/>
        </p:nvPicPr>
        <p:blipFill>
          <a:blip r:embed="rId1"/>
          <a:srcRect l="7751" t="12383" r="1961" b="27830"/>
          <a:stretch/>
        </p:blipFill>
        <p:spPr>
          <a:xfrm>
            <a:off x="3862800" y="4740840"/>
            <a:ext cx="9087840" cy="481392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 flipH="1" rot="10800000">
            <a:off x="4881960" y="6654960"/>
            <a:ext cx="985320" cy="35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320760" y="2014200"/>
            <a:ext cx="1038492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529200" indent="-528840">
              <a:lnSpc>
                <a:spcPct val="100000"/>
              </a:lnSpc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Log in to MetaMask and connect to the blockchain (as previously explained)</a:t>
            </a:r>
            <a:endParaRPr b="0" lang="en-GB" sz="3000" spc="-1" strike="noStrike">
              <a:latin typeface="Arial"/>
            </a:endParaRPr>
          </a:p>
          <a:p>
            <a:pPr marL="529200" indent="-528840">
              <a:lnSpc>
                <a:spcPct val="100000"/>
              </a:lnSpc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 remix, set the environment to: </a:t>
            </a: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Injected Web3</a:t>
            </a: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.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29240" y="5860440"/>
            <a:ext cx="4046760" cy="23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 In remix, insert the contract </a:t>
            </a: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code</a:t>
            </a: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, insert the deployed contract’s address and click on: </a:t>
            </a: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At Address</a:t>
            </a: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.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 flipH="1" rot="10800000">
            <a:off x="9859680" y="7054200"/>
            <a:ext cx="5684040" cy="22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 flipH="1" rot="10800000">
            <a:off x="8922600" y="8004600"/>
            <a:ext cx="6669720" cy="12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4.3: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Deploying Smart Contract to the Private Chain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Interacting with a Deployed Contract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80;p30" descr=""/>
          <p:cNvPicPr/>
          <p:nvPr/>
        </p:nvPicPr>
        <p:blipFill>
          <a:blip r:embed="rId1"/>
          <a:srcRect l="56967" t="12383" r="1961" b="27830"/>
          <a:stretch/>
        </p:blipFill>
        <p:spPr>
          <a:xfrm>
            <a:off x="7485480" y="3926880"/>
            <a:ext cx="4964040" cy="57816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86640" y="3001320"/>
            <a:ext cx="6925320" cy="24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4- All the public/external functions in the contract are provided and you can pass arguments on them and invoke them.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709080" y="4976640"/>
            <a:ext cx="4164480" cy="37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-60120" y="6974640"/>
            <a:ext cx="6865200" cy="24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1005480" indent="-37008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The invocation of a function, that changes the contract state, will result in new transaction.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269760" y="7251480"/>
            <a:ext cx="1631880" cy="190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6404040" y="7383960"/>
            <a:ext cx="1364040" cy="215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4.3: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Deploying Smart Contract to the Private Chain</a:t>
            </a:r>
            <a:endParaRPr b="0" lang="en-GB" sz="4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Interacting with a Deployed Contract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280080" indent="-27972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 show how to connect to our private blockchain and interact with it.</a:t>
            </a:r>
            <a:endParaRPr b="0" lang="en-GB" sz="2270" spc="-1" strike="noStrike">
              <a:latin typeface="Arial"/>
            </a:endParaRPr>
          </a:p>
          <a:p>
            <a:pPr marL="280080" indent="-279720">
              <a:lnSpc>
                <a:spcPct val="100000"/>
              </a:lnSpc>
              <a:spcBef>
                <a:spcPts val="2599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Steps: </a:t>
            </a:r>
            <a:endParaRPr b="0" lang="en-GB" sz="2270" spc="-1" strike="noStrike">
              <a:latin typeface="Arial"/>
            </a:endParaRPr>
          </a:p>
          <a:p>
            <a:pPr marL="384120" indent="-143640">
              <a:lnSpc>
                <a:spcPct val="100000"/>
              </a:lnSpc>
              <a:spcBef>
                <a:spcPts val="2599"/>
              </a:spcBef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Install MetaMask. Create an account (i.e. an address and public-private key) via MetaMask.</a:t>
            </a:r>
            <a:endParaRPr b="0" lang="en-GB" sz="2270" spc="-1" strike="noStrike">
              <a:latin typeface="Arial"/>
            </a:endParaRPr>
          </a:p>
          <a:p>
            <a:pPr marL="384120" indent="-143640">
              <a:lnSpc>
                <a:spcPct val="100000"/>
              </a:lnSpc>
              <a:spcBef>
                <a:spcPts val="2599"/>
              </a:spcBef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Send us your account address, so we can give you some Ether.</a:t>
            </a:r>
            <a:endParaRPr b="0" lang="en-GB" sz="2270" spc="-1" strike="noStrike">
              <a:latin typeface="Arial"/>
            </a:endParaRPr>
          </a:p>
          <a:p>
            <a:pPr marL="384120" indent="-143640">
              <a:lnSpc>
                <a:spcPct val="100000"/>
              </a:lnSpc>
              <a:spcBef>
                <a:spcPts val="2599"/>
              </a:spcBef>
              <a:buClr>
                <a:srgbClr val="000000"/>
              </a:buClr>
              <a:buFont typeface="Helvetica Neue Light"/>
              <a:buAutoNum type="arabicPeriod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Get familiar with Solidity and the Remix compiler:</a:t>
            </a:r>
            <a:endParaRPr b="0" lang="en-GB" sz="2270" spc="-1" strike="noStrike">
              <a:latin typeface="Arial"/>
            </a:endParaRPr>
          </a:p>
          <a:p>
            <a:pPr marL="744120" indent="-279720">
              <a:lnSpc>
                <a:spcPct val="100000"/>
              </a:lnSpc>
              <a:spcBef>
                <a:spcPts val="2599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Write smart contracts, debug and compile them online. </a:t>
            </a:r>
            <a:endParaRPr b="0" lang="en-GB" sz="2270" spc="-1" strike="noStrike">
              <a:latin typeface="Arial"/>
            </a:endParaRPr>
          </a:p>
          <a:p>
            <a:pPr marL="384120" indent="-143640">
              <a:lnSpc>
                <a:spcPct val="100000"/>
              </a:lnSpc>
              <a:spcBef>
                <a:spcPts val="2599"/>
              </a:spcBef>
              <a:buClr>
                <a:srgbClr val="000000"/>
              </a:buClr>
              <a:buFont typeface="Helvetica Neue Light"/>
              <a:buAutoNum type="arabicPeriod" startAt="4"/>
            </a:pP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227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Send/deploy the latest version of the contract to the blockchain and interact with the deployed contract. </a:t>
            </a:r>
            <a:endParaRPr b="0" lang="en-GB" sz="227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52560" y="444240"/>
            <a:ext cx="11099520" cy="21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8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Outline</a:t>
            </a:r>
            <a:endParaRPr b="0" lang="en-GB" sz="8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6719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1: </a:t>
            </a:r>
            <a:br/>
            <a:r>
              <a:rPr b="0" lang="en-GB" sz="6719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Install Metamask</a:t>
            </a:r>
            <a:endParaRPr b="0" lang="en-GB" sz="671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382320" indent="-38196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It is an extension for Firefox and Google Chrome.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  <a:p>
            <a:pPr marL="382320" indent="-38196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Allows us to create our public/private keys and connect to the blockchain. 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  <a:p>
            <a:pPr marL="382320" indent="-38196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 recommend using MetaMask for Firefox or Chrome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  <a:p>
            <a:pPr marL="928440" indent="-38196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258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Download it from:</a:t>
            </a:r>
            <a:endParaRPr b="0" lang="en-GB" sz="25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Helvetica Neue Light"/>
                <a:ea typeface="Helvetica Neue Light"/>
                <a:hlinkClick r:id="rId1"/>
              </a:rPr>
              <a:t>https://metamask.io/</a:t>
            </a:r>
            <a:endParaRPr b="0" lang="en-GB" sz="2150" spc="-1" strike="noStrike">
              <a:solidFill>
                <a:srgbClr val="000000"/>
              </a:solidFill>
              <a:latin typeface="Arial"/>
            </a:endParaRPr>
          </a:p>
          <a:p>
            <a:pPr marL="282960" indent="-282600">
              <a:lnSpc>
                <a:spcPct val="100000"/>
              </a:lnSpc>
              <a:spcBef>
                <a:spcPts val="3600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Follow the instructions to install it.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117440" y="48888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Click on the MetaMask icon on the top right side of your Firefox browser.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584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Step1.1:</a:t>
            </a:r>
            <a:br/>
            <a:r>
              <a:rPr b="0" lang="en-GB" sz="584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Set Up an Account in MetaMask</a:t>
            </a:r>
            <a:endParaRPr b="0" lang="en-GB" sz="58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8;p17" descr=""/>
          <p:cNvPicPr/>
          <p:nvPr/>
        </p:nvPicPr>
        <p:blipFill>
          <a:blip r:embed="rId1"/>
          <a:srcRect l="47067" t="0" r="0" b="62660"/>
          <a:stretch/>
        </p:blipFill>
        <p:spPr>
          <a:xfrm>
            <a:off x="2353320" y="5514120"/>
            <a:ext cx="8297640" cy="28123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305120" y="3590640"/>
            <a:ext cx="2739240" cy="240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52560" y="261000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Follow the instructions to create an account. 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After you provide a password, an account (i.e. an address, public and secret keys) will be created for you.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"/>
              <a:buChar char="•"/>
            </a:pPr>
            <a:r>
              <a:rPr b="1" lang="en-GB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Store your seed</a:t>
            </a: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: you want it to restore your wallet in case you delete Metamask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592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Step1.2:</a:t>
            </a:r>
            <a:br/>
            <a:r>
              <a:rPr b="0" lang="en-GB" sz="592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Create an Account in MetaMask</a:t>
            </a:r>
            <a:endParaRPr b="0" lang="en-GB" sz="59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52560" y="139680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3.1. Click the MetaMask icon.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3.2. Click on the Network option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3.3. Click on “Custom RPC”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52560" y="444600"/>
            <a:ext cx="11099520" cy="21589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5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Step1.3:</a:t>
            </a:r>
            <a:br/>
            <a:r>
              <a:rPr b="0" lang="en-GB" sz="5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Connect MetaMask to the Private Blockchain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92;p19" descr=""/>
          <p:cNvPicPr/>
          <p:nvPr/>
        </p:nvPicPr>
        <p:blipFill>
          <a:blip r:embed="rId1"/>
          <a:stretch/>
        </p:blipFill>
        <p:spPr>
          <a:xfrm>
            <a:off x="8773920" y="3186720"/>
            <a:ext cx="3742920" cy="62672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 flipH="1" rot="10800000">
            <a:off x="9788040" y="4460040"/>
            <a:ext cx="228852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2560" y="1509840"/>
            <a:ext cx="11099520" cy="628632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3.1. In the box on the top, insert the following link: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GB" sz="24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  </a:t>
            </a:r>
            <a:r>
              <a:rPr b="0" lang="en-GB" sz="24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http://213.168.251.249:8543/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3.2. Click on Save to save it.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3.3. Press X to go to the main page.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5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Step1.3:</a:t>
            </a:r>
            <a:br/>
            <a:r>
              <a:rPr b="0" lang="en-GB" sz="5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Connect MetaMask to the Private Blockchain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00;p20" descr=""/>
          <p:cNvPicPr/>
          <p:nvPr/>
        </p:nvPicPr>
        <p:blipFill>
          <a:blip r:embed="rId1"/>
          <a:stretch/>
        </p:blipFill>
        <p:spPr>
          <a:xfrm>
            <a:off x="9082800" y="3554640"/>
            <a:ext cx="3571560" cy="60480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6666840" y="3709080"/>
            <a:ext cx="3884760" cy="38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95360" y="5525640"/>
            <a:ext cx="11099520" cy="336384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marL="444600" indent="-27252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This is your address; click on it to copy and send it to those who want to pay you.  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45200" y="3477600"/>
            <a:ext cx="6573240" cy="17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When you’ve successfully connected to the chain, this page will appear.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6719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Step1.3:</a:t>
            </a:r>
            <a:br/>
            <a:r>
              <a:rPr b="0" lang="en-GB" sz="6719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Your Address</a:t>
            </a:r>
            <a:endParaRPr b="0" lang="en-GB" sz="671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9;p21" descr=""/>
          <p:cNvPicPr/>
          <p:nvPr/>
        </p:nvPicPr>
        <p:blipFill>
          <a:blip r:embed="rId1"/>
          <a:stretch/>
        </p:blipFill>
        <p:spPr>
          <a:xfrm>
            <a:off x="9201960" y="1051200"/>
            <a:ext cx="3638160" cy="617184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 flipH="1" rot="10800000">
            <a:off x="10738800" y="7206480"/>
            <a:ext cx="6196680" cy="46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Step 2:</a:t>
            </a:r>
            <a:br/>
            <a:r>
              <a:rPr b="0" lang="en-GB" sz="6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Send us Your Account Address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52560" y="2652840"/>
            <a:ext cx="11099520" cy="62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4240">
              <a:lnSpc>
                <a:spcPct val="100000"/>
              </a:lnSpc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You need some Ether to send a transaction and interact with a smart contract.</a:t>
            </a:r>
            <a:endParaRPr b="0" lang="en-GB" sz="3600" spc="-1" strike="noStrike"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 have created a lot of Ether - you can also have some.</a:t>
            </a:r>
            <a:endParaRPr b="0" lang="en-GB" sz="3600" spc="-1" strike="noStrike">
              <a:latin typeface="Arial"/>
            </a:endParaRPr>
          </a:p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Font typeface="Helvetica Neue Light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Request some Ether by sending your account’s address to this email address: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GB" sz="3000" spc="-1" strike="noStrike">
                <a:solidFill>
                  <a:srgbClr val="942192"/>
                </a:solidFill>
                <a:latin typeface="Helvetica Neue Light"/>
                <a:ea typeface="Helvetica Neue Light"/>
              </a:rPr>
              <a:t> </a:t>
            </a:r>
            <a:r>
              <a:rPr b="0" lang="en-GB" sz="3000" spc="-1" strike="noStrike" u="sng">
                <a:solidFill>
                  <a:srgbClr val="0000ff"/>
                </a:solidFill>
                <a:uFillTx/>
                <a:latin typeface="Helvetica Neue Light"/>
                <a:ea typeface="Helvetica Neue Light"/>
                <a:hlinkClick r:id="rId1"/>
              </a:rPr>
              <a:t>dimitris.karakostas@ed.ac.uk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2018-10-10T18:40:35Z</dcterms:modified>
  <cp:revision>1</cp:revision>
  <dc:subject/>
  <dc:title/>
</cp:coreProperties>
</file>