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9753600" cx="130048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9b23e15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39b23e15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6195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tamask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dimitris.karakostas@ed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subTitle"/>
          </p:nvPr>
        </p:nvSpPr>
        <p:spPr>
          <a:xfrm>
            <a:off x="240788" y="2308426"/>
            <a:ext cx="12258402" cy="55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Connecting our Ethereum private blockchain 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interacting with it.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Tools: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736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private blockchain: Setup and provided by the university.</a:t>
            </a:r>
            <a:endParaRPr/>
          </a:p>
          <a:p>
            <a:pPr indent="-228600" lvl="0" marL="736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MetaMask: Wallet.</a:t>
            </a:r>
            <a:endParaRPr/>
          </a:p>
          <a:p>
            <a:pPr indent="-228600" lvl="0" marL="736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Remix Ethereum: Online Solidity compiler.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Familiar with Remix Ethereum: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Online Solidity Compiler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952500" y="2410883"/>
            <a:ext cx="1109980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write, debug, deploy (i.e. send to a blockchain) your smart contract via remix Ethereum: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remix.ethereum.org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  <a:p>
            <a: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Also, you can interact with your deployed contract using remix.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952500" y="2410883"/>
            <a:ext cx="1109980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the case where you want to run it online, you should set environment to: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VM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  <p:pic>
        <p:nvPicPr>
          <p:cNvPr descr="Screen Shot 2017-10-15 at 19.21.05.png" id="128" name="Google Shape;128;p24"/>
          <p:cNvPicPr preferRelativeResize="0"/>
          <p:nvPr/>
        </p:nvPicPr>
        <p:blipFill rotWithShape="1">
          <a:blip r:embed="rId3">
            <a:alphaModFix/>
          </a:blip>
          <a:srcRect b="27692" l="12331" r="0" t="0"/>
          <a:stretch/>
        </p:blipFill>
        <p:spPr>
          <a:xfrm>
            <a:off x="1810275" y="6350629"/>
            <a:ext cx="9838653" cy="325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212170" y="3303328"/>
            <a:ext cx="12580459" cy="227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Before you deploy your smart contract to the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private chain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run and debug it online. </a:t>
            </a:r>
            <a:endParaRPr/>
          </a:p>
        </p:txBody>
      </p:sp>
      <p:cxnSp>
        <p:nvCxnSpPr>
          <p:cNvPr id="130" name="Google Shape;130;p24"/>
          <p:cNvCxnSpPr/>
          <p:nvPr/>
        </p:nvCxnSpPr>
        <p:spPr>
          <a:xfrm>
            <a:off x="8049002" y="6120270"/>
            <a:ext cx="869407" cy="13504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" name="Google Shape;131;p2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familiar with Remix Ethereum: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Online Solidity Compiler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15 at 19.21.05.png" id="136" name="Google Shape;136;p25"/>
          <p:cNvPicPr preferRelativeResize="0"/>
          <p:nvPr/>
        </p:nvPicPr>
        <p:blipFill rotWithShape="1">
          <a:blip r:embed="rId3">
            <a:alphaModFix/>
          </a:blip>
          <a:srcRect b="27692" l="12331" r="0" t="0"/>
          <a:stretch/>
        </p:blipFill>
        <p:spPr>
          <a:xfrm>
            <a:off x="1351977" y="6074015"/>
            <a:ext cx="9838653" cy="325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212170" y="2884228"/>
            <a:ext cx="12580459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compile your smart contract, click on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button. 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After compiling the contract, remix creates a user interface for the functions you defined in the contract and you can pass parameters to it. </a:t>
            </a:r>
            <a:endParaRPr/>
          </a:p>
        </p:txBody>
      </p:sp>
      <p:cxnSp>
        <p:nvCxnSpPr>
          <p:cNvPr id="138" name="Google Shape;138;p25"/>
          <p:cNvCxnSpPr/>
          <p:nvPr/>
        </p:nvCxnSpPr>
        <p:spPr>
          <a:xfrm flipH="1">
            <a:off x="7957675" y="4284075"/>
            <a:ext cx="1091700" cy="46128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9" name="Google Shape;139;p2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familiar with Remix Ethereum: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Helvetica Neue Light"/>
              <a:buNone/>
            </a:pPr>
            <a:r>
              <a:rPr b="0" i="0" lang="en-US" sz="456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Online Solidity Compiler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4.1: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Smart Contract to the Private Chain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Configurations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212170" y="2793428"/>
            <a:ext cx="12741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First, you need to connect Metamask to the blockchain, as we described in the earlier slides. 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remix, set the environment to: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Injected Web3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/>
          </a:p>
        </p:txBody>
      </p:sp>
      <p:pic>
        <p:nvPicPr>
          <p:cNvPr descr="Screen Shot 2017-10-15 at 19.34.07.png" id="146" name="Google Shape;146;p26"/>
          <p:cNvPicPr preferRelativeResize="0"/>
          <p:nvPr/>
        </p:nvPicPr>
        <p:blipFill rotWithShape="1">
          <a:blip r:embed="rId3">
            <a:alphaModFix/>
          </a:blip>
          <a:srcRect b="35203" l="8293" r="0" t="0"/>
          <a:stretch/>
        </p:blipFill>
        <p:spPr>
          <a:xfrm>
            <a:off x="131603" y="5659625"/>
            <a:ext cx="11926300" cy="3850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6"/>
          <p:cNvCxnSpPr/>
          <p:nvPr/>
        </p:nvCxnSpPr>
        <p:spPr>
          <a:xfrm>
            <a:off x="8001042" y="5409506"/>
            <a:ext cx="488296" cy="163619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12170" y="2623878"/>
            <a:ext cx="12741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Click on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button.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Next, MetaMask page will appear and by clicking on </a:t>
            </a:r>
            <a:r>
              <a:rPr b="0" i="0" lang="en-US" sz="36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you send your contract to the blockchain. </a:t>
            </a:r>
            <a:endParaRPr/>
          </a:p>
        </p:txBody>
      </p:sp>
      <p:pic>
        <p:nvPicPr>
          <p:cNvPr descr="Screen Shot 2017-10-15 at 19.47.14.png" id="153" name="Google Shape;153;p27"/>
          <p:cNvPicPr preferRelativeResize="0"/>
          <p:nvPr/>
        </p:nvPicPr>
        <p:blipFill rotWithShape="1">
          <a:blip r:embed="rId3">
            <a:alphaModFix/>
          </a:blip>
          <a:srcRect b="26747" l="0" r="0" t="0"/>
          <a:stretch/>
        </p:blipFill>
        <p:spPr>
          <a:xfrm>
            <a:off x="1790774" y="5786141"/>
            <a:ext cx="9999123" cy="3832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7"/>
          <p:cNvCxnSpPr/>
          <p:nvPr/>
        </p:nvCxnSpPr>
        <p:spPr>
          <a:xfrm>
            <a:off x="1178628" y="5396145"/>
            <a:ext cx="2217745" cy="2972469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" name="Google Shape;155;p27"/>
          <p:cNvSpPr txBox="1"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Smart Contract to the Private Chain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a Contract to the Blockchain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0-15 21-02-53.png" id="160" name="Google Shape;160;p28"/>
          <p:cNvPicPr preferRelativeResize="0"/>
          <p:nvPr/>
        </p:nvPicPr>
        <p:blipFill rotWithShape="1">
          <a:blip r:embed="rId3">
            <a:alphaModFix/>
          </a:blip>
          <a:srcRect b="27834" l="55684" r="1961" t="12383"/>
          <a:stretch/>
        </p:blipFill>
        <p:spPr>
          <a:xfrm>
            <a:off x="7189863" y="2822178"/>
            <a:ext cx="5490857" cy="6200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8"/>
          <p:cNvCxnSpPr/>
          <p:nvPr/>
        </p:nvCxnSpPr>
        <p:spPr>
          <a:xfrm>
            <a:off x="6768231" y="5559871"/>
            <a:ext cx="4480881" cy="1438103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" name="Google Shape;162;p28"/>
          <p:cNvSpPr txBox="1"/>
          <p:nvPr/>
        </p:nvSpPr>
        <p:spPr>
          <a:xfrm>
            <a:off x="372533" y="2781300"/>
            <a:ext cx="6870039" cy="292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When, your contract is successfully submitted/deployed, remix provides the contract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address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the blockchain. 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copy the address from here.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203200" y="7112000"/>
            <a:ext cx="6870039" cy="147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need the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contract code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the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address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next time you want to interact with your deployed contract.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Smart Contract to the Private Chain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Saving the Deployed Contract's Address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0-15 21-02-53.png" id="169" name="Google Shape;169;p29"/>
          <p:cNvPicPr preferRelativeResize="0"/>
          <p:nvPr/>
        </p:nvPicPr>
        <p:blipFill rotWithShape="1">
          <a:blip r:embed="rId3">
            <a:alphaModFix/>
          </a:blip>
          <a:srcRect b="27834" l="7753" r="1961" t="12383"/>
          <a:stretch/>
        </p:blipFill>
        <p:spPr>
          <a:xfrm>
            <a:off x="3862898" y="4740881"/>
            <a:ext cx="9088045" cy="4814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9"/>
          <p:cNvCxnSpPr/>
          <p:nvPr/>
        </p:nvCxnSpPr>
        <p:spPr>
          <a:xfrm flipH="1" rot="10800000">
            <a:off x="3896750" y="6302775"/>
            <a:ext cx="985800" cy="3522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" name="Google Shape;171;p29"/>
          <p:cNvSpPr txBox="1"/>
          <p:nvPr/>
        </p:nvSpPr>
        <p:spPr>
          <a:xfrm>
            <a:off x="320855" y="2014179"/>
            <a:ext cx="103851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9165" lvl="0" marL="529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 in to MetaMask and connect to the blockchain (as previously explained)</a:t>
            </a:r>
            <a:endParaRPr/>
          </a:p>
          <a:p>
            <a:pPr indent="-529165" lvl="0" marL="529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remix, set the environment to: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Injected Web3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129099" y="5860500"/>
            <a:ext cx="4047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In remix, insert the contract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</a:t>
            </a: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, insert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deployed contract</a:t>
            </a: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’s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address and click on: </a:t>
            </a: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 Address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3" name="Google Shape;173;p29"/>
          <p:cNvCxnSpPr>
            <a:stCxn id="172" idx="3"/>
          </p:cNvCxnSpPr>
          <p:nvPr/>
        </p:nvCxnSpPr>
        <p:spPr>
          <a:xfrm flipH="1" rot="10800000">
            <a:off x="4176099" y="6824550"/>
            <a:ext cx="5684400" cy="2298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4" name="Google Shape;174;p29"/>
          <p:cNvCxnSpPr/>
          <p:nvPr/>
        </p:nvCxnSpPr>
        <p:spPr>
          <a:xfrm flipH="1" rot="10800000">
            <a:off x="2253550" y="6787650"/>
            <a:ext cx="6669900" cy="12171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29"/>
          <p:cNvSpPr txBox="1"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Smart Contract to the Private Chain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Interacting with a Deployed Contract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0-15 21-02-53.png" id="180" name="Google Shape;180;p30"/>
          <p:cNvPicPr preferRelativeResize="0"/>
          <p:nvPr/>
        </p:nvPicPr>
        <p:blipFill rotWithShape="1">
          <a:blip r:embed="rId3">
            <a:alphaModFix/>
          </a:blip>
          <a:srcRect b="27834" l="56974" r="1962" t="12383"/>
          <a:stretch/>
        </p:blipFill>
        <p:spPr>
          <a:xfrm>
            <a:off x="7485308" y="3926836"/>
            <a:ext cx="4964316" cy="578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386750" y="3001425"/>
            <a:ext cx="69255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4- All the public/external functions in the contract are provided and you can pass arguments on them and invoke them. </a:t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>
            <a:off x="3708950" y="4976575"/>
            <a:ext cx="4164900" cy="37821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" name="Google Shape;183;p30"/>
          <p:cNvSpPr txBox="1"/>
          <p:nvPr/>
        </p:nvSpPr>
        <p:spPr>
          <a:xfrm>
            <a:off x="-60034" y="6974481"/>
            <a:ext cx="68655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70415" lvl="0" marL="1005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 Light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invocation of a function, that changes the contract state, will result in new transaction. </a:t>
            </a:r>
            <a:endParaRPr/>
          </a:p>
        </p:txBody>
      </p:sp>
      <p:cxnSp>
        <p:nvCxnSpPr>
          <p:cNvPr id="184" name="Google Shape;184;p30"/>
          <p:cNvCxnSpPr/>
          <p:nvPr/>
        </p:nvCxnSpPr>
        <p:spPr>
          <a:xfrm>
            <a:off x="6269778" y="7251507"/>
            <a:ext cx="1632069" cy="1909874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6404201" y="7383910"/>
            <a:ext cx="1364254" cy="215214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49803"/>
              </a:srgbClr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30"/>
          <p:cNvSpPr txBox="1"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Smart Contract to the Private Chain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Interacting with a Deployed Contract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subTitle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0034" lvl="0" marL="2800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1"/>
              <a:buFont typeface="Helvetica Neue Light"/>
              <a:buChar char="•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show how to connect to </a:t>
            </a:r>
            <a:r>
              <a:rPr lang="en-US" sz="2268"/>
              <a:t>our</a:t>
            </a: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private blockchain and interact with it.</a:t>
            </a:r>
            <a:endParaRPr/>
          </a:p>
          <a:p>
            <a:pPr indent="-280034" lvl="0" marL="280034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701"/>
              <a:buFont typeface="Helvetica Neue Light"/>
              <a:buChar char="•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Steps: </a:t>
            </a:r>
            <a:endParaRPr/>
          </a:p>
          <a:p>
            <a:pPr indent="-144018" lvl="0" marL="38404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Helvetica Neue Light"/>
              <a:buAutoNum type="arabicPeriod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Install MetaMask. Create an account (i.e. an address and public-private key) via MetaMask.</a:t>
            </a:r>
            <a:endParaRPr/>
          </a:p>
          <a:p>
            <a:pPr indent="-144018" lvl="0" marL="38404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Helvetica Neue Light"/>
              <a:buAutoNum type="arabicPeriod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Send us your account address, so we can give you some Ether.</a:t>
            </a:r>
            <a:endParaRPr/>
          </a:p>
          <a:p>
            <a:pPr indent="-144018" lvl="0" marL="38404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Helvetica Neue Light"/>
              <a:buAutoNum type="arabicPeriod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Get familiar with Solidity and </a:t>
            </a:r>
            <a:r>
              <a:rPr lang="en-US" sz="2268"/>
              <a:t>the R</a:t>
            </a: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emix compiler:</a:t>
            </a:r>
            <a:endParaRPr/>
          </a:p>
          <a:p>
            <a:pPr indent="-280034" lvl="0" marL="744093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701"/>
              <a:buFont typeface="Helvetica Neue Light"/>
              <a:buChar char="•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Write smart contracts, debug and compile them online. </a:t>
            </a:r>
            <a:endParaRPr/>
          </a:p>
          <a:p>
            <a:pPr indent="-144018" lvl="0" marL="38404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Helvetica Neue Light"/>
              <a:buAutoNum type="arabicPeriod" startAt="4"/>
            </a:pPr>
            <a:r>
              <a:rPr b="0" i="0" lang="en-US" sz="226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Send/deploy the latest version of the contract to the blockchain and interact with the deployed contract. 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952550" y="4444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19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1: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19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Install Metamask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2270" lvl="0" marL="382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2"/>
              <a:buFont typeface="Helvetica Neue Light"/>
              <a:buChar char="•"/>
            </a:pPr>
            <a:r>
              <a:rPr b="0" i="0" lang="en-US" sz="309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an extension for Firefox and Google Chrome.</a:t>
            </a:r>
            <a:endParaRPr/>
          </a:p>
          <a:p>
            <a:pPr indent="-382270" lvl="0" marL="38227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22"/>
              <a:buFont typeface="Helvetica Neue Light"/>
              <a:buChar char="•"/>
            </a:pPr>
            <a:r>
              <a:rPr b="0" i="0" lang="en-US" sz="309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Allows us to create our public/private keys and connect to the blockchain. </a:t>
            </a:r>
            <a:endParaRPr/>
          </a:p>
          <a:p>
            <a:pPr indent="-382270" lvl="0" marL="38227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22"/>
              <a:buFont typeface="Helvetica Neue Light"/>
              <a:buChar char="•"/>
            </a:pPr>
            <a:r>
              <a:rPr b="0" i="0" lang="en-US" sz="309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recommend using MetaMask for Firefox or Chrome</a:t>
            </a:r>
            <a:endParaRPr/>
          </a:p>
          <a:p>
            <a:pPr indent="-382270" lvl="0" marL="92836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935"/>
              <a:buFont typeface="Helvetica Neue Light"/>
              <a:buChar char="•"/>
            </a:pPr>
            <a:r>
              <a:rPr b="0" i="0" lang="en-US" sz="258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Download it from:</a:t>
            </a:r>
            <a:endParaRPr/>
          </a:p>
          <a:p>
            <a:pPr indent="109220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942192"/>
              </a:buClr>
              <a:buSzPts val="2150"/>
              <a:buFont typeface="Helvetica Neue Light"/>
              <a:buNone/>
            </a:pPr>
            <a:r>
              <a:rPr b="0" i="0" lang="en-US" sz="215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https://metamask.io/</a:t>
            </a:r>
            <a:endParaRPr/>
          </a:p>
          <a:p>
            <a:pPr indent="-283098" lvl="0" marL="283098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22"/>
              <a:buFont typeface="Helvetica Neue Light"/>
              <a:buChar char="•"/>
            </a:pPr>
            <a:r>
              <a:rPr b="0" i="0" lang="en-US" sz="309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Follow the instructions to install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17600" y="48895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Click on the MetaMask icon on the top right side of your Firefox browser.</a:t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40"/>
              <a:buFont typeface="Helvetica Neue Light"/>
              <a:buNone/>
            </a:pPr>
            <a:r>
              <a:rPr b="0" i="0" lang="en-US" sz="58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Step1.1: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40"/>
              <a:buFont typeface="Helvetica Neue Light"/>
              <a:buNone/>
            </a:pPr>
            <a:r>
              <a:rPr b="0" i="0" lang="en-US" sz="58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Set Up an Account in MetaMask</a:t>
            </a:r>
            <a:endParaRPr/>
          </a:p>
        </p:txBody>
      </p:sp>
      <p:pic>
        <p:nvPicPr>
          <p:cNvPr descr="Screen Shot 2017-10-15 at 18.10.37.png" id="78" name="Google Shape;78;p17"/>
          <p:cNvPicPr preferRelativeResize="0"/>
          <p:nvPr/>
        </p:nvPicPr>
        <p:blipFill rotWithShape="1">
          <a:blip r:embed="rId3">
            <a:alphaModFix/>
          </a:blip>
          <a:srcRect b="62668" l="47073" r="0" t="0"/>
          <a:stretch/>
        </p:blipFill>
        <p:spPr>
          <a:xfrm>
            <a:off x="2353469" y="5514279"/>
            <a:ext cx="8297941" cy="2812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7"/>
          <p:cNvCxnSpPr/>
          <p:nvPr/>
        </p:nvCxnSpPr>
        <p:spPr>
          <a:xfrm>
            <a:off x="7305212" y="3590549"/>
            <a:ext cx="2739603" cy="24045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Follow the instructions to create an account. 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After you provide a password, an account (i.e. an address, public and secret keys) will be created for you.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Store your seed</a:t>
            </a:r>
            <a:r>
              <a:rPr lang="en-US"/>
              <a:t>: you want it to restore your wallet in case you delete Metamask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0"/>
              <a:buFont typeface="Helvetica Neue Light"/>
              <a:buNone/>
            </a:pPr>
            <a:r>
              <a:rPr b="0" i="0" lang="en-US" sz="592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Step1.2: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20"/>
              <a:buFont typeface="Helvetica Neue Light"/>
              <a:buNone/>
            </a:pPr>
            <a:r>
              <a:rPr b="0" i="0" lang="en-US" sz="592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Create an Account in MetaMask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52550" y="1396858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3.1. Click the MetaMask icon again.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/>
              <a:t>3.2. Click on the Network option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/>
              <a:t>3.3. Click on the “Custom RPC” option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Step1.3: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Connect MetaMask to the Private Blockchain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963" y="3186750"/>
            <a:ext cx="3743325" cy="626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 flipH="1" rot="10800000">
            <a:off x="7500050" y="3837925"/>
            <a:ext cx="2288700" cy="62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52500" y="1509841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3.1. In the box on the top, insert the following link:</a:t>
            </a:r>
            <a:endParaRPr/>
          </a:p>
          <a:p>
            <a:pPr indent="7366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942192"/>
              </a:buClr>
              <a:buSzPts val="24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US" sz="2400">
                <a:solidFill>
                  <a:srgbClr val="942192"/>
                </a:solidFill>
              </a:rPr>
              <a:t>http://213.168.251.249:8543/</a:t>
            </a:r>
            <a:endParaRPr b="0" i="0" sz="2400" u="none" cap="none" strike="noStrike">
              <a:solidFill>
                <a:srgbClr val="94219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3.2. Click on Save to save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3.3. Pre</a:t>
            </a:r>
            <a:r>
              <a:rPr lang="en-US"/>
              <a:t>ss X to 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eturn to the main page</a:t>
            </a:r>
            <a:r>
              <a:rPr lang="en-US"/>
              <a:t>.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Step1.3: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Connect MetaMask to the Private Blockchain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688" y="3554513"/>
            <a:ext cx="3571875" cy="604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>
            <a:off x="6666725" y="3708950"/>
            <a:ext cx="3885000" cy="3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95300" y="5525624"/>
            <a:ext cx="11099800" cy="3364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your address; </a:t>
            </a:r>
            <a:r>
              <a:rPr lang="en-US"/>
              <a:t>click on it 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copy and send it to those who want to pay you.  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745066" y="3477749"/>
            <a:ext cx="6573450" cy="173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you’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v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successfully connected to the chain, this page w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ill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appear.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19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Step1.3: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19"/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Your Address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950" y="1051250"/>
            <a:ext cx="3638550" cy="617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/>
          <p:nvPr/>
        </p:nvCxnSpPr>
        <p:spPr>
          <a:xfrm flipH="1" rot="10800000">
            <a:off x="4542300" y="2547025"/>
            <a:ext cx="6197100" cy="465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Send us Your Account Address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952500" y="2652841"/>
            <a:ext cx="1109980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need some Ether to send a transaction 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and interact with a smart contract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have created 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 lot of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Ether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- you can also have some.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 some Ether by sending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your account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’s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address to this email address: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942192"/>
              </a:buClr>
              <a:buSzPts val="3000"/>
              <a:buFont typeface="Helvetica Neue Light"/>
              <a:buNone/>
            </a:pPr>
            <a:r>
              <a:rPr b="0" i="0" lang="en-US" sz="3000" u="none" cap="none" strike="noStrike">
                <a:solidFill>
                  <a:srgbClr val="9421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dimitris.karakostas@ed.ac.uk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