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8" r:id="rId3"/>
    <p:sldId id="259" r:id="rId4"/>
    <p:sldId id="260" r:id="rId5"/>
    <p:sldId id="276"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naheim" panose="020B0604020202020204" charset="0"/>
      <p:regular r:id="rId23"/>
    </p:embeddedFont>
    <p:embeddedFont>
      <p:font typeface="Bebas Neue" panose="020B0606020202050201" pitchFamily="34" charset="0"/>
      <p:regular r:id="rId24"/>
    </p:embeddedFont>
    <p:embeddedFont>
      <p:font typeface="Comfortaa" panose="020B0604020202020204" charset="0"/>
      <p:regular r:id="rId25"/>
      <p:bold r:id="rId26"/>
    </p:embeddedFont>
    <p:embeddedFont>
      <p:font typeface="Fira Code" panose="020B0809050000020004" pitchFamily="49" charset="0"/>
      <p:regular r:id="rId27"/>
      <p:bold r:id="rId28"/>
    </p:embeddedFont>
    <p:embeddedFont>
      <p:font typeface="Franklin Gothic Book" panose="020B0503020102020204" pitchFamily="34" charset="0"/>
      <p:regular r:id="rId29"/>
      <p: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e36cb9bf8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e36cb9bf8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e36cb9bf82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e36cb9bf82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2. Context Switching: The code includes a yield function that performs a context switch to the next thread. </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Context switching allows different threads to execute in a cooperative manner, ensuring fairness and giving each thread a chance to run.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e36cb9bf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e36cb9bf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e36cb9bf82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e36cb9bf82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3. Semaphore Implementation: The code defines a Semaphore structure and provides functions (semaphore_init, semaphore_acquire, semaphore_release) to initialize, acquire, and release a semaphore.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Semaphores are used to control access to shared resources, in this case, the LED. </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The code demonstrates the correct usage of semaphores by acquiring and releasing the semaphore before and after accessing the LED.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e36cb9bf8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e36cb9bf8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e36cb9bf8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e36cb9bf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4. Timer Interrupt: The code sets up a timer interrupt (kernel_tick_handler) that triggers periodically.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This interrupt is used for the RTOS kernel tick, which is responsible for managing the execution time of threads and resetting their remaining time. </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The interrupt handler iterates through the thread control blocks and updates the remaining time of each thread based on its priority.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e36cb9bf82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e36cb9bf82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e36cb9bf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e36cb9bf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e36cb9bf8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e36cb9bf8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e36cb9bf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e36cb9bf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6. Initialization and Termination: The init_threads function initializes the thread control blocks with the required information for each thread. The code handles the termination of threads by checking the thread state and either continuing to the next iteration or printing a termination message.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e36cb9bf82_0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e36cb9bf82_0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e36cb9bf82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e36cb9bf82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e36cb9bf82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e36cb9bf82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e36cb9bf82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e36cb9bf82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7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r>
              <a:rPr lang="en"/>
              <a:t>5. Thread States: The code defines an enumeration ThreadState to represent the states of a thread (THREAD_RUNNING, THREAD_SUSPENDED, THREAD_TERMINATED). The thread functions (thread1_func and thread2_func) check the state of the current thread before executing their code. The code also prints the state of the thread before and after acquiring/releasing the semaphore, allowing observation and verification of the thread states.</a:t>
            </a:r>
            <a:endParaRPr/>
          </a:p>
          <a:p>
            <a:pPr marL="0" lvl="0" indent="0" algn="l" rtl="0">
              <a:lnSpc>
                <a:spcPct val="115000"/>
              </a:lnSpc>
              <a:spcBef>
                <a:spcPts val="1200"/>
              </a:spcBef>
              <a:spcAft>
                <a:spcPts val="0"/>
              </a:spcAft>
              <a:buClr>
                <a:schemeClr val="dk1"/>
              </a:buClr>
              <a:buSzPts val="1100"/>
              <a:buFont typeface="Arial"/>
              <a:buNone/>
            </a:pPr>
            <a:r>
              <a:rPr lang="en"/>
              <a:t> </a:t>
            </a:r>
            <a:endParaRPr/>
          </a:p>
          <a:p>
            <a:pPr marL="0" lvl="0" indent="0" algn="l" rtl="0">
              <a:lnSpc>
                <a:spcPct val="115000"/>
              </a:lnSpc>
              <a:spcBef>
                <a:spcPts val="1200"/>
              </a:spcBef>
              <a:spcAft>
                <a:spcPts val="0"/>
              </a:spcAft>
              <a:buClr>
                <a:schemeClr val="dk1"/>
              </a:buClr>
              <a:buSzPts val="1100"/>
              <a:buFont typeface="Arial"/>
              <a:buNone/>
            </a:pPr>
            <a:r>
              <a:rPr lang="en"/>
              <a:t>6. Initialization and Termination: The init_threads function initializes the thread control blocks with the required information for each thread. The code handles the termination of threads by checking the thread state and either continuing to the next iteration or printing a termination message.</a:t>
            </a: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e36cb9bf8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e36cb9bf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r>
              <a:rPr lang="en" sz="900">
                <a:solidFill>
                  <a:srgbClr val="E6EDF3"/>
                </a:solidFill>
                <a:highlight>
                  <a:srgbClr val="0D1117"/>
                </a:highlight>
                <a:latin typeface="Courier New"/>
                <a:ea typeface="Courier New"/>
                <a:cs typeface="Courier New"/>
                <a:sym typeface="Courier New"/>
              </a:rPr>
              <a:t>What aspects are we covering in this example of an RTOS</a:t>
            </a: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E6EDF3"/>
                </a:solidFill>
                <a:highlight>
                  <a:srgbClr val="0D1117"/>
                </a:highlight>
                <a:latin typeface="Courier New"/>
                <a:ea typeface="Courier New"/>
                <a:cs typeface="Courier New"/>
                <a:sym typeface="Courier New"/>
              </a:rPr>
              <a:t>1. Thread Management: The code defines a structure called ThreadControlBlock to store information about each thread, including the thread function, priority, remaining time, thread ID, waiting state, and state. The code initializes and manages two threads (thread1_func and thread2_func). The current_thread variable keeps track of the currently executing thread. The kernel_thread_scheduler function implements the thread scheduling algorithm based on thread priorities and states.</a:t>
            </a: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E6EDF3"/>
                </a:solidFill>
                <a:highlight>
                  <a:srgbClr val="0D1117"/>
                </a:highlight>
                <a:latin typeface="Courier New"/>
                <a:ea typeface="Courier New"/>
                <a:cs typeface="Courier New"/>
                <a:sym typeface="Courier New"/>
              </a:rPr>
              <a:t>2. Context Switching: The code includes a yield function that performs a context switch to the next thread. Context switching allows different threads to execute in a cooperative manner, ensuring fairness and giving each thread a chance to run.</a:t>
            </a: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E6EDF3"/>
                </a:solidFill>
                <a:highlight>
                  <a:srgbClr val="0D1117"/>
                </a:highlight>
                <a:latin typeface="Courier New"/>
                <a:ea typeface="Courier New"/>
                <a:cs typeface="Courier New"/>
                <a:sym typeface="Courier New"/>
              </a:rPr>
              <a:t>3. Semaphore Implementation: The code defines a Semaphore structure and provides functions (semaphore_init, semaphore_acquire, semaphore_release) to initialize, acquire, and release a semaphore. Semaphores are used to control access to shared resources, in this case, the LED. The code demonstrates the correct usage of semaphores by acquiring and releasing the semaphore before and after accessing the LED.</a:t>
            </a: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E6EDF3"/>
                </a:solidFill>
                <a:highlight>
                  <a:srgbClr val="0D1117"/>
                </a:highlight>
                <a:latin typeface="Courier New"/>
                <a:ea typeface="Courier New"/>
                <a:cs typeface="Courier New"/>
                <a:sym typeface="Courier New"/>
              </a:rPr>
              <a:t>4. Timer Interrupt: The code sets up a timer interrupt (kernel_tick_handler) that triggers periodically. This interrupt is used for the RTOS kernel tick, which is responsible for managing the execution time of threads and resetting their remaining time. The interrupt handler iterates through the thread control blocks and updates the remaining time of each thread based on its priority.</a:t>
            </a: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E6EDF3"/>
                </a:solidFill>
                <a:highlight>
                  <a:srgbClr val="0D1117"/>
                </a:highlight>
                <a:latin typeface="Courier New"/>
                <a:ea typeface="Courier New"/>
                <a:cs typeface="Courier New"/>
                <a:sym typeface="Courier New"/>
              </a:rPr>
              <a:t>5. Thread States: The code defines an enumeration ThreadState to represent the states of a thread (THREAD_RUNNING, THREAD_SUSPENDED, THREAD_TERMINATED). The thread functions (thread1_func and thread2_func) check the state of the current thread before executing their code. The code also prints the state of the thread before and after acquiring/releasing the semaphore, allowing observation and verification of the thread states.</a:t>
            </a: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endParaRPr sz="900">
              <a:solidFill>
                <a:srgbClr val="E6EDF3"/>
              </a:solidFill>
              <a:highlight>
                <a:srgbClr val="0D1117"/>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6EDF3"/>
                </a:solidFill>
                <a:highlight>
                  <a:srgbClr val="0D1117"/>
                </a:highlight>
                <a:latin typeface="Courier New"/>
                <a:ea typeface="Courier New"/>
                <a:cs typeface="Courier New"/>
                <a:sym typeface="Courier New"/>
              </a:rPr>
              <a:t>6. Initialization and Termination: The init_threads function initializes the thread control blocks with the required information for each thread. The code handles the termination of threads by checking the thread state and either continuing to the next iteration or printing a termination message.</a:t>
            </a:r>
            <a:endParaRPr sz="900">
              <a:solidFill>
                <a:srgbClr val="E6EDF3"/>
              </a:solidFill>
              <a:highlight>
                <a:srgbClr val="0D1117"/>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e36cb9bf82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e36cb9bf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1. Thread Management: The code defines a structure called ThreadControlBlock to store information about each thread,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including the thread function, priority, remaining time, thread ID, waiting state, and state.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The code initializes and manages two threads (thread1_func and thread2_func).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The current_thread variable keeps track of the currently executing thread. </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The kernel_thread_scheduler function implements the thread scheduling algorithm based on thread priorities and states.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87DE6118-2437-4B30-8E3C-4D2BE6020583}" type="datetimeFigureOut">
              <a:rPr lang="en-US" dirty="0"/>
              <a:pPr/>
              <a:t>6/4/2024</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83318480"/>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20006220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12758889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4"/>
        <p:cNvGrpSpPr/>
        <p:nvPr/>
      </p:nvGrpSpPr>
      <p:grpSpPr>
        <a:xfrm>
          <a:off x="0" y="0"/>
          <a:ext cx="0" cy="0"/>
          <a:chOff x="0" y="0"/>
          <a:chExt cx="0" cy="0"/>
        </a:xfrm>
      </p:grpSpPr>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30745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1"/>
        <p:cNvGrpSpPr/>
        <p:nvPr/>
      </p:nvGrpSpPr>
      <p:grpSpPr>
        <a:xfrm>
          <a:off x="0" y="0"/>
          <a:ext cx="0" cy="0"/>
          <a:chOff x="0" y="0"/>
          <a:chExt cx="0" cy="0"/>
        </a:xfrm>
      </p:grpSpPr>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28996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00031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33"/>
        <p:cNvGrpSpPr/>
        <p:nvPr/>
      </p:nvGrpSpPr>
      <p:grpSpPr>
        <a:xfrm>
          <a:off x="0" y="0"/>
          <a:ext cx="0" cy="0"/>
          <a:chOff x="0" y="0"/>
          <a:chExt cx="0" cy="0"/>
        </a:xfrm>
      </p:grpSpPr>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12638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
        <p:cNvGrpSpPr/>
        <p:nvPr/>
      </p:nvGrpSpPr>
      <p:grpSpPr>
        <a:xfrm>
          <a:off x="0" y="0"/>
          <a:ext cx="0" cy="0"/>
          <a:chOff x="0" y="0"/>
          <a:chExt cx="0" cy="0"/>
        </a:xfrm>
      </p:grpSpPr>
      <p:sp>
        <p:nvSpPr>
          <p:cNvPr id="60" name="Google Shape;60;p8"/>
          <p:cNvSpPr txBox="1">
            <a:spLocks noGrp="1"/>
          </p:cNvSpPr>
          <p:nvPr>
            <p:ph type="title"/>
          </p:nvPr>
        </p:nvSpPr>
        <p:spPr>
          <a:xfrm>
            <a:off x="4355250" y="1307100"/>
            <a:ext cx="4075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412276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328078830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87DE6118-2437-4B30-8E3C-4D2BE6020583}" type="datetimeFigureOut">
              <a:rPr lang="en-US" dirty="0"/>
              <a:pPr/>
              <a:t>6/4/2024</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98470406"/>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6488634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1461070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83102792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26444225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6/4/2024</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293998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6/4/2024</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00065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7DE6118-2437-4B30-8E3C-4D2BE6020583}" type="datetimeFigureOut">
              <a:rPr lang="en-US" dirty="0"/>
              <a:pPr/>
              <a:t>6/4/2024</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89343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90" r:id="rId14"/>
    <p:sldLayoutId id="2147483691" r:id="rId15"/>
    <p:sldLayoutId id="2147483692" r:id="rId16"/>
  </p:sldLayoutIdLst>
  <p:hf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ctrTitle"/>
          </p:nvPr>
        </p:nvSpPr>
        <p:spPr>
          <a:xfrm>
            <a:off x="3028125" y="970788"/>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Proyecto ARM </a:t>
            </a:r>
            <a:br>
              <a:rPr lang="en" dirty="0"/>
            </a:br>
            <a:endParaRPr dirty="0"/>
          </a:p>
        </p:txBody>
      </p:sp>
      <p:sp>
        <p:nvSpPr>
          <p:cNvPr id="233" name="Google Shape;233;p28"/>
          <p:cNvSpPr txBox="1">
            <a:spLocks noGrp="1"/>
          </p:cNvSpPr>
          <p:nvPr>
            <p:ph type="subTitle" idx="1"/>
          </p:nvPr>
        </p:nvSpPr>
        <p:spPr>
          <a:xfrm>
            <a:off x="946925" y="2653438"/>
            <a:ext cx="4450500" cy="141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&lt; </a:t>
            </a:r>
            <a:r>
              <a:rPr lang="en" dirty="0"/>
              <a:t>Santiago Barrios- 1900 3827</a:t>
            </a:r>
            <a:r>
              <a:rPr lang="en" sz="1400" dirty="0"/>
              <a:t> &gt;</a:t>
            </a:r>
            <a:br>
              <a:rPr lang="en" sz="1400" dirty="0"/>
            </a:br>
            <a:r>
              <a:rPr lang="en" sz="1400" dirty="0"/>
              <a:t>&lt; </a:t>
            </a:r>
            <a:r>
              <a:rPr lang="en" dirty="0"/>
              <a:t>Andoni Carrillo – 2000 8479</a:t>
            </a:r>
            <a:r>
              <a:rPr lang="en" sz="1400" dirty="0"/>
              <a:t> &gt;</a:t>
            </a:r>
            <a:endParaRPr sz="1400" dirty="0"/>
          </a:p>
          <a:p>
            <a:pPr marL="0" lvl="0" indent="0" algn="l" rtl="0">
              <a:spcBef>
                <a:spcPts val="0"/>
              </a:spcBef>
              <a:spcAft>
                <a:spcPts val="0"/>
              </a:spcAft>
              <a:buNone/>
            </a:pPr>
            <a:r>
              <a:rPr lang="en" sz="1400" dirty="0"/>
              <a:t>&lt; </a:t>
            </a:r>
            <a:r>
              <a:rPr lang="en" dirty="0"/>
              <a:t>Jonathan Cojom – 1900 0710</a:t>
            </a:r>
            <a:r>
              <a:rPr lang="en" sz="1400" dirty="0"/>
              <a:t> &gt;</a:t>
            </a:r>
            <a:br>
              <a:rPr lang="en" sz="1400" dirty="0"/>
            </a:br>
            <a:br>
              <a:rPr lang="en" sz="1400" dirty="0"/>
            </a:br>
            <a:endParaRPr dirty="0"/>
          </a:p>
        </p:txBody>
      </p:sp>
      <p:sp>
        <p:nvSpPr>
          <p:cNvPr id="234" name="Google Shape;234;p28"/>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35" name="Google Shape;235;p28"/>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36" name="Google Shape;236;p28"/>
          <p:cNvSpPr txBox="1"/>
          <p:nvPr/>
        </p:nvSpPr>
        <p:spPr>
          <a:xfrm>
            <a:off x="4673675" y="209790"/>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Context Switching</a:t>
            </a:r>
            <a:endParaRPr>
              <a:solidFill>
                <a:schemeClr val="accent4"/>
              </a:solidFill>
            </a:endParaRPr>
          </a:p>
        </p:txBody>
      </p:sp>
      <p:sp>
        <p:nvSpPr>
          <p:cNvPr id="551" name="Google Shape;551;p37"/>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52" name="Google Shape;552;p37"/>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553" name="Google Shape;553;p37"/>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554" name="Google Shape;554;p37"/>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555" name="Google Shape;555;p37"/>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02</a:t>
            </a:r>
            <a:r>
              <a:rPr lang="en"/>
              <a:t> Context Switching</a:t>
            </a:r>
            <a:endParaRPr>
              <a:solidFill>
                <a:schemeClr val="lt2"/>
              </a:solidFill>
            </a:endParaRPr>
          </a:p>
        </p:txBody>
      </p:sp>
      <p:sp>
        <p:nvSpPr>
          <p:cNvPr id="575" name="Google Shape;575;p38"/>
          <p:cNvSpPr txBox="1">
            <a:spLocks noGrp="1"/>
          </p:cNvSpPr>
          <p:nvPr>
            <p:ph type="subTitle" idx="1"/>
          </p:nvPr>
        </p:nvSpPr>
        <p:spPr>
          <a:xfrm>
            <a:off x="644000" y="1443125"/>
            <a:ext cx="8011200" cy="2433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En la sección de código donde se maneja el {context switching} se implementó una función ‘yield’ que se encarga de realizar el context switch hacia el siguiente thread.</a:t>
            </a:r>
            <a:endParaRPr/>
          </a:p>
        </p:txBody>
      </p:sp>
      <p:sp>
        <p:nvSpPr>
          <p:cNvPr id="590" name="Google Shape;590;p38"/>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591" name="Google Shape;591;p38"/>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9"/>
          <p:cNvSpPr txBox="1">
            <a:spLocks noGrp="1"/>
          </p:cNvSpPr>
          <p:nvPr>
            <p:ph type="title"/>
          </p:nvPr>
        </p:nvSpPr>
        <p:spPr>
          <a:xfrm>
            <a:off x="1535751" y="2266450"/>
            <a:ext cx="7305900"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Implementación de Semáforos</a:t>
            </a:r>
            <a:endParaRPr>
              <a:solidFill>
                <a:schemeClr val="accent4"/>
              </a:solidFill>
            </a:endParaRPr>
          </a:p>
        </p:txBody>
      </p:sp>
      <p:sp>
        <p:nvSpPr>
          <p:cNvPr id="597" name="Google Shape;597;p39"/>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98" name="Google Shape;598;p39"/>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599" name="Google Shape;599;p39"/>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00" name="Google Shape;600;p39"/>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01" name="Google Shape;601;p39"/>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0"/>
          <p:cNvSpPr txBox="1">
            <a:spLocks noGrp="1"/>
          </p:cNvSpPr>
          <p:nvPr>
            <p:ph type="title"/>
          </p:nvPr>
        </p:nvSpPr>
        <p:spPr>
          <a:xfrm>
            <a:off x="239450" y="445025"/>
            <a:ext cx="877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03</a:t>
            </a:r>
            <a:r>
              <a:rPr lang="en"/>
              <a:t> Implementación de Semáforos</a:t>
            </a:r>
            <a:endParaRPr>
              <a:solidFill>
                <a:schemeClr val="lt2"/>
              </a:solidFill>
            </a:endParaRPr>
          </a:p>
        </p:txBody>
      </p:sp>
      <p:sp>
        <p:nvSpPr>
          <p:cNvPr id="621" name="Google Shape;621;p40"/>
          <p:cNvSpPr txBox="1">
            <a:spLocks noGrp="1"/>
          </p:cNvSpPr>
          <p:nvPr>
            <p:ph type="subTitle" idx="1"/>
          </p:nvPr>
        </p:nvSpPr>
        <p:spPr>
          <a:xfrm>
            <a:off x="807000" y="1511000"/>
            <a:ext cx="78039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 esta parte se implementó lo siguiente:</a:t>
            </a:r>
            <a:endParaRPr dirty="0"/>
          </a:p>
          <a:p>
            <a:pPr marL="457200" lvl="0" indent="-317500" algn="l" rtl="0">
              <a:spcBef>
                <a:spcPts val="0"/>
              </a:spcBef>
              <a:spcAft>
                <a:spcPts val="0"/>
              </a:spcAft>
              <a:buSzPts val="1400"/>
              <a:buChar char="●"/>
            </a:pPr>
            <a:r>
              <a:rPr lang="en" dirty="0"/>
              <a:t>Una estructura para los semáforos.</a:t>
            </a:r>
            <a:endParaRPr dirty="0"/>
          </a:p>
          <a:p>
            <a:pPr marL="457200" lvl="0" indent="-317500" algn="l" rtl="0">
              <a:spcBef>
                <a:spcPts val="0"/>
              </a:spcBef>
              <a:spcAft>
                <a:spcPts val="0"/>
              </a:spcAft>
              <a:buSzPts val="1400"/>
              <a:buChar char="●"/>
            </a:pPr>
            <a:r>
              <a:rPr lang="en" dirty="0"/>
              <a:t>Las funciones: </a:t>
            </a:r>
            <a:endParaRPr dirty="0"/>
          </a:p>
          <a:p>
            <a:pPr marL="914400" lvl="1" indent="-317500" algn="l" rtl="0">
              <a:spcBef>
                <a:spcPts val="0"/>
              </a:spcBef>
              <a:spcAft>
                <a:spcPts val="0"/>
              </a:spcAft>
              <a:buSzPts val="1400"/>
              <a:buChar char="○"/>
            </a:pPr>
            <a:r>
              <a:rPr lang="en" dirty="0"/>
              <a:t>semaphore_init()</a:t>
            </a:r>
            <a:endParaRPr dirty="0"/>
          </a:p>
          <a:p>
            <a:pPr marL="914400" lvl="1" indent="-317500" algn="l" rtl="0">
              <a:spcBef>
                <a:spcPts val="0"/>
              </a:spcBef>
              <a:spcAft>
                <a:spcPts val="0"/>
              </a:spcAft>
              <a:buSzPts val="1400"/>
              <a:buChar char="○"/>
            </a:pPr>
            <a:r>
              <a:rPr lang="en" dirty="0"/>
              <a:t>semaphore_acquire()</a:t>
            </a:r>
            <a:endParaRPr dirty="0"/>
          </a:p>
          <a:p>
            <a:pPr marL="914400" lvl="1" indent="-317500" algn="l" rtl="0">
              <a:spcBef>
                <a:spcPts val="0"/>
              </a:spcBef>
              <a:spcAft>
                <a:spcPts val="0"/>
              </a:spcAft>
              <a:buSzPts val="1400"/>
              <a:buChar char="○"/>
            </a:pPr>
            <a:r>
              <a:rPr lang="en" dirty="0"/>
              <a:t>semaphore_release()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Recordemos que los semáforos son usados para controlar el acceso a recursos compartidos, en nuestro caso el LED.</a:t>
            </a:r>
            <a:endParaRPr dirty="0"/>
          </a:p>
          <a:p>
            <a:pPr marL="457200" lvl="0" indent="0" algn="l" rtl="0">
              <a:spcBef>
                <a:spcPts val="0"/>
              </a:spcBef>
              <a:spcAft>
                <a:spcPts val="0"/>
              </a:spcAft>
              <a:buNone/>
            </a:pPr>
            <a:endParaRPr dirty="0"/>
          </a:p>
        </p:txBody>
      </p:sp>
      <p:sp>
        <p:nvSpPr>
          <p:cNvPr id="636" name="Google Shape;636;p40"/>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37" name="Google Shape;637;p40"/>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Timer Interrupt</a:t>
            </a:r>
            <a:endParaRPr>
              <a:solidFill>
                <a:schemeClr val="accent4"/>
              </a:solidFill>
            </a:endParaRPr>
          </a:p>
        </p:txBody>
      </p:sp>
      <p:sp>
        <p:nvSpPr>
          <p:cNvPr id="643" name="Google Shape;643;p41"/>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44" name="Google Shape;644;p41"/>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45" name="Google Shape;645;p41"/>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46" name="Google Shape;646;p41"/>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47" name="Google Shape;647;p41"/>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04 </a:t>
            </a:r>
            <a:r>
              <a:rPr lang="en" dirty="0"/>
              <a:t>Timer Interrupt</a:t>
            </a:r>
            <a:endParaRPr dirty="0">
              <a:solidFill>
                <a:schemeClr val="lt2"/>
              </a:solidFill>
            </a:endParaRPr>
          </a:p>
        </p:txBody>
      </p:sp>
      <p:sp>
        <p:nvSpPr>
          <p:cNvPr id="667" name="Google Shape;667;p42"/>
          <p:cNvSpPr txBox="1">
            <a:spLocks noGrp="1"/>
          </p:cNvSpPr>
          <p:nvPr>
            <p:ph type="subTitle" idx="1"/>
          </p:nvPr>
        </p:nvSpPr>
        <p:spPr>
          <a:xfrm>
            <a:off x="491600" y="1443125"/>
            <a:ext cx="4061400" cy="250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En la sección del {timer interrupt} se activa periódicamente y se setea en la función ‘tick_handler’.</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dirty="0"/>
              <a:t>El manejo de este control de tiempo es el responsable de llevar el tiempo de ejecución de los threads y resetear su tiempo restante.</a:t>
            </a:r>
            <a:endParaRPr dirty="0"/>
          </a:p>
        </p:txBody>
      </p:sp>
      <p:sp>
        <p:nvSpPr>
          <p:cNvPr id="684" name="Google Shape;684;p42"/>
          <p:cNvSpPr txBox="1">
            <a:spLocks noGrp="1"/>
          </p:cNvSpPr>
          <p:nvPr>
            <p:ph type="subTitle" idx="2"/>
          </p:nvPr>
        </p:nvSpPr>
        <p:spPr>
          <a:xfrm>
            <a:off x="4825475" y="1443125"/>
            <a:ext cx="4061400" cy="250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El interrupt handler aquí itera a través del {thread_control_block} y actualiza el tiempo restante de ejecución de cada thread basándose en la prioridad de cada uno.</a:t>
            </a:r>
            <a:endParaRPr dirty="0"/>
          </a:p>
        </p:txBody>
      </p:sp>
      <p:sp>
        <p:nvSpPr>
          <p:cNvPr id="682" name="Google Shape;682;p42"/>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83" name="Google Shape;683;p42"/>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Estados de los Threads</a:t>
            </a:r>
            <a:endParaRPr>
              <a:solidFill>
                <a:schemeClr val="accent4"/>
              </a:solidFill>
            </a:endParaRPr>
          </a:p>
        </p:txBody>
      </p:sp>
      <p:sp>
        <p:nvSpPr>
          <p:cNvPr id="690" name="Google Shape;690;p4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691" name="Google Shape;691;p43"/>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92" name="Google Shape;692;p43"/>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93" name="Google Shape;69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94" name="Google Shape;694;p43"/>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05 </a:t>
            </a:r>
            <a:r>
              <a:rPr lang="en"/>
              <a:t>Estados de los Threads</a:t>
            </a:r>
            <a:endParaRPr>
              <a:solidFill>
                <a:schemeClr val="lt2"/>
              </a:solidFill>
            </a:endParaRPr>
          </a:p>
        </p:txBody>
      </p:sp>
      <p:sp>
        <p:nvSpPr>
          <p:cNvPr id="714" name="Google Shape;714;p44"/>
          <p:cNvSpPr txBox="1">
            <a:spLocks noGrp="1"/>
          </p:cNvSpPr>
          <p:nvPr>
            <p:ph type="subTitle" idx="1"/>
          </p:nvPr>
        </p:nvSpPr>
        <p:spPr>
          <a:xfrm>
            <a:off x="720000" y="1264377"/>
            <a:ext cx="8274300" cy="28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 creó una ¨Enum¨ (ThreadState) para representar los estados de los threads:</a:t>
            </a:r>
            <a:endParaRPr dirty="0"/>
          </a:p>
          <a:p>
            <a:pPr marL="457200" lvl="0" indent="-317500" algn="l" rtl="0">
              <a:spcBef>
                <a:spcPts val="0"/>
              </a:spcBef>
              <a:spcAft>
                <a:spcPts val="0"/>
              </a:spcAft>
              <a:buSzPts val="1400"/>
              <a:buChar char="●"/>
            </a:pPr>
            <a:r>
              <a:rPr lang="en" dirty="0"/>
              <a:t>THREAD_RUNNING</a:t>
            </a:r>
            <a:endParaRPr dirty="0"/>
          </a:p>
          <a:p>
            <a:pPr marL="457200" lvl="0" indent="-317500" algn="l" rtl="0">
              <a:spcBef>
                <a:spcPts val="0"/>
              </a:spcBef>
              <a:spcAft>
                <a:spcPts val="0"/>
              </a:spcAft>
              <a:buSzPts val="1400"/>
              <a:buChar char="●"/>
            </a:pPr>
            <a:r>
              <a:rPr lang="en" dirty="0"/>
              <a:t>THREAD_SUSPENDED</a:t>
            </a:r>
            <a:endParaRPr dirty="0"/>
          </a:p>
          <a:p>
            <a:pPr marL="457200" lvl="0" indent="-317500" algn="l" rtl="0">
              <a:spcBef>
                <a:spcPts val="0"/>
              </a:spcBef>
              <a:spcAft>
                <a:spcPts val="0"/>
              </a:spcAft>
              <a:buSzPts val="1400"/>
              <a:buChar char="●"/>
            </a:pPr>
            <a:r>
              <a:rPr lang="en" dirty="0"/>
              <a:t>THREAD_TERMINATED</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Las funciones de los threads (thread1_func &amp; thread2_func) verifican el estado del thread actual antes de </a:t>
            </a:r>
            <a:r>
              <a:rPr lang="en"/>
              <a:t>ejecutar el </a:t>
            </a:r>
            <a:r>
              <a:rPr lang="en" dirty="0"/>
              <a:t>código.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El código también imprime el estado actual de los threads antes y después de hacer acquirer/release del semáforo.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729" name="Google Shape;729;p44"/>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30" name="Google Shape;730;p44"/>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Llamadas a Threads</a:t>
            </a:r>
            <a:endParaRPr>
              <a:solidFill>
                <a:schemeClr val="accent4"/>
              </a:solidFill>
            </a:endParaRPr>
          </a:p>
        </p:txBody>
      </p:sp>
      <p:sp>
        <p:nvSpPr>
          <p:cNvPr id="736" name="Google Shape;736;p4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737" name="Google Shape;737;p4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738" name="Google Shape;738;p4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39" name="Google Shape;739;p4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740" name="Google Shape;740;p4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Fira Code"/>
                <a:ea typeface="Fira Code"/>
                <a:cs typeface="Fira Code"/>
                <a:sym typeface="Fira Code"/>
              </a:rPr>
              <a:t>06 </a:t>
            </a:r>
            <a:r>
              <a:rPr lang="en"/>
              <a:t>Llamadas a Threads</a:t>
            </a:r>
            <a:endParaRPr>
              <a:solidFill>
                <a:schemeClr val="lt2"/>
              </a:solidFill>
            </a:endParaRPr>
          </a:p>
        </p:txBody>
      </p:sp>
      <p:sp>
        <p:nvSpPr>
          <p:cNvPr id="760" name="Google Shape;760;p46"/>
          <p:cNvSpPr txBox="1">
            <a:spLocks noGrp="1"/>
          </p:cNvSpPr>
          <p:nvPr>
            <p:ph type="subTitle" idx="1"/>
          </p:nvPr>
        </p:nvSpPr>
        <p:spPr>
          <a:xfrm>
            <a:off x="644000" y="1443125"/>
            <a:ext cx="79284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Declaramos una función init_threads la cual se inicializa el thread control block con la información requerida de cada thread.</a:t>
            </a:r>
            <a:endParaRPr/>
          </a:p>
          <a:p>
            <a:pPr marL="0" lvl="0" indent="0" algn="l" rtl="0">
              <a:spcBef>
                <a:spcPts val="0"/>
              </a:spcBef>
              <a:spcAft>
                <a:spcPts val="0"/>
              </a:spcAft>
              <a:buNone/>
            </a:pPr>
            <a:endParaRPr/>
          </a:p>
          <a:p>
            <a:pPr marL="0" lvl="0" indent="0" algn="l" rtl="0">
              <a:spcBef>
                <a:spcPts val="0"/>
              </a:spcBef>
              <a:spcAft>
                <a:spcPts val="0"/>
              </a:spcAft>
              <a:buNone/>
            </a:pPr>
            <a:r>
              <a:rPr lang="en"/>
              <a:t>El código maneja la finalización de los threads chequeando su estado, si no ha finalizado continúa en la iteración, si el thread está en estado de finalizado se imprime un mensaje de finalización.</a:t>
            </a:r>
            <a:endParaRPr/>
          </a:p>
        </p:txBody>
      </p:sp>
      <p:sp>
        <p:nvSpPr>
          <p:cNvPr id="775" name="Google Shape;775;p4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76" name="Google Shape;776;p4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0"/>
          <p:cNvSpPr txBox="1">
            <a:spLocks noGrp="1"/>
          </p:cNvSpPr>
          <p:nvPr>
            <p:ph type="title"/>
          </p:nvPr>
        </p:nvSpPr>
        <p:spPr>
          <a:xfrm>
            <a:off x="674806" y="1051600"/>
            <a:ext cx="3249000" cy="27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Proceso de ensamblaje y soldadura de las placas</a:t>
            </a:r>
            <a:endParaRPr>
              <a:solidFill>
                <a:schemeClr val="accent4"/>
              </a:solidFill>
            </a:endParaRPr>
          </a:p>
        </p:txBody>
      </p:sp>
      <p:grpSp>
        <p:nvGrpSpPr>
          <p:cNvPr id="334" name="Google Shape;334;p30"/>
          <p:cNvGrpSpPr/>
          <p:nvPr/>
        </p:nvGrpSpPr>
        <p:grpSpPr>
          <a:xfrm>
            <a:off x="3494612" y="216931"/>
            <a:ext cx="486393" cy="125690"/>
            <a:chOff x="-890300" y="1406550"/>
            <a:chExt cx="806088" cy="208200"/>
          </a:xfrm>
        </p:grpSpPr>
        <p:sp>
          <p:nvSpPr>
            <p:cNvPr id="335" name="Google Shape;335;p3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30"/>
          <p:cNvSpPr txBox="1"/>
          <p:nvPr/>
        </p:nvSpPr>
        <p:spPr>
          <a:xfrm>
            <a:off x="204125" y="7114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339" name="Google Shape;339;p30"/>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340" name="Google Shape;340;p30"/>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355" name="Google Shape;355;p30"/>
          <p:cNvPicPr preferRelativeResize="0"/>
          <p:nvPr/>
        </p:nvPicPr>
        <p:blipFill>
          <a:blip r:embed="rId3">
            <a:alphaModFix/>
          </a:blip>
          <a:stretch>
            <a:fillRect/>
          </a:stretch>
        </p:blipFill>
        <p:spPr>
          <a:xfrm>
            <a:off x="5098375" y="1948336"/>
            <a:ext cx="3200474" cy="1259534"/>
          </a:xfrm>
          <a:prstGeom prst="rect">
            <a:avLst/>
          </a:prstGeom>
          <a:noFill/>
          <a:ln>
            <a:noFill/>
          </a:ln>
        </p:spPr>
      </p:pic>
      <p:pic>
        <p:nvPicPr>
          <p:cNvPr id="356" name="Google Shape;356;p30"/>
          <p:cNvPicPr preferRelativeResize="0"/>
          <p:nvPr/>
        </p:nvPicPr>
        <p:blipFill>
          <a:blip r:embed="rId4">
            <a:alphaModFix/>
          </a:blip>
          <a:stretch>
            <a:fillRect/>
          </a:stretch>
        </p:blipFill>
        <p:spPr>
          <a:xfrm>
            <a:off x="5098375" y="342613"/>
            <a:ext cx="3200474" cy="1455574"/>
          </a:xfrm>
          <a:prstGeom prst="rect">
            <a:avLst/>
          </a:prstGeom>
          <a:noFill/>
          <a:ln>
            <a:noFill/>
          </a:ln>
        </p:spPr>
      </p:pic>
      <p:pic>
        <p:nvPicPr>
          <p:cNvPr id="357" name="Google Shape;357;p30"/>
          <p:cNvPicPr preferRelativeResize="0"/>
          <p:nvPr/>
        </p:nvPicPr>
        <p:blipFill>
          <a:blip r:embed="rId5">
            <a:alphaModFix/>
          </a:blip>
          <a:stretch>
            <a:fillRect/>
          </a:stretch>
        </p:blipFill>
        <p:spPr>
          <a:xfrm>
            <a:off x="5098375" y="3358012"/>
            <a:ext cx="3200474" cy="13388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7"/>
          <p:cNvSpPr txBox="1">
            <a:spLocks noGrp="1"/>
          </p:cNvSpPr>
          <p:nvPr>
            <p:ph type="title"/>
          </p:nvPr>
        </p:nvSpPr>
        <p:spPr>
          <a:xfrm>
            <a:off x="3910825" y="1289375"/>
            <a:ext cx="4755000" cy="285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Gracias</a:t>
            </a:r>
            <a:endParaRPr dirty="0">
              <a:solidFill>
                <a:schemeClr val="accent4"/>
              </a:solidFill>
            </a:endParaRPr>
          </a:p>
        </p:txBody>
      </p:sp>
      <p:sp>
        <p:nvSpPr>
          <p:cNvPr id="828" name="Google Shape;828;p47"/>
          <p:cNvSpPr txBox="1"/>
          <p:nvPr/>
        </p:nvSpPr>
        <p:spPr>
          <a:xfrm>
            <a:off x="4014788" y="24535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829" name="Google Shape;829;p47"/>
          <p:cNvSpPr txBox="1"/>
          <p:nvPr/>
        </p:nvSpPr>
        <p:spPr>
          <a:xfrm>
            <a:off x="7313175" y="38364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30" name="Google Shape;830;p47"/>
          <p:cNvSpPr txBox="1"/>
          <p:nvPr/>
        </p:nvSpPr>
        <p:spPr>
          <a:xfrm>
            <a:off x="7778275" y="40494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831" name="Google Shape;831;p47"/>
          <p:cNvSpPr txBox="1"/>
          <p:nvPr/>
        </p:nvSpPr>
        <p:spPr>
          <a:xfrm>
            <a:off x="4459138" y="460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1"/>
          <p:cNvSpPr txBox="1">
            <a:spLocks noGrp="1"/>
          </p:cNvSpPr>
          <p:nvPr>
            <p:ph type="title"/>
          </p:nvPr>
        </p:nvSpPr>
        <p:spPr>
          <a:xfrm>
            <a:off x="686625" y="1268125"/>
            <a:ext cx="3249000" cy="216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Diagrama de conexión de las placas</a:t>
            </a:r>
            <a:endParaRPr>
              <a:solidFill>
                <a:schemeClr val="accent4"/>
              </a:solidFill>
            </a:endParaRPr>
          </a:p>
        </p:txBody>
      </p:sp>
      <p:grpSp>
        <p:nvGrpSpPr>
          <p:cNvPr id="363" name="Google Shape;363;p31"/>
          <p:cNvGrpSpPr/>
          <p:nvPr/>
        </p:nvGrpSpPr>
        <p:grpSpPr>
          <a:xfrm>
            <a:off x="8389787" y="179931"/>
            <a:ext cx="486393" cy="125690"/>
            <a:chOff x="-890300" y="1406550"/>
            <a:chExt cx="806088" cy="208200"/>
          </a:xfrm>
        </p:grpSpPr>
        <p:sp>
          <p:nvSpPr>
            <p:cNvPr id="364" name="Google Shape;364;p31"/>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31"/>
          <p:cNvSpPr txBox="1"/>
          <p:nvPr/>
        </p:nvSpPr>
        <p:spPr>
          <a:xfrm>
            <a:off x="204125" y="7114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368" name="Google Shape;368;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369" name="Google Shape;369;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384" name="Google Shape;384;p31"/>
          <p:cNvPicPr preferRelativeResize="0"/>
          <p:nvPr/>
        </p:nvPicPr>
        <p:blipFill>
          <a:blip r:embed="rId3">
            <a:alphaModFix/>
          </a:blip>
          <a:stretch>
            <a:fillRect/>
          </a:stretch>
        </p:blipFill>
        <p:spPr>
          <a:xfrm>
            <a:off x="4967472" y="1176349"/>
            <a:ext cx="3422299" cy="2660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txBox="1">
            <a:spLocks noGrp="1"/>
          </p:cNvSpPr>
          <p:nvPr>
            <p:ph type="title"/>
          </p:nvPr>
        </p:nvSpPr>
        <p:spPr>
          <a:xfrm>
            <a:off x="633425" y="1581463"/>
            <a:ext cx="3249000" cy="13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Resultado de las </a:t>
            </a:r>
            <a:br>
              <a:rPr lang="en" dirty="0"/>
            </a:br>
            <a:r>
              <a:rPr lang="en" dirty="0"/>
              <a:t>Conexiones</a:t>
            </a:r>
            <a:endParaRPr dirty="0">
              <a:solidFill>
                <a:schemeClr val="accent4"/>
              </a:solidFill>
            </a:endParaRPr>
          </a:p>
        </p:txBody>
      </p:sp>
      <p:grpSp>
        <p:nvGrpSpPr>
          <p:cNvPr id="390" name="Google Shape;390;p32"/>
          <p:cNvGrpSpPr/>
          <p:nvPr/>
        </p:nvGrpSpPr>
        <p:grpSpPr>
          <a:xfrm>
            <a:off x="3441387" y="224281"/>
            <a:ext cx="486393" cy="125690"/>
            <a:chOff x="-890300" y="1406550"/>
            <a:chExt cx="806088" cy="208200"/>
          </a:xfrm>
        </p:grpSpPr>
        <p:sp>
          <p:nvSpPr>
            <p:cNvPr id="391" name="Google Shape;391;p3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32"/>
          <p:cNvSpPr txBox="1"/>
          <p:nvPr/>
        </p:nvSpPr>
        <p:spPr>
          <a:xfrm>
            <a:off x="204125" y="7114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395" name="Google Shape;395;p32"/>
          <p:cNvSpPr txBox="1"/>
          <p:nvPr/>
        </p:nvSpPr>
        <p:spPr>
          <a:xfrm>
            <a:off x="8685550" y="42768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396" name="Google Shape;396;p32"/>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3" name="Imagen 2" descr="Imagen que contiene circuito, competencia de atletismo&#10;&#10;Descripción generada automáticamente">
            <a:extLst>
              <a:ext uri="{FF2B5EF4-FFF2-40B4-BE49-F238E27FC236}">
                <a16:creationId xmlns:a16="http://schemas.microsoft.com/office/drawing/2014/main" id="{CA10CEB4-2D94-98A4-5525-87CF7D8BD616}"/>
              </a:ext>
            </a:extLst>
          </p:cNvPr>
          <p:cNvPicPr>
            <a:picLocks noChangeAspect="1"/>
          </p:cNvPicPr>
          <p:nvPr/>
        </p:nvPicPr>
        <p:blipFill rotWithShape="1">
          <a:blip r:embed="rId3"/>
          <a:srcRect b="9819"/>
          <a:stretch/>
        </p:blipFill>
        <p:spPr>
          <a:xfrm rot="5400000">
            <a:off x="5675087" y="-337330"/>
            <a:ext cx="2234857" cy="3483769"/>
          </a:xfrm>
          <a:prstGeom prst="rect">
            <a:avLst/>
          </a:prstGeom>
        </p:spPr>
      </p:pic>
      <p:pic>
        <p:nvPicPr>
          <p:cNvPr id="5" name="Imagen 4" descr="Imagen que contiene electrónica, circuito, tabla&#10;&#10;Descripción generada automáticamente">
            <a:extLst>
              <a:ext uri="{FF2B5EF4-FFF2-40B4-BE49-F238E27FC236}">
                <a16:creationId xmlns:a16="http://schemas.microsoft.com/office/drawing/2014/main" id="{ABA2218A-4A92-ABAD-586A-7C68AED8545C}"/>
              </a:ext>
            </a:extLst>
          </p:cNvPr>
          <p:cNvPicPr>
            <a:picLocks noChangeAspect="1"/>
          </p:cNvPicPr>
          <p:nvPr/>
        </p:nvPicPr>
        <p:blipFill>
          <a:blip r:embed="rId4"/>
          <a:stretch>
            <a:fillRect/>
          </a:stretch>
        </p:blipFill>
        <p:spPr>
          <a:xfrm>
            <a:off x="5050631" y="2700548"/>
            <a:ext cx="3506102" cy="20845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txBox="1">
            <a:spLocks noGrp="1"/>
          </p:cNvSpPr>
          <p:nvPr>
            <p:ph type="title"/>
          </p:nvPr>
        </p:nvSpPr>
        <p:spPr>
          <a:xfrm>
            <a:off x="1222875" y="1502883"/>
            <a:ext cx="3249000" cy="13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Estructura del codigo</a:t>
            </a:r>
            <a:br>
              <a:rPr lang="en" dirty="0"/>
            </a:br>
            <a:endParaRPr dirty="0">
              <a:solidFill>
                <a:schemeClr val="accent4"/>
              </a:solidFill>
            </a:endParaRPr>
          </a:p>
        </p:txBody>
      </p:sp>
      <p:grpSp>
        <p:nvGrpSpPr>
          <p:cNvPr id="390" name="Google Shape;390;p32"/>
          <p:cNvGrpSpPr/>
          <p:nvPr/>
        </p:nvGrpSpPr>
        <p:grpSpPr>
          <a:xfrm>
            <a:off x="3441387" y="224281"/>
            <a:ext cx="486393" cy="125690"/>
            <a:chOff x="-890300" y="1406550"/>
            <a:chExt cx="806088" cy="208200"/>
          </a:xfrm>
        </p:grpSpPr>
        <p:sp>
          <p:nvSpPr>
            <p:cNvPr id="391" name="Google Shape;391;p3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32"/>
          <p:cNvSpPr txBox="1"/>
          <p:nvPr/>
        </p:nvSpPr>
        <p:spPr>
          <a:xfrm>
            <a:off x="204125" y="7114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395" name="Google Shape;395;p32"/>
          <p:cNvSpPr txBox="1"/>
          <p:nvPr/>
        </p:nvSpPr>
        <p:spPr>
          <a:xfrm>
            <a:off x="8685550" y="42768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396" name="Google Shape;396;p32"/>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7" name="Imagen 6" descr="Diagrama&#10;&#10;Descripción generada automáticamente">
            <a:extLst>
              <a:ext uri="{FF2B5EF4-FFF2-40B4-BE49-F238E27FC236}">
                <a16:creationId xmlns:a16="http://schemas.microsoft.com/office/drawing/2014/main" id="{C7BDCBEA-9E31-39DB-7D6D-9D87E3A9ADC6}"/>
              </a:ext>
            </a:extLst>
          </p:cNvPr>
          <p:cNvPicPr>
            <a:picLocks noChangeAspect="1"/>
          </p:cNvPicPr>
          <p:nvPr/>
        </p:nvPicPr>
        <p:blipFill>
          <a:blip r:embed="rId3"/>
          <a:stretch>
            <a:fillRect/>
          </a:stretch>
        </p:blipFill>
        <p:spPr>
          <a:xfrm>
            <a:off x="5080512" y="374614"/>
            <a:ext cx="3141944" cy="4160953"/>
          </a:xfrm>
          <a:prstGeom prst="rect">
            <a:avLst/>
          </a:prstGeom>
        </p:spPr>
      </p:pic>
    </p:spTree>
    <p:extLst>
      <p:ext uri="{BB962C8B-B14F-4D97-AF65-F5344CB8AC3E}">
        <p14:creationId xmlns:p14="http://schemas.microsoft.com/office/powerpoint/2010/main" val="253124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Tabla de Contenido</a:t>
            </a:r>
            <a:endParaRPr>
              <a:solidFill>
                <a:schemeClr val="accent4"/>
              </a:solidFill>
            </a:endParaRPr>
          </a:p>
        </p:txBody>
      </p:sp>
      <p:sp>
        <p:nvSpPr>
          <p:cNvPr id="421" name="Google Shape;421;p33"/>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Manejo de Threads</a:t>
            </a:r>
            <a:endParaRPr/>
          </a:p>
        </p:txBody>
      </p:sp>
      <p:sp>
        <p:nvSpPr>
          <p:cNvPr id="422" name="Google Shape;422;p33"/>
          <p:cNvSpPr txBox="1">
            <a:spLocks noGrp="1"/>
          </p:cNvSpPr>
          <p:nvPr>
            <p:ph type="subTitle" idx="2"/>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Context Switching</a:t>
            </a:r>
            <a:endParaRPr/>
          </a:p>
        </p:txBody>
      </p:sp>
      <p:sp>
        <p:nvSpPr>
          <p:cNvPr id="423" name="Google Shape;423;p33"/>
          <p:cNvSpPr txBox="1">
            <a:spLocks noGrp="1"/>
          </p:cNvSpPr>
          <p:nvPr>
            <p:ph type="subTitle" idx="3"/>
          </p:nvPr>
        </p:nvSpPr>
        <p:spPr>
          <a:xfrm>
            <a:off x="3504025" y="3494325"/>
            <a:ext cx="5150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Implementación de Semáforos</a:t>
            </a:r>
            <a:endParaRPr/>
          </a:p>
        </p:txBody>
      </p:sp>
      <p:sp>
        <p:nvSpPr>
          <p:cNvPr id="418" name="Google Shape;418;p33"/>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9" name="Google Shape;419;p33"/>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33"/>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Tabla de Contenido</a:t>
            </a:r>
            <a:endParaRPr>
              <a:solidFill>
                <a:schemeClr val="accent4"/>
              </a:solidFill>
            </a:endParaRPr>
          </a:p>
        </p:txBody>
      </p:sp>
      <p:sp>
        <p:nvSpPr>
          <p:cNvPr id="464" name="Google Shape;464;p34"/>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Timer Interrupt</a:t>
            </a:r>
            <a:endParaRPr/>
          </a:p>
        </p:txBody>
      </p:sp>
      <p:sp>
        <p:nvSpPr>
          <p:cNvPr id="465" name="Google Shape;465;p34"/>
          <p:cNvSpPr txBox="1">
            <a:spLocks noGrp="1"/>
          </p:cNvSpPr>
          <p:nvPr>
            <p:ph type="subTitle" idx="2"/>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Estados de los Threads</a:t>
            </a:r>
            <a:endParaRPr/>
          </a:p>
        </p:txBody>
      </p:sp>
      <p:sp>
        <p:nvSpPr>
          <p:cNvPr id="466" name="Google Shape;466;p34"/>
          <p:cNvSpPr txBox="1">
            <a:spLocks noGrp="1"/>
          </p:cNvSpPr>
          <p:nvPr>
            <p:ph type="subTitle" idx="3"/>
          </p:nvPr>
        </p:nvSpPr>
        <p:spPr>
          <a:xfrm>
            <a:off x="3504025" y="3494325"/>
            <a:ext cx="55521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Llamadas a Threads</a:t>
            </a:r>
            <a:endParaRPr/>
          </a:p>
        </p:txBody>
      </p:sp>
      <p:sp>
        <p:nvSpPr>
          <p:cNvPr id="461" name="Google Shape;461;p34"/>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62" name="Google Shape;462;p34"/>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63" name="Google Shape;463;p34"/>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Manejo de Threads</a:t>
            </a:r>
            <a:endParaRPr>
              <a:solidFill>
                <a:schemeClr val="accent4"/>
              </a:solidFill>
            </a:endParaRPr>
          </a:p>
        </p:txBody>
      </p:sp>
      <p:sp>
        <p:nvSpPr>
          <p:cNvPr id="504" name="Google Shape;504;p3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05" name="Google Shape;505;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506" name="Google Shape;506;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507" name="Google Shape;507;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508" name="Google Shape;508;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01</a:t>
            </a:r>
            <a:r>
              <a:rPr lang="en"/>
              <a:t> Manejo de Threads</a:t>
            </a:r>
            <a:endParaRPr>
              <a:solidFill>
                <a:schemeClr val="lt2"/>
              </a:solidFill>
            </a:endParaRPr>
          </a:p>
        </p:txBody>
      </p:sp>
      <p:sp>
        <p:nvSpPr>
          <p:cNvPr id="528" name="Google Shape;528;p36"/>
          <p:cNvSpPr txBox="1">
            <a:spLocks noGrp="1"/>
          </p:cNvSpPr>
          <p:nvPr>
            <p:ph type="subTitle" idx="1"/>
          </p:nvPr>
        </p:nvSpPr>
        <p:spPr>
          <a:xfrm>
            <a:off x="4676775" y="1443000"/>
            <a:ext cx="4134000" cy="2433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Se inicia manejando dos threads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El thread actual (current_thread) lleva control del thread en ejecución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{scheduler} es el calendarizador que trabaja con las prioridades y estados</a:t>
            </a:r>
            <a:endParaRPr/>
          </a:p>
        </p:txBody>
      </p:sp>
      <p:sp>
        <p:nvSpPr>
          <p:cNvPr id="529" name="Google Shape;529;p36"/>
          <p:cNvSpPr txBox="1">
            <a:spLocks noGrp="1"/>
          </p:cNvSpPr>
          <p:nvPr>
            <p:ph type="subTitle" idx="2"/>
          </p:nvPr>
        </p:nvSpPr>
        <p:spPr>
          <a:xfrm>
            <a:off x="644000" y="1443125"/>
            <a:ext cx="3299400" cy="2433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Para el manejo de los threads se definió una estructura ‘ThreadControlBlock’ la cual almacena información de los {Threads}</a:t>
            </a:r>
            <a:endParaRPr/>
          </a:p>
          <a:p>
            <a:pPr marL="457200" lvl="0" indent="-311150" algn="just" rtl="0">
              <a:spcBef>
                <a:spcPts val="0"/>
              </a:spcBef>
              <a:spcAft>
                <a:spcPts val="0"/>
              </a:spcAft>
              <a:buSzPts val="1300"/>
              <a:buChar char="●"/>
            </a:pPr>
            <a:r>
              <a:rPr lang="en" sz="1300"/>
              <a:t>Función</a:t>
            </a:r>
            <a:endParaRPr sz="1300"/>
          </a:p>
          <a:p>
            <a:pPr marL="457200" lvl="0" indent="-311150" algn="just" rtl="0">
              <a:spcBef>
                <a:spcPts val="0"/>
              </a:spcBef>
              <a:spcAft>
                <a:spcPts val="0"/>
              </a:spcAft>
              <a:buSzPts val="1300"/>
              <a:buChar char="●"/>
            </a:pPr>
            <a:r>
              <a:rPr lang="en" sz="1300"/>
              <a:t>ID,prioridad</a:t>
            </a:r>
            <a:endParaRPr sz="1300"/>
          </a:p>
          <a:p>
            <a:pPr marL="457200" lvl="0" indent="-311150" algn="just" rtl="0">
              <a:spcBef>
                <a:spcPts val="0"/>
              </a:spcBef>
              <a:spcAft>
                <a:spcPts val="0"/>
              </a:spcAft>
              <a:buSzPts val="1300"/>
              <a:buChar char="●"/>
            </a:pPr>
            <a:r>
              <a:rPr lang="en" sz="1300"/>
              <a:t>Estado, estado de espera, tiempo restante</a:t>
            </a:r>
            <a:endParaRPr sz="1300"/>
          </a:p>
          <a:p>
            <a:pPr marL="0" lvl="0" indent="0" algn="just" rtl="0">
              <a:spcBef>
                <a:spcPts val="0"/>
              </a:spcBef>
              <a:spcAft>
                <a:spcPts val="0"/>
              </a:spcAft>
              <a:buNone/>
            </a:pPr>
            <a:endParaRPr/>
          </a:p>
          <a:p>
            <a:pPr marL="0" lvl="0" indent="0" algn="just" rtl="0">
              <a:spcBef>
                <a:spcPts val="0"/>
              </a:spcBef>
              <a:spcAft>
                <a:spcPts val="0"/>
              </a:spcAft>
              <a:buNone/>
            </a:pPr>
            <a:endParaRPr/>
          </a:p>
        </p:txBody>
      </p:sp>
      <p:sp>
        <p:nvSpPr>
          <p:cNvPr id="544" name="Google Shape;544;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545" name="Google Shape;545;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TM10001105[[fn=Recorte]]</Template>
  <TotalTime>71</TotalTime>
  <Words>1414</Words>
  <Application>Microsoft Office PowerPoint</Application>
  <PresentationFormat>Presentación en pantalla (16:9)</PresentationFormat>
  <Paragraphs>161</Paragraphs>
  <Slides>20</Slides>
  <Notes>20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Anaheim</vt:lpstr>
      <vt:lpstr>Fira Code</vt:lpstr>
      <vt:lpstr>Bebas Neue</vt:lpstr>
      <vt:lpstr>Franklin Gothic Book</vt:lpstr>
      <vt:lpstr>Courier New</vt:lpstr>
      <vt:lpstr>Comfortaa</vt:lpstr>
      <vt:lpstr>Arial</vt:lpstr>
      <vt:lpstr>Recorte</vt:lpstr>
      <vt:lpstr>Proyecto ARM  </vt:lpstr>
      <vt:lpstr>Proceso de ensamblaje y soldadura de las placas</vt:lpstr>
      <vt:lpstr>Diagrama de conexión de las placas</vt:lpstr>
      <vt:lpstr>Resultado de las  Conexiones</vt:lpstr>
      <vt:lpstr>Estructura del codigo </vt:lpstr>
      <vt:lpstr>Tabla de Contenido</vt:lpstr>
      <vt:lpstr>Tabla de Contenido</vt:lpstr>
      <vt:lpstr>Manejo de Threads</vt:lpstr>
      <vt:lpstr>01 Manejo de Threads</vt:lpstr>
      <vt:lpstr>Context Switching</vt:lpstr>
      <vt:lpstr>02 Context Switching</vt:lpstr>
      <vt:lpstr>Implementación de Semáforos</vt:lpstr>
      <vt:lpstr>03 Implementación de Semáforos</vt:lpstr>
      <vt:lpstr>Timer Interrupt</vt:lpstr>
      <vt:lpstr>04 Timer Interrupt</vt:lpstr>
      <vt:lpstr>Estados de los Threads</vt:lpstr>
      <vt:lpstr>05 Estados de los Threads</vt:lpstr>
      <vt:lpstr>Llamadas a Threads</vt:lpstr>
      <vt:lpstr>06 Llamadas a Threads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Andoni Carrillo</dc:creator>
  <cp:lastModifiedBy>Andoni Carrillo</cp:lastModifiedBy>
  <cp:revision>2</cp:revision>
  <dcterms:modified xsi:type="dcterms:W3CDTF">2024-06-05T01:31:49Z</dcterms:modified>
</cp:coreProperties>
</file>