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6"/>
  </p:notesMasterIdLst>
  <p:sldIdLst>
    <p:sldId id="256" r:id="rId2"/>
    <p:sldId id="257" r:id="rId3"/>
    <p:sldId id="272" r:id="rId4"/>
    <p:sldId id="285" r:id="rId5"/>
    <p:sldId id="284" r:id="rId6"/>
    <p:sldId id="289" r:id="rId7"/>
    <p:sldId id="290" r:id="rId8"/>
    <p:sldId id="291" r:id="rId9"/>
    <p:sldId id="292" r:id="rId10"/>
    <p:sldId id="293" r:id="rId11"/>
    <p:sldId id="287" r:id="rId12"/>
    <p:sldId id="267" r:id="rId13"/>
    <p:sldId id="268" r:id="rId14"/>
    <p:sldId id="271" r:id="rId15"/>
    <p:sldId id="286" r:id="rId16"/>
    <p:sldId id="273" r:id="rId17"/>
    <p:sldId id="274" r:id="rId18"/>
    <p:sldId id="275" r:id="rId19"/>
    <p:sldId id="278" r:id="rId20"/>
    <p:sldId id="279" r:id="rId21"/>
    <p:sldId id="280" r:id="rId22"/>
    <p:sldId id="281" r:id="rId23"/>
    <p:sldId id="282" r:id="rId24"/>
    <p:sldId id="283" r:id="rId25"/>
  </p:sldIdLst>
  <p:sldSz cx="9144000" cy="5143500" type="screen16x9"/>
  <p:notesSz cx="6858000" cy="9144000"/>
  <p:embeddedFontLst>
    <p:embeddedFont>
      <p:font typeface="Montserrat" charset="0"/>
      <p:regular r:id="rId27"/>
      <p:bold r:id="rId28"/>
      <p:italic r:id="rId29"/>
      <p:boldItalic r:id="rId30"/>
    </p:embeddedFont>
    <p:embeddedFont>
      <p:font typeface="PT Serif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99848A8-4FE6-4DE9-95A4-7FA4758A850F}">
  <a:tblStyle styleId="{799848A8-4FE6-4DE9-95A4-7FA4758A85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3" autoAdjust="0"/>
    <p:restoredTop sz="94660"/>
  </p:normalViewPr>
  <p:slideViewPr>
    <p:cSldViewPr>
      <p:cViewPr>
        <p:scale>
          <a:sx n="102" d="100"/>
          <a:sy n="102" d="100"/>
        </p:scale>
        <p:origin x="-28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013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351bf01e1_1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351bf01e1_1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8142711" y="3918330"/>
            <a:ext cx="943913" cy="133739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22" name="Google Shape;22;p2"/>
          <p:cNvSpPr/>
          <p:nvPr/>
        </p:nvSpPr>
        <p:spPr>
          <a:xfrm>
            <a:off x="8246778" y="1061814"/>
            <a:ext cx="565397" cy="7946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23" name="Google Shape;23;p2"/>
          <p:cNvSpPr/>
          <p:nvPr/>
        </p:nvSpPr>
        <p:spPr>
          <a:xfrm>
            <a:off x="7302238" y="4554392"/>
            <a:ext cx="623239" cy="66856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24" name="Google Shape;24;p2"/>
          <p:cNvSpPr/>
          <p:nvPr/>
        </p:nvSpPr>
        <p:spPr>
          <a:xfrm>
            <a:off x="8812176" y="313545"/>
            <a:ext cx="505297" cy="64940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25" name="Google Shape;25;p2"/>
          <p:cNvSpPr/>
          <p:nvPr/>
        </p:nvSpPr>
        <p:spPr>
          <a:xfrm>
            <a:off x="7486177" y="4101249"/>
            <a:ext cx="218857" cy="3385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26" name="Google Shape;26;p2"/>
          <p:cNvSpPr/>
          <p:nvPr/>
        </p:nvSpPr>
        <p:spPr>
          <a:xfrm>
            <a:off x="6980299" y="-88163"/>
            <a:ext cx="707299" cy="105647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27" name="Google Shape;27;p2"/>
          <p:cNvSpPr/>
          <p:nvPr/>
        </p:nvSpPr>
        <p:spPr>
          <a:xfrm>
            <a:off x="8353588" y="325842"/>
            <a:ext cx="315620" cy="4363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28" name="Google Shape;28;p2"/>
          <p:cNvSpPr/>
          <p:nvPr/>
        </p:nvSpPr>
        <p:spPr>
          <a:xfrm>
            <a:off x="7687616" y="916471"/>
            <a:ext cx="245359" cy="4531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29" name="Google Shape;29;p2"/>
          <p:cNvSpPr/>
          <p:nvPr/>
        </p:nvSpPr>
        <p:spPr>
          <a:xfrm>
            <a:off x="8637153" y="2924174"/>
            <a:ext cx="816948" cy="110613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30" name="Google Shape;30;p2"/>
          <p:cNvSpPr/>
          <p:nvPr/>
        </p:nvSpPr>
        <p:spPr>
          <a:xfrm rot="-5400000">
            <a:off x="6840000" y="4568068"/>
            <a:ext cx="417000" cy="3285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5400000">
            <a:off x="6496124" y="-12475"/>
            <a:ext cx="589800" cy="4071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208235" y="3375182"/>
            <a:ext cx="218854" cy="30986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33" name="Google Shape;33;p2"/>
          <p:cNvSpPr/>
          <p:nvPr/>
        </p:nvSpPr>
        <p:spPr>
          <a:xfrm>
            <a:off x="8013853" y="659316"/>
            <a:ext cx="258850" cy="30899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34" name="Google Shape;34;p2"/>
          <p:cNvSpPr/>
          <p:nvPr/>
        </p:nvSpPr>
        <p:spPr>
          <a:xfrm>
            <a:off x="7828438" y="4163755"/>
            <a:ext cx="206506" cy="21354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35" name="Google Shape;35;p2"/>
          <p:cNvSpPr/>
          <p:nvPr/>
        </p:nvSpPr>
        <p:spPr>
          <a:xfrm>
            <a:off x="8003439" y="1292797"/>
            <a:ext cx="172864" cy="2111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36" name="Google Shape;36;p2"/>
          <p:cNvSpPr/>
          <p:nvPr/>
        </p:nvSpPr>
        <p:spPr>
          <a:xfrm>
            <a:off x="7939495" y="-95340"/>
            <a:ext cx="476421" cy="6611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37" name="Google Shape;37;p2"/>
          <p:cNvSpPr/>
          <p:nvPr/>
        </p:nvSpPr>
        <p:spPr>
          <a:xfrm>
            <a:off x="7709340" y="156126"/>
            <a:ext cx="64053" cy="1582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38" name="Google Shape;38;p2"/>
          <p:cNvSpPr/>
          <p:nvPr/>
        </p:nvSpPr>
        <p:spPr>
          <a:xfrm>
            <a:off x="9017902" y="4284544"/>
            <a:ext cx="121390" cy="1663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39" name="Google Shape;39;p2"/>
          <p:cNvSpPr/>
          <p:nvPr/>
        </p:nvSpPr>
        <p:spPr>
          <a:xfrm>
            <a:off x="8736528" y="68644"/>
            <a:ext cx="172852" cy="2515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40" name="Google Shape;40;p2"/>
          <p:cNvSpPr/>
          <p:nvPr/>
        </p:nvSpPr>
        <p:spPr>
          <a:xfrm>
            <a:off x="9053841" y="1122374"/>
            <a:ext cx="172853" cy="22214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1661700" y="1991825"/>
            <a:ext cx="5820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240789" y="-249878"/>
            <a:ext cx="1325150" cy="183895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43" name="Google Shape;43;p2"/>
          <p:cNvSpPr/>
          <p:nvPr/>
        </p:nvSpPr>
        <p:spPr>
          <a:xfrm>
            <a:off x="1462669" y="359548"/>
            <a:ext cx="684178" cy="8358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44" name="Google Shape;44;p2"/>
          <p:cNvSpPr/>
          <p:nvPr/>
        </p:nvSpPr>
        <p:spPr>
          <a:xfrm>
            <a:off x="-145673" y="1499255"/>
            <a:ext cx="545851" cy="8153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45" name="Google Shape;45;p2"/>
          <p:cNvSpPr/>
          <p:nvPr/>
        </p:nvSpPr>
        <p:spPr>
          <a:xfrm>
            <a:off x="468639" y="3330899"/>
            <a:ext cx="596301" cy="7118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0</a:t>
            </a:r>
          </a:p>
        </p:txBody>
      </p:sp>
      <p:sp>
        <p:nvSpPr>
          <p:cNvPr id="46" name="Google Shape;46;p2"/>
          <p:cNvSpPr/>
          <p:nvPr/>
        </p:nvSpPr>
        <p:spPr>
          <a:xfrm>
            <a:off x="2715924" y="4728432"/>
            <a:ext cx="422823" cy="54341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8</a:t>
            </a:r>
          </a:p>
        </p:txBody>
      </p:sp>
      <p:sp>
        <p:nvSpPr>
          <p:cNvPr id="47" name="Google Shape;47;p2"/>
          <p:cNvSpPr/>
          <p:nvPr/>
        </p:nvSpPr>
        <p:spPr>
          <a:xfrm>
            <a:off x="857004" y="4218046"/>
            <a:ext cx="948321" cy="101728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48" name="Google Shape;48;p2"/>
          <p:cNvSpPr/>
          <p:nvPr/>
        </p:nvSpPr>
        <p:spPr>
          <a:xfrm>
            <a:off x="6477124" y="659323"/>
            <a:ext cx="375994" cy="4184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¥</a:t>
            </a:r>
          </a:p>
        </p:txBody>
      </p:sp>
      <p:sp>
        <p:nvSpPr>
          <p:cNvPr id="49" name="Google Shape;49;p2"/>
          <p:cNvSpPr/>
          <p:nvPr/>
        </p:nvSpPr>
        <p:spPr>
          <a:xfrm>
            <a:off x="2001208" y="4048123"/>
            <a:ext cx="340184" cy="4966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2</a:t>
            </a:r>
          </a:p>
        </p:txBody>
      </p:sp>
      <p:sp>
        <p:nvSpPr>
          <p:cNvPr id="50" name="Google Shape;50;p2"/>
          <p:cNvSpPr/>
          <p:nvPr/>
        </p:nvSpPr>
        <p:spPr>
          <a:xfrm>
            <a:off x="-202825" y="3641301"/>
            <a:ext cx="863938" cy="11989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9</a:t>
            </a:r>
          </a:p>
        </p:txBody>
      </p:sp>
      <p:sp>
        <p:nvSpPr>
          <p:cNvPr id="51" name="Google Shape;51;p2"/>
          <p:cNvSpPr/>
          <p:nvPr/>
        </p:nvSpPr>
        <p:spPr>
          <a:xfrm rot="-5400000">
            <a:off x="1953573" y="-64893"/>
            <a:ext cx="756300" cy="595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 rot="5400000">
            <a:off x="2309286" y="4286696"/>
            <a:ext cx="746700" cy="5151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909496" y="3809336"/>
            <a:ext cx="234870" cy="3321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3</a:t>
            </a:r>
          </a:p>
        </p:txBody>
      </p:sp>
      <p:sp>
        <p:nvSpPr>
          <p:cNvPr id="54" name="Google Shape;54;p2"/>
          <p:cNvSpPr/>
          <p:nvPr/>
        </p:nvSpPr>
        <p:spPr>
          <a:xfrm>
            <a:off x="180514" y="977226"/>
            <a:ext cx="178753" cy="33011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1</a:t>
            </a:r>
          </a:p>
        </p:txBody>
      </p:sp>
      <p:sp>
        <p:nvSpPr>
          <p:cNvPr id="55" name="Google Shape;55;p2"/>
          <p:cNvSpPr/>
          <p:nvPr/>
        </p:nvSpPr>
        <p:spPr>
          <a:xfrm>
            <a:off x="2001208" y="4738570"/>
            <a:ext cx="172436" cy="2450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£</a:t>
            </a:r>
          </a:p>
        </p:txBody>
      </p:sp>
      <p:sp>
        <p:nvSpPr>
          <p:cNvPr id="56" name="Google Shape;56;p2"/>
          <p:cNvSpPr/>
          <p:nvPr/>
        </p:nvSpPr>
        <p:spPr>
          <a:xfrm>
            <a:off x="3322800" y="4742227"/>
            <a:ext cx="163350" cy="23774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5</a:t>
            </a:r>
          </a:p>
        </p:txBody>
      </p:sp>
      <p:sp>
        <p:nvSpPr>
          <p:cNvPr id="57" name="Google Shape;57;p2"/>
          <p:cNvSpPr/>
          <p:nvPr/>
        </p:nvSpPr>
        <p:spPr>
          <a:xfrm>
            <a:off x="2629623" y="359546"/>
            <a:ext cx="461790" cy="63919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7</a:t>
            </a:r>
          </a:p>
        </p:txBody>
      </p:sp>
      <p:sp>
        <p:nvSpPr>
          <p:cNvPr id="58" name="Google Shape;58;p2"/>
          <p:cNvSpPr/>
          <p:nvPr/>
        </p:nvSpPr>
        <p:spPr>
          <a:xfrm>
            <a:off x="65335" y="101130"/>
            <a:ext cx="123829" cy="17531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59" name="Google Shape;59;p2"/>
          <p:cNvSpPr/>
          <p:nvPr/>
        </p:nvSpPr>
        <p:spPr>
          <a:xfrm>
            <a:off x="575656" y="4769892"/>
            <a:ext cx="128737" cy="1824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5</a:t>
            </a:r>
          </a:p>
        </p:txBody>
      </p:sp>
      <p:sp>
        <p:nvSpPr>
          <p:cNvPr id="60" name="Google Shape;60;p2"/>
          <p:cNvSpPr/>
          <p:nvPr/>
        </p:nvSpPr>
        <p:spPr>
          <a:xfrm>
            <a:off x="735785" y="1757713"/>
            <a:ext cx="212661" cy="27330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6</a:t>
            </a:r>
          </a:p>
        </p:txBody>
      </p:sp>
      <p:sp>
        <p:nvSpPr>
          <p:cNvPr id="61" name="Google Shape;61;p2"/>
          <p:cNvSpPr/>
          <p:nvPr/>
        </p:nvSpPr>
        <p:spPr>
          <a:xfrm>
            <a:off x="1617563" y="68452"/>
            <a:ext cx="187263" cy="24066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10" name="Google Shape;110;p5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11" name="Google Shape;111;p5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12" name="Google Shape;112;p5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13" name="Google Shape;113;p5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14" name="Google Shape;114;p5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15" name="Google Shape;115;p5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16" name="Google Shape;116;p5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17" name="Google Shape;117;p5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18" name="Google Shape;118;p5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21" name="Google Shape;121;p5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22" name="Google Shape;122;p5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23" name="Google Shape;123;p5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24" name="Google Shape;124;p5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25" name="Google Shape;125;p5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26" name="Google Shape;126;p5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27" name="Google Shape;127;p5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28" name="Google Shape;128;p5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body" idx="1"/>
          </p:nvPr>
        </p:nvSpPr>
        <p:spPr>
          <a:xfrm>
            <a:off x="717780" y="1513574"/>
            <a:ext cx="5169000" cy="30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⋅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34" name="Google Shape;134;p6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35" name="Google Shape;135;p6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36" name="Google Shape;136;p6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37" name="Google Shape;137;p6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38" name="Google Shape;138;p6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39" name="Google Shape;139;p6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40" name="Google Shape;140;p6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41" name="Google Shape;141;p6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42" name="Google Shape;142;p6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45" name="Google Shape;145;p6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46" name="Google Shape;146;p6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47" name="Google Shape;147;p6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48" name="Google Shape;148;p6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49" name="Google Shape;149;p6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50" name="Google Shape;150;p6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51" name="Google Shape;151;p6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52" name="Google Shape;152;p6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53" name="Google Shape;153;p6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6"/>
          <p:cNvSpPr txBox="1">
            <a:spLocks noGrp="1"/>
          </p:cNvSpPr>
          <p:nvPr>
            <p:ph type="body" idx="1"/>
          </p:nvPr>
        </p:nvSpPr>
        <p:spPr>
          <a:xfrm>
            <a:off x="735875" y="1478400"/>
            <a:ext cx="26676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⊸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⋅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2"/>
          </p:nvPr>
        </p:nvSpPr>
        <p:spPr>
          <a:xfrm>
            <a:off x="3563910" y="1478400"/>
            <a:ext cx="26676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⊸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⋅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59" name="Google Shape;159;p7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60" name="Google Shape;160;p7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61" name="Google Shape;161;p7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62" name="Google Shape;162;p7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63" name="Google Shape;163;p7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64" name="Google Shape;164;p7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65" name="Google Shape;165;p7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66" name="Google Shape;166;p7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67" name="Google Shape;167;p7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70" name="Google Shape;170;p7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71" name="Google Shape;171;p7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72" name="Google Shape;172;p7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73" name="Google Shape;173;p7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74" name="Google Shape;174;p7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75" name="Google Shape;175;p7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76" name="Google Shape;176;p7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77" name="Google Shape;177;p7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78" name="Google Shape;178;p7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7"/>
          <p:cNvSpPr txBox="1">
            <a:spLocks noGrp="1"/>
          </p:cNvSpPr>
          <p:nvPr>
            <p:ph type="body" idx="1"/>
          </p:nvPr>
        </p:nvSpPr>
        <p:spPr>
          <a:xfrm>
            <a:off x="735875" y="1478400"/>
            <a:ext cx="17715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⋅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80" name="Google Shape;180;p7"/>
          <p:cNvSpPr txBox="1">
            <a:spLocks noGrp="1"/>
          </p:cNvSpPr>
          <p:nvPr>
            <p:ph type="body" idx="2"/>
          </p:nvPr>
        </p:nvSpPr>
        <p:spPr>
          <a:xfrm>
            <a:off x="2597935" y="1478400"/>
            <a:ext cx="17715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⋅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81" name="Google Shape;181;p7"/>
          <p:cNvSpPr txBox="1">
            <a:spLocks noGrp="1"/>
          </p:cNvSpPr>
          <p:nvPr>
            <p:ph type="body" idx="3"/>
          </p:nvPr>
        </p:nvSpPr>
        <p:spPr>
          <a:xfrm>
            <a:off x="4459994" y="1478400"/>
            <a:ext cx="17715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⋅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82" name="Google Shape;182;p7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85" name="Google Shape;185;p8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86" name="Google Shape;186;p8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87" name="Google Shape;187;p8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88" name="Google Shape;188;p8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89" name="Google Shape;189;p8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90" name="Google Shape;190;p8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91" name="Google Shape;191;p8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92" name="Google Shape;192;p8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93" name="Google Shape;193;p8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96" name="Google Shape;196;p8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97" name="Google Shape;197;p8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98" name="Google Shape;198;p8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99" name="Google Shape;199;p8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200" name="Google Shape;200;p8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201" name="Google Shape;201;p8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202" name="Google Shape;202;p8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203" name="Google Shape;203;p8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204" name="Google Shape;204;p8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8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208" name="Google Shape;208;p9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209" name="Google Shape;209;p9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210" name="Google Shape;210;p9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211" name="Google Shape;211;p9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212" name="Google Shape;212;p9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213" name="Google Shape;213;p9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214" name="Google Shape;214;p9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215" name="Google Shape;215;p9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216" name="Google Shape;216;p9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9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9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219" name="Google Shape;219;p9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220" name="Google Shape;220;p9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221" name="Google Shape;221;p9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222" name="Google Shape;222;p9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223" name="Google Shape;223;p9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224" name="Google Shape;224;p9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225" name="Google Shape;225;p9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226" name="Google Shape;226;p9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227" name="Google Shape;227;p9"/>
          <p:cNvSpPr txBox="1">
            <a:spLocks noGrp="1"/>
          </p:cNvSpPr>
          <p:nvPr>
            <p:ph type="body" idx="1"/>
          </p:nvPr>
        </p:nvSpPr>
        <p:spPr>
          <a:xfrm>
            <a:off x="733425" y="4406300"/>
            <a:ext cx="59151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28" name="Google Shape;228;p9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231" name="Google Shape;231;p10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232" name="Google Shape;232;p10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233" name="Google Shape;233;p10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234" name="Google Shape;234;p10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235" name="Google Shape;235;p10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236" name="Google Shape;236;p10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237" name="Google Shape;237;p10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238" name="Google Shape;238;p10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239" name="Google Shape;239;p10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0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0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242" name="Google Shape;242;p10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243" name="Google Shape;243;p10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244" name="Google Shape;244;p10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245" name="Google Shape;245;p10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246" name="Google Shape;246;p10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247" name="Google Shape;247;p10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248" name="Google Shape;248;p10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249" name="Google Shape;249;p10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250" name="Google Shape;250;p10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404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825798" y="-750"/>
            <a:ext cx="7486405" cy="5145000"/>
            <a:chOff x="825798" y="-750"/>
            <a:chExt cx="7486405" cy="5145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825798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657621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489443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8312202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7480380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6648557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816734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4984911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4153089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3321266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735875" y="1513574"/>
            <a:ext cx="5917200" cy="3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nsplash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montserrat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ontsquirrel.com/fonts/pt-serif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"/>
          <p:cNvSpPr txBox="1">
            <a:spLocks noGrp="1"/>
          </p:cNvSpPr>
          <p:nvPr>
            <p:ph type="ctrTitle"/>
          </p:nvPr>
        </p:nvSpPr>
        <p:spPr>
          <a:xfrm>
            <a:off x="1547664" y="1347614"/>
            <a:ext cx="5820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Regex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8"/>
          <p:cNvSpPr txBox="1">
            <a:spLocks noGrp="1"/>
          </p:cNvSpPr>
          <p:nvPr>
            <p:ph type="subTitle" idx="4294967295"/>
          </p:nvPr>
        </p:nvSpPr>
        <p:spPr>
          <a:xfrm>
            <a:off x="107504" y="2011864"/>
            <a:ext cx="2448272" cy="21506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dirty="0" smtClean="0">
                <a:solidFill>
                  <a:schemeClr val="bg1"/>
                </a:solidFill>
              </a:rPr>
              <a:t>Retorna os detalhes 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304" name="Google Shape;304;p18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" name="Google Shape;439;p34"/>
          <p:cNvSpPr/>
          <p:nvPr/>
        </p:nvSpPr>
        <p:spPr>
          <a:xfrm>
            <a:off x="2627784" y="627534"/>
            <a:ext cx="6192688" cy="432048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5C65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40;p34"/>
          <p:cNvSpPr/>
          <p:nvPr/>
        </p:nvSpPr>
        <p:spPr>
          <a:xfrm>
            <a:off x="2834884" y="816530"/>
            <a:ext cx="5832648" cy="3312368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 smtClean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300;p18"/>
          <p:cNvSpPr txBox="1">
            <a:spLocks/>
          </p:cNvSpPr>
          <p:nvPr/>
        </p:nvSpPr>
        <p:spPr>
          <a:xfrm>
            <a:off x="2867339" y="987574"/>
            <a:ext cx="5616624" cy="273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>
              <a:buFont typeface="PT Serif"/>
              <a:buNone/>
            </a:pPr>
            <a:r>
              <a:rPr lang="pt-BR" sz="1800" dirty="0" smtClean="0">
                <a:solidFill>
                  <a:schemeClr val="accent1"/>
                </a:solidFill>
              </a:rPr>
              <a:t>var</a:t>
            </a:r>
            <a:r>
              <a:rPr lang="pt-BR" sz="1800" dirty="0" smtClean="0">
                <a:solidFill>
                  <a:schemeClr val="tx1"/>
                </a:solidFill>
              </a:rPr>
              <a:t>  </a:t>
            </a:r>
            <a:r>
              <a:rPr lang="pt-BR" sz="1800" dirty="0" err="1" smtClean="0">
                <a:solidFill>
                  <a:schemeClr val="tx1"/>
                </a:solidFill>
              </a:rPr>
              <a:t>regex</a:t>
            </a:r>
            <a:r>
              <a:rPr lang="pt-BR" sz="1800" dirty="0" smtClean="0">
                <a:solidFill>
                  <a:schemeClr val="tx1"/>
                </a:solidFill>
              </a:rPr>
              <a:t>  =  /&lt;expressão regular&gt;/;</a:t>
            </a:r>
          </a:p>
          <a:p>
            <a:pPr marL="0" indent="0">
              <a:buFont typeface="PT Serif"/>
              <a:buNone/>
            </a:pPr>
            <a:endParaRPr lang="pt-BR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1800" dirty="0">
                <a:solidFill>
                  <a:schemeClr val="accent1"/>
                </a:solidFill>
              </a:rPr>
              <a:t>v</a:t>
            </a:r>
            <a:r>
              <a:rPr lang="pt-BR" sz="1800" dirty="0" smtClean="0">
                <a:solidFill>
                  <a:schemeClr val="accent1"/>
                </a:solidFill>
              </a:rPr>
              <a:t>ar</a:t>
            </a:r>
            <a:r>
              <a:rPr lang="pt-BR" sz="1800" dirty="0" smtClean="0">
                <a:solidFill>
                  <a:schemeClr val="tx1"/>
                </a:solidFill>
              </a:rPr>
              <a:t>  </a:t>
            </a:r>
            <a:r>
              <a:rPr lang="pt-BR" sz="1800" dirty="0" err="1" smtClean="0">
                <a:solidFill>
                  <a:schemeClr val="tx1"/>
                </a:solidFill>
              </a:rPr>
              <a:t>regex</a:t>
            </a:r>
            <a:r>
              <a:rPr lang="pt-BR" sz="1800" dirty="0" smtClean="0">
                <a:solidFill>
                  <a:schemeClr val="tx1"/>
                </a:solidFill>
              </a:rPr>
              <a:t>  = </a:t>
            </a:r>
            <a:r>
              <a:rPr lang="nn-NO" sz="1800" dirty="0" smtClean="0">
                <a:solidFill>
                  <a:schemeClr val="tx1"/>
                </a:solidFill>
              </a:rPr>
              <a:t> </a:t>
            </a:r>
            <a:r>
              <a:rPr lang="nn-NO" sz="1800" dirty="0">
                <a:solidFill>
                  <a:srgbClr val="00B050"/>
                </a:solidFill>
              </a:rPr>
              <a:t>new</a:t>
            </a:r>
            <a:r>
              <a:rPr lang="nn-NO" sz="1800" dirty="0">
                <a:solidFill>
                  <a:schemeClr val="tx1"/>
                </a:solidFill>
              </a:rPr>
              <a:t> </a:t>
            </a:r>
            <a:r>
              <a:rPr lang="nn-NO" sz="1800" dirty="0">
                <a:solidFill>
                  <a:schemeClr val="tx1"/>
                </a:solidFill>
              </a:rPr>
              <a:t>RegExp</a:t>
            </a:r>
            <a:r>
              <a:rPr lang="nn-NO" sz="1800" dirty="0" smtClean="0">
                <a:solidFill>
                  <a:schemeClr val="tx1"/>
                </a:solidFill>
              </a:rPr>
              <a:t>('</a:t>
            </a:r>
            <a:r>
              <a:rPr lang="pt-BR" sz="1800" dirty="0">
                <a:solidFill>
                  <a:schemeClr val="tx1"/>
                </a:solidFill>
              </a:rPr>
              <a:t> </a:t>
            </a:r>
            <a:r>
              <a:rPr lang="pt-BR" sz="1800" dirty="0" smtClean="0">
                <a:solidFill>
                  <a:schemeClr val="tx1"/>
                </a:solidFill>
              </a:rPr>
              <a:t>&lt;</a:t>
            </a:r>
            <a:r>
              <a:rPr lang="pt-BR" sz="1800" dirty="0">
                <a:solidFill>
                  <a:schemeClr val="tx1"/>
                </a:solidFill>
              </a:rPr>
              <a:t>expressão regular</a:t>
            </a:r>
            <a:r>
              <a:rPr lang="pt-BR" sz="1800" dirty="0" smtClean="0">
                <a:solidFill>
                  <a:schemeClr val="tx1"/>
                </a:solidFill>
              </a:rPr>
              <a:t>&gt;</a:t>
            </a:r>
            <a:r>
              <a:rPr lang="nn-NO" sz="1800" dirty="0" smtClean="0">
                <a:solidFill>
                  <a:schemeClr val="tx1"/>
                </a:solidFill>
              </a:rPr>
              <a:t>');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7" name="Google Shape;342;p23"/>
          <p:cNvSpPr/>
          <p:nvPr/>
        </p:nvSpPr>
        <p:spPr>
          <a:xfrm>
            <a:off x="283160" y="483949"/>
            <a:ext cx="1540757" cy="1359278"/>
          </a:xfrm>
          <a:prstGeom prst="ellipse">
            <a:avLst/>
          </a:prstGeom>
          <a:solidFill>
            <a:srgbClr val="00FFFF">
              <a:alpha val="13460"/>
            </a:srgbClr>
          </a:solidFill>
          <a:ln w="762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800" b="1" dirty="0" smtClean="0">
                <a:solidFill>
                  <a:schemeClr val="bg1"/>
                </a:solidFill>
                <a:ea typeface="PT Serif"/>
              </a:rPr>
              <a:t>split</a:t>
            </a:r>
            <a:endParaRPr sz="1800" b="1" dirty="0">
              <a:solidFill>
                <a:schemeClr val="bg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  <p:extLst>
      <p:ext uri="{BB962C8B-B14F-4D97-AF65-F5344CB8AC3E}">
        <p14:creationId xmlns:p14="http://schemas.microsoft.com/office/powerpoint/2010/main" val="111771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8"/>
          <p:cNvSpPr txBox="1">
            <a:spLocks noGrp="1"/>
          </p:cNvSpPr>
          <p:nvPr>
            <p:ph type="subTitle" idx="4294967295"/>
          </p:nvPr>
        </p:nvSpPr>
        <p:spPr>
          <a:xfrm>
            <a:off x="683568" y="699542"/>
            <a:ext cx="514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1"/>
                </a:solidFill>
              </a:rPr>
              <a:t>Bring the attention of your audience over a key concept using icons or illustrations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304" name="Google Shape;304;p18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427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charts to explain your ideas</a:t>
            </a:r>
            <a:endParaRPr dirty="0"/>
          </a:p>
        </p:txBody>
      </p:sp>
      <p:sp>
        <p:nvSpPr>
          <p:cNvPr id="344" name="Google Shape;344;p23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 tables to compare data</a:t>
            </a:r>
            <a:endParaRPr dirty="0"/>
          </a:p>
        </p:txBody>
      </p:sp>
      <p:graphicFrame>
        <p:nvGraphicFramePr>
          <p:cNvPr id="350" name="Google Shape;350;p24"/>
          <p:cNvGraphicFramePr/>
          <p:nvPr/>
        </p:nvGraphicFramePr>
        <p:xfrm>
          <a:off x="833400" y="1564481"/>
          <a:ext cx="4991100" cy="2637500"/>
        </p:xfrm>
        <a:graphic>
          <a:graphicData uri="http://schemas.openxmlformats.org/drawingml/2006/table">
            <a:tbl>
              <a:tblPr>
                <a:noFill/>
                <a:tableStyleId>{799848A8-4FE6-4DE9-95A4-7FA4758A850F}</a:tableStyleId>
              </a:tblPr>
              <a:tblGrid>
                <a:gridCol w="1247775"/>
                <a:gridCol w="1247775"/>
                <a:gridCol w="1247775"/>
                <a:gridCol w="1247775"/>
              </a:tblGrid>
              <a:tr h="659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4046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A</a:t>
                      </a:r>
                      <a:endParaRPr sz="1100">
                        <a:solidFill>
                          <a:srgbClr val="004046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4046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B</a:t>
                      </a:r>
                      <a:endParaRPr sz="1100">
                        <a:solidFill>
                          <a:srgbClr val="004046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4046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C</a:t>
                      </a:r>
                      <a:endParaRPr sz="1100">
                        <a:solidFill>
                          <a:srgbClr val="004046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</a:tr>
              <a:tr h="659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FEFE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Yellow</a:t>
                      </a:r>
                      <a:endParaRPr sz="1100">
                        <a:solidFill>
                          <a:srgbClr val="EFEFE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b="1" dirty="0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</a:tr>
              <a:tr h="659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FEFE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Blue</a:t>
                      </a:r>
                      <a:endParaRPr sz="1100">
                        <a:solidFill>
                          <a:srgbClr val="EFEFE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</a:tr>
              <a:tr h="659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FEFE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Orange</a:t>
                      </a:r>
                      <a:endParaRPr sz="1100">
                        <a:solidFill>
                          <a:srgbClr val="EFEFE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b="1" dirty="0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51" name="Google Shape;351;p24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7"/>
          <p:cNvSpPr txBox="1">
            <a:spLocks noGrp="1"/>
          </p:cNvSpPr>
          <p:nvPr>
            <p:ph type="ctrTitle" idx="4294967295"/>
          </p:nvPr>
        </p:nvSpPr>
        <p:spPr>
          <a:xfrm>
            <a:off x="685800" y="6480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89,526,124$</a:t>
            </a:r>
            <a:endParaRPr sz="6000"/>
          </a:p>
        </p:txBody>
      </p:sp>
      <p:sp>
        <p:nvSpPr>
          <p:cNvPr id="377" name="Google Shape;377;p27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378" name="Google Shape;378;p27"/>
          <p:cNvSpPr txBox="1">
            <a:spLocks noGrp="1"/>
          </p:cNvSpPr>
          <p:nvPr>
            <p:ph type="ctrTitle" idx="4294967295"/>
          </p:nvPr>
        </p:nvSpPr>
        <p:spPr>
          <a:xfrm>
            <a:off x="685800" y="35817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100%</a:t>
            </a:r>
            <a:endParaRPr sz="6000"/>
          </a:p>
        </p:txBody>
      </p:sp>
      <p:sp>
        <p:nvSpPr>
          <p:cNvPr id="379" name="Google Shape;379;p27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380" name="Google Shape;380;p27"/>
          <p:cNvSpPr txBox="1">
            <a:spLocks noGrp="1"/>
          </p:cNvSpPr>
          <p:nvPr>
            <p:ph type="ctrTitle" idx="4294967295"/>
          </p:nvPr>
        </p:nvSpPr>
        <p:spPr>
          <a:xfrm>
            <a:off x="685800" y="2143425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185,244 users</a:t>
            </a:r>
            <a:endParaRPr sz="6000"/>
          </a:p>
        </p:txBody>
      </p:sp>
      <p:sp>
        <p:nvSpPr>
          <p:cNvPr id="381" name="Google Shape;381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678134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382" name="Google Shape;382;p27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8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7" name="Google Shape;447;p35"/>
          <p:cNvSpPr txBox="1">
            <a:spLocks/>
          </p:cNvSpPr>
          <p:nvPr/>
        </p:nvSpPr>
        <p:spPr>
          <a:xfrm>
            <a:off x="1691680" y="1201051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pt-BR" sz="9600" dirty="0" err="1" smtClean="0"/>
              <a:t>Thanks</a:t>
            </a:r>
            <a:r>
              <a:rPr lang="pt-BR" sz="9600" dirty="0" smtClean="0"/>
              <a:t>!</a:t>
            </a:r>
            <a:endParaRPr lang="pt-BR" sz="9600" dirty="0"/>
          </a:p>
        </p:txBody>
      </p:sp>
      <p:sp>
        <p:nvSpPr>
          <p:cNvPr id="8" name="Google Shape;448;p35"/>
          <p:cNvSpPr txBox="1">
            <a:spLocks/>
          </p:cNvSpPr>
          <p:nvPr/>
        </p:nvSpPr>
        <p:spPr>
          <a:xfrm>
            <a:off x="714375" y="2401913"/>
            <a:ext cx="65937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>
              <a:buFont typeface="PT Serif"/>
              <a:buNone/>
            </a:pPr>
            <a:r>
              <a:rPr lang="pt-BR" sz="3600" dirty="0" err="1" smtClean="0"/>
              <a:t>Any</a:t>
            </a:r>
            <a:r>
              <a:rPr lang="pt-BR" sz="3600" dirty="0" smtClean="0"/>
              <a:t> </a:t>
            </a:r>
            <a:r>
              <a:rPr lang="pt-BR" sz="3600" dirty="0" err="1" smtClean="0"/>
              <a:t>questions</a:t>
            </a:r>
            <a:r>
              <a:rPr lang="pt-BR" sz="3600" dirty="0" smtClean="0"/>
              <a:t>?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68639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9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97" name="Google Shape;397;p29"/>
          <p:cNvSpPr txBox="1">
            <a:spLocks noGrp="1"/>
          </p:cNvSpPr>
          <p:nvPr>
            <p:ph type="body" idx="1"/>
          </p:nvPr>
        </p:nvSpPr>
        <p:spPr>
          <a:xfrm>
            <a:off x="735875" y="1466850"/>
            <a:ext cx="18507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Yellow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8" name="Google Shape;398;p29"/>
          <p:cNvSpPr txBox="1">
            <a:spLocks noGrp="1"/>
          </p:cNvSpPr>
          <p:nvPr>
            <p:ph type="body" idx="2"/>
          </p:nvPr>
        </p:nvSpPr>
        <p:spPr>
          <a:xfrm>
            <a:off x="2681160" y="1466850"/>
            <a:ext cx="18507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Blue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" name="Google Shape;399;p29"/>
          <p:cNvSpPr txBox="1">
            <a:spLocks noGrp="1"/>
          </p:cNvSpPr>
          <p:nvPr>
            <p:ph type="body" idx="3"/>
          </p:nvPr>
        </p:nvSpPr>
        <p:spPr>
          <a:xfrm>
            <a:off x="4626446" y="1466850"/>
            <a:ext cx="18507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Red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00" name="Google Shape;400;p29"/>
          <p:cNvSpPr txBox="1">
            <a:spLocks noGrp="1"/>
          </p:cNvSpPr>
          <p:nvPr>
            <p:ph type="body" idx="1"/>
          </p:nvPr>
        </p:nvSpPr>
        <p:spPr>
          <a:xfrm>
            <a:off x="735875" y="3124200"/>
            <a:ext cx="18507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Yellow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01" name="Google Shape;401;p29"/>
          <p:cNvSpPr txBox="1">
            <a:spLocks noGrp="1"/>
          </p:cNvSpPr>
          <p:nvPr>
            <p:ph type="body" idx="2"/>
          </p:nvPr>
        </p:nvSpPr>
        <p:spPr>
          <a:xfrm>
            <a:off x="2681160" y="3124200"/>
            <a:ext cx="18507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Blue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02" name="Google Shape;402;p29"/>
          <p:cNvSpPr txBox="1">
            <a:spLocks noGrp="1"/>
          </p:cNvSpPr>
          <p:nvPr>
            <p:ph type="body" idx="3"/>
          </p:nvPr>
        </p:nvSpPr>
        <p:spPr>
          <a:xfrm>
            <a:off x="4626446" y="3124200"/>
            <a:ext cx="18507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Red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03" name="Google Shape;403;p29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 txBox="1">
            <a:spLocks noGrp="1"/>
          </p:cNvSpPr>
          <p:nvPr>
            <p:ph type="body" idx="1"/>
          </p:nvPr>
        </p:nvSpPr>
        <p:spPr>
          <a:xfrm>
            <a:off x="733425" y="4253900"/>
            <a:ext cx="59151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410" name="Google Shape;410;p30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1"/>
          <p:cNvSpPr txBox="1">
            <a:spLocks noGrp="1"/>
          </p:cNvSpPr>
          <p:nvPr>
            <p:ph type="body" idx="4294967295"/>
          </p:nvPr>
        </p:nvSpPr>
        <p:spPr>
          <a:xfrm>
            <a:off x="742950" y="0"/>
            <a:ext cx="34194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Android project</a:t>
            </a:r>
            <a:endParaRPr sz="1800" b="1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418" name="Google Shape;418;p31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4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>
            <a:spLocks noGrp="1"/>
          </p:cNvSpPr>
          <p:nvPr>
            <p:ph type="title"/>
          </p:nvPr>
        </p:nvSpPr>
        <p:spPr>
          <a:xfrm>
            <a:off x="735875" y="4761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Expressões regulares</a:t>
            </a:r>
            <a:endParaRPr sz="3600" dirty="0"/>
          </a:p>
        </p:txBody>
      </p:sp>
      <p:sp>
        <p:nvSpPr>
          <p:cNvPr id="263" name="Google Shape;263;p13"/>
          <p:cNvSpPr txBox="1"/>
          <p:nvPr/>
        </p:nvSpPr>
        <p:spPr>
          <a:xfrm>
            <a:off x="843000" y="1275606"/>
            <a:ext cx="3008920" cy="330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rgbClr val="6AA84F"/>
                </a:solidFill>
                <a:latin typeface="PT Serif"/>
                <a:ea typeface="PT Serif"/>
                <a:cs typeface="PT Serif"/>
                <a:sym typeface="PT Serif"/>
              </a:rPr>
              <a:t>Definição</a:t>
            </a:r>
            <a:r>
              <a:rPr lang="en" sz="1200" b="1" dirty="0" smtClean="0">
                <a:solidFill>
                  <a:srgbClr val="6AA84F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  <a:endParaRPr sz="1200" dirty="0">
              <a:solidFill>
                <a:srgbClr val="6AA84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" sz="1200" b="1" dirty="0" smtClean="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 O nome regex ,é uma abreviação do  inglês </a:t>
            </a:r>
            <a:r>
              <a:rPr lang="en" sz="1200" dirty="0" smtClean="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“</a:t>
            </a:r>
            <a:r>
              <a:rPr lang="pt-BR" sz="1200" b="1" dirty="0" smtClean="0">
                <a:solidFill>
                  <a:schemeClr val="bg1"/>
                </a:solidFill>
              </a:rPr>
              <a:t>regular </a:t>
            </a:r>
            <a:r>
              <a:rPr lang="pt-BR" sz="1200" b="1" dirty="0" err="1" smtClean="0">
                <a:solidFill>
                  <a:schemeClr val="bg1"/>
                </a:solidFill>
              </a:rPr>
              <a:t>expression</a:t>
            </a:r>
            <a:r>
              <a:rPr lang="en" sz="1200" dirty="0" smtClean="0">
                <a:solidFill>
                  <a:srgbClr val="FFFFFF"/>
                </a:solidFill>
                <a:latin typeface="PT Serif"/>
                <a:sym typeface="PT Serif"/>
              </a:rPr>
              <a:t>”</a:t>
            </a:r>
            <a:r>
              <a:rPr lang="en" sz="1200" dirty="0" smtClean="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.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" sz="1200" b="1" dirty="0" smtClean="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Também é comumente chamado de regexp ou RE</a:t>
            </a:r>
            <a:endParaRPr lang="en" sz="1200" b="1" dirty="0" smtClean="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endParaRPr sz="1200" dirty="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endParaRPr sz="1200" dirty="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264" name="Google Shape;264;p13"/>
          <p:cNvSpPr txBox="1"/>
          <p:nvPr/>
        </p:nvSpPr>
        <p:spPr>
          <a:xfrm>
            <a:off x="4139952" y="1275606"/>
            <a:ext cx="2016224" cy="28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rgbClr val="6AA84F"/>
                </a:solidFill>
                <a:latin typeface="PT Serif"/>
                <a:ea typeface="PT Serif"/>
                <a:cs typeface="PT Serif"/>
                <a:sym typeface="PT Serif"/>
              </a:rPr>
              <a:t>Algumas linguagens que utilizam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sz="1200" b="1" dirty="0" smtClean="0">
              <a:solidFill>
                <a:schemeClr val="bg1"/>
              </a:solidFill>
            </a:endParaRPr>
          </a:p>
          <a:p>
            <a:pPr marL="171450" lvl="0" indent="-171450">
              <a:spcBef>
                <a:spcPts val="600"/>
              </a:spcBef>
              <a:buClr>
                <a:schemeClr val="bg1"/>
              </a:buClr>
              <a:buSzPct val="111000"/>
              <a:buFont typeface="Arial" pitchFamily="34" charset="0"/>
              <a:buChar char="•"/>
            </a:pPr>
            <a:r>
              <a:rPr lang="pt-BR" sz="1200" b="1" dirty="0" err="1" smtClean="0">
                <a:solidFill>
                  <a:schemeClr val="bg1"/>
                </a:solidFill>
              </a:rPr>
              <a:t>JavaScript</a:t>
            </a:r>
            <a:endParaRPr lang="pt-BR" sz="1200" b="1" dirty="0" smtClean="0">
              <a:solidFill>
                <a:schemeClr val="bg1"/>
              </a:solidFill>
            </a:endParaRPr>
          </a:p>
          <a:p>
            <a:pPr marL="171450" lvl="0" indent="-171450">
              <a:spcBef>
                <a:spcPts val="600"/>
              </a:spcBef>
              <a:buClr>
                <a:schemeClr val="bg1"/>
              </a:buClr>
              <a:buSzPct val="111000"/>
              <a:buFont typeface="Arial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</a:rPr>
              <a:t>Python</a:t>
            </a:r>
            <a:endParaRPr lang="pt-BR" sz="1200" b="1" dirty="0" smtClean="0">
              <a:solidFill>
                <a:schemeClr val="bg1"/>
              </a:solidFill>
            </a:endParaRPr>
          </a:p>
          <a:p>
            <a:pPr marL="171450" lvl="0" indent="-171450">
              <a:spcBef>
                <a:spcPts val="600"/>
              </a:spcBef>
              <a:buClr>
                <a:schemeClr val="bg1"/>
              </a:buClr>
              <a:buSzPct val="111000"/>
              <a:buFont typeface="Arial" pitchFamily="34" charset="0"/>
              <a:buChar char="•"/>
            </a:pPr>
            <a:r>
              <a:rPr lang="pt-BR" sz="1200" b="1" dirty="0" smtClean="0">
                <a:solidFill>
                  <a:schemeClr val="bg1"/>
                </a:solidFill>
              </a:rPr>
              <a:t>C</a:t>
            </a:r>
          </a:p>
          <a:p>
            <a:pPr marL="171450" lvl="0" indent="-171450">
              <a:spcBef>
                <a:spcPts val="600"/>
              </a:spcBef>
              <a:buClr>
                <a:schemeClr val="bg1"/>
              </a:buClr>
              <a:buSzPct val="111000"/>
              <a:buFont typeface="Arial" pitchFamily="34" charset="0"/>
              <a:buChar char="•"/>
            </a:pPr>
            <a:r>
              <a:rPr lang="pt-BR" sz="1200" b="1" dirty="0" smtClean="0">
                <a:solidFill>
                  <a:schemeClr val="bg1"/>
                </a:solidFill>
              </a:rPr>
              <a:t> </a:t>
            </a:r>
            <a:r>
              <a:rPr lang="pt-BR" sz="1200" b="1" dirty="0">
                <a:solidFill>
                  <a:schemeClr val="bg1"/>
                </a:solidFill>
              </a:rPr>
              <a:t>P</a:t>
            </a:r>
            <a:r>
              <a:rPr lang="pt-BR" sz="1200" b="1" dirty="0" smtClean="0">
                <a:solidFill>
                  <a:schemeClr val="bg1"/>
                </a:solidFill>
              </a:rPr>
              <a:t>erl,</a:t>
            </a:r>
          </a:p>
          <a:p>
            <a:pPr marL="171450" lvl="0" indent="-171450">
              <a:spcBef>
                <a:spcPts val="600"/>
              </a:spcBef>
              <a:buClr>
                <a:schemeClr val="bg1"/>
              </a:buClr>
              <a:buSzPct val="111000"/>
              <a:buFont typeface="Arial" pitchFamily="34" charset="0"/>
              <a:buChar char="•"/>
            </a:pPr>
            <a:r>
              <a:rPr lang="pt-BR" sz="1200" b="1" dirty="0" smtClean="0">
                <a:solidFill>
                  <a:schemeClr val="bg1"/>
                </a:solidFill>
              </a:rPr>
              <a:t> </a:t>
            </a:r>
            <a:r>
              <a:rPr lang="pt-BR" sz="1200" b="1" dirty="0">
                <a:solidFill>
                  <a:schemeClr val="bg1"/>
                </a:solidFill>
              </a:rPr>
              <a:t>J</a:t>
            </a:r>
            <a:r>
              <a:rPr lang="pt-BR" sz="1200" b="1" dirty="0" smtClean="0">
                <a:solidFill>
                  <a:schemeClr val="bg1"/>
                </a:solidFill>
              </a:rPr>
              <a:t>ava,</a:t>
            </a:r>
          </a:p>
          <a:p>
            <a:pPr marL="171450" lvl="0" indent="-171450">
              <a:spcBef>
                <a:spcPts val="600"/>
              </a:spcBef>
              <a:buClr>
                <a:schemeClr val="bg1"/>
              </a:buClr>
              <a:buSzPct val="111000"/>
              <a:buFont typeface="Arial" pitchFamily="34" charset="0"/>
              <a:buChar char="•"/>
            </a:pPr>
            <a:r>
              <a:rPr lang="pt-BR" sz="1200" b="1" dirty="0" smtClean="0">
                <a:solidFill>
                  <a:schemeClr val="bg1"/>
                </a:solidFill>
              </a:rPr>
              <a:t> PHP</a:t>
            </a:r>
          </a:p>
        </p:txBody>
      </p:sp>
      <p:sp>
        <p:nvSpPr>
          <p:cNvPr id="266" name="Google Shape;266;p13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16" y="2632245"/>
            <a:ext cx="2216832" cy="2091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5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6"/>
          <p:cNvSpPr txBox="1">
            <a:spLocks noGrp="1"/>
          </p:cNvSpPr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56" name="Google Shape;456;p36"/>
          <p:cNvSpPr txBox="1">
            <a:spLocks noGrp="1"/>
          </p:cNvSpPr>
          <p:nvPr>
            <p:ph type="body" idx="1"/>
          </p:nvPr>
        </p:nvSpPr>
        <p:spPr>
          <a:xfrm>
            <a:off x="717780" y="1513574"/>
            <a:ext cx="5169000" cy="30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Special thanks to all the people who made and released these awesome resources for free: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⊸"/>
            </a:pPr>
            <a:r>
              <a:rPr lang="en" sz="1800"/>
              <a:t>Presentation template by </a:t>
            </a:r>
            <a:r>
              <a:rPr lang="en" sz="1800" u="sng">
                <a:hlinkClick r:id="rId3"/>
              </a:rPr>
              <a:t>SlidesCarnival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⊸"/>
            </a:pPr>
            <a:r>
              <a:rPr lang="en" sz="1800"/>
              <a:t>Photographs by </a:t>
            </a:r>
            <a:r>
              <a:rPr lang="en" sz="1800" u="sng">
                <a:hlinkClick r:id="rId4"/>
              </a:rPr>
              <a:t>Unsplash</a:t>
            </a:r>
            <a:endParaRPr sz="1800"/>
          </a:p>
        </p:txBody>
      </p:sp>
      <p:sp>
        <p:nvSpPr>
          <p:cNvPr id="457" name="Google Shape;457;p36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>
            <a:spLocks noGrp="1"/>
          </p:cNvSpPr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63" name="Google Shape;463;p37"/>
          <p:cNvSpPr txBox="1">
            <a:spLocks noGrp="1"/>
          </p:cNvSpPr>
          <p:nvPr>
            <p:ph type="body" idx="1"/>
          </p:nvPr>
        </p:nvSpPr>
        <p:spPr>
          <a:xfrm>
            <a:off x="717780" y="1513574"/>
            <a:ext cx="5169000" cy="30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This presentation uses the following typographies and colors: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Char char="⊸"/>
            </a:pPr>
            <a:r>
              <a:rPr lang="en" sz="1200"/>
              <a:t>Titles: </a:t>
            </a:r>
            <a:r>
              <a:rPr lang="en" sz="1200" b="1"/>
              <a:t>Montserrat</a:t>
            </a:r>
            <a:endParaRPr sz="1200" b="1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⊸"/>
            </a:pPr>
            <a:r>
              <a:rPr lang="en" sz="1200"/>
              <a:t>Body copy: </a:t>
            </a:r>
            <a:r>
              <a:rPr lang="en" sz="1200" b="1"/>
              <a:t>PT Serif</a:t>
            </a:r>
            <a:endParaRPr sz="1200" b="1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You can download the fonts on these pages: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6AA84F"/>
                </a:solidFill>
                <a:hlinkClick r:id="rId3"/>
              </a:rPr>
              <a:t>https://www.fontsquirrel.com/fonts/montserrat</a:t>
            </a:r>
            <a:endParaRPr sz="1200">
              <a:solidFill>
                <a:srgbClr val="6AA84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6AA84F"/>
                </a:solidFill>
                <a:hlinkClick r:id="rId4"/>
              </a:rPr>
              <a:t>https://www.fontsquirrel.com/fonts/pt-serif</a:t>
            </a:r>
            <a:endParaRPr sz="1200">
              <a:solidFill>
                <a:srgbClr val="6AA84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Char char="⊸"/>
            </a:pPr>
            <a:r>
              <a:rPr lang="en" sz="1200"/>
              <a:t>Petroleum </a:t>
            </a:r>
            <a:r>
              <a:rPr lang="en" sz="1200" b="1">
                <a:solidFill>
                  <a:srgbClr val="004046"/>
                </a:solidFill>
                <a:highlight>
                  <a:srgbClr val="FFFFFF"/>
                </a:highlight>
              </a:rPr>
              <a:t>#004046</a:t>
            </a:r>
            <a:endParaRPr sz="1200" b="1">
              <a:solidFill>
                <a:srgbClr val="004046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⊸"/>
            </a:pPr>
            <a:r>
              <a:rPr lang="en" sz="1200"/>
              <a:t>Aqua </a:t>
            </a:r>
            <a:r>
              <a:rPr lang="en" sz="1200" b="1">
                <a:solidFill>
                  <a:srgbClr val="00BFC9"/>
                </a:solidFill>
              </a:rPr>
              <a:t>#00bfc9</a:t>
            </a:r>
            <a:endParaRPr sz="1200" b="1">
              <a:solidFill>
                <a:srgbClr val="00BFC9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⊸"/>
            </a:pPr>
            <a:r>
              <a:rPr lang="en" sz="1200"/>
              <a:t>Teal </a:t>
            </a:r>
            <a:r>
              <a:rPr lang="en" sz="1200" b="1">
                <a:solidFill>
                  <a:srgbClr val="007074"/>
                </a:solidFill>
              </a:rPr>
              <a:t>#007074</a:t>
            </a:r>
            <a:endParaRPr sz="1200" b="1">
              <a:solidFill>
                <a:srgbClr val="007074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⊸"/>
            </a:pPr>
            <a:r>
              <a:rPr lang="en" sz="1200"/>
              <a:t>Green </a:t>
            </a:r>
            <a:r>
              <a:rPr lang="en" sz="1200" b="1">
                <a:solidFill>
                  <a:srgbClr val="6AA84F"/>
                </a:solidFill>
              </a:rPr>
              <a:t>#6aa84f</a:t>
            </a:r>
            <a:endParaRPr sz="1200" b="1">
              <a:solidFill>
                <a:srgbClr val="6AA84F"/>
              </a:solidFill>
            </a:endParaRPr>
          </a:p>
        </p:txBody>
      </p:sp>
      <p:sp>
        <p:nvSpPr>
          <p:cNvPr id="464" name="Google Shape;464;p37"/>
          <p:cNvSpPr txBox="1"/>
          <p:nvPr/>
        </p:nvSpPr>
        <p:spPr>
          <a:xfrm>
            <a:off x="752475" y="4476450"/>
            <a:ext cx="58293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AA84F"/>
                </a:solidFill>
                <a:latin typeface="PT Serif"/>
                <a:ea typeface="PT Serif"/>
                <a:cs typeface="PT Serif"/>
                <a:sym typeface="PT Serif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6AA84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6AA84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6AA84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465" name="Google Shape;465;p37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74"/>
        </a:solidFill>
        <a:effectLst/>
      </p:bgPr>
    </p:bg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38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471" name="Google Shape;471;p3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477;p38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478" name="Google Shape;478;p3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" name="Google Shape;480;p38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481" name="Google Shape;481;p3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3" name="Google Shape;483;p38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8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5" name="Google Shape;485;p38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486" name="Google Shape;486;p3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38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490" name="Google Shape;490;p3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38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5" name="Google Shape;495;p38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496" name="Google Shape;496;p3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6" name="Google Shape;516;p38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517" name="Google Shape;517;p3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38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520" name="Google Shape;520;p3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3" name="Google Shape;523;p38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524" name="Google Shape;524;p3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8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528" name="Google Shape;528;p3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2" name="Google Shape;532;p38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8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8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8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38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537" name="Google Shape;537;p3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9" name="Google Shape;539;p38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540" name="Google Shape;540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38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543" name="Google Shape;543;p3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545;p38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546" name="Google Shape;546;p3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8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549" name="Google Shape;549;p3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38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554" name="Google Shape;554;p3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38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557" name="Google Shape;557;p3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Google Shape;560;p38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1" name="Google Shape;561;p38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562" name="Google Shape;562;p3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Google Shape;564;p38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565" name="Google Shape;565;p3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38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571" name="Google Shape;571;p3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38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574" name="Google Shape;574;p3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38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580" name="Google Shape;580;p3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5" name="Google Shape;585;p38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586" name="Google Shape;586;p3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0" name="Google Shape;590;p38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38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8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3" name="Google Shape;593;p38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594" name="Google Shape;594;p3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6" name="Google Shape;596;p38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597" name="Google Shape;597;p3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" name="Google Shape;599;p38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600" name="Google Shape;600;p3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2" name="Google Shape;602;p38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3" name="Google Shape;603;p38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604" name="Google Shape;604;p3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38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607" name="Google Shape;607;p3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2" name="Google Shape;612;p38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613" name="Google Shape;613;p3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5" name="Google Shape;615;p38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8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7" name="Google Shape;617;p38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618" name="Google Shape;618;p3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" name="Google Shape;620;p38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621" name="Google Shape;621;p3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3" name="Google Shape;623;p38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4" name="Google Shape;624;p38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625" name="Google Shape;625;p3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7" name="Google Shape;627;p38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628" name="Google Shape;628;p3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1" name="Google Shape;631;p38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8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3" name="Google Shape;633;p38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634" name="Google Shape;634;p3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8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637" name="Google Shape;637;p3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1" name="Google Shape;641;p38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642" name="Google Shape;642;p3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38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646" name="Google Shape;646;p3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38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649" name="Google Shape;649;p3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38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653" name="Google Shape;653;p3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" name="Google Shape;658;p38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659" name="Google Shape;659;p3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1" name="Google Shape;661;p38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662" name="Google Shape;662;p3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7" name="Google Shape;667;p38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8" name="Google Shape;668;p38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669" name="Google Shape;669;p3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38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672" name="Google Shape;672;p3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6" name="Google Shape;676;p38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7" name="Google Shape;677;p38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678" name="Google Shape;678;p3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8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682" name="Google Shape;682;p3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5" name="Google Shape;685;p38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38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8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8" name="Google Shape;688;p38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689" name="Google Shape;689;p3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2" name="Google Shape;692;p38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3" name="Google Shape;693;p38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694" name="Google Shape;694;p3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7" name="Google Shape;697;p38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8" name="Google Shape;698;p38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699" name="Google Shape;699;p3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8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705" name="Google Shape;705;p3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Google Shape;708;p38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709" name="Google Shape;709;p3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" name="Google Shape;712;p38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713" name="Google Shape;713;p3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" name="Google Shape;718;p38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719" name="Google Shape;719;p3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" name="Google Shape;724;p38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725" name="Google Shape;725;p3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38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728" name="Google Shape;728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4" name="Google Shape;734;p38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5" name="Google Shape;735;p38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736" name="Google Shape;736;p3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2" name="Google Shape;752;p38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8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6AA84F"/>
                </a:solidFill>
              </a:rPr>
              <a:t>23</a:t>
            </a:fld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74"/>
        </a:solidFill>
        <a:effectLst/>
      </p:bgPr>
    </p:bg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9"/>
          <p:cNvSpPr txBox="1"/>
          <p:nvPr/>
        </p:nvSpPr>
        <p:spPr>
          <a:xfrm>
            <a:off x="2163850" y="6094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Now you can use any emoji as an icon!</a:t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61" name="Google Shape;761;p39"/>
          <p:cNvSpPr txBox="1"/>
          <p:nvPr/>
        </p:nvSpPr>
        <p:spPr>
          <a:xfrm>
            <a:off x="648975" y="551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93C47D"/>
                </a:solidFill>
              </a:rPr>
              <a:t>😉</a:t>
            </a:r>
            <a:endParaRPr sz="9600">
              <a:solidFill>
                <a:srgbClr val="93C47D"/>
              </a:solidFill>
            </a:endParaRPr>
          </a:p>
        </p:txBody>
      </p:sp>
      <p:sp>
        <p:nvSpPr>
          <p:cNvPr id="762" name="Google Shape;762;p39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6AA84F"/>
                </a:solidFill>
              </a:rPr>
              <a:t>24</a:t>
            </a:fld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8"/>
          <p:cNvSpPr txBox="1">
            <a:spLocks noGrp="1"/>
          </p:cNvSpPr>
          <p:nvPr>
            <p:ph type="title" idx="4294967295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smtClean="0"/>
              <a:t>JavaScript</a:t>
            </a:r>
            <a:endParaRPr dirty="0"/>
          </a:p>
        </p:txBody>
      </p:sp>
      <p:sp>
        <p:nvSpPr>
          <p:cNvPr id="388" name="Google Shape;388;p28"/>
          <p:cNvSpPr/>
          <p:nvPr/>
        </p:nvSpPr>
        <p:spPr>
          <a:xfrm>
            <a:off x="0" y="1909250"/>
            <a:ext cx="3160500" cy="1681800"/>
          </a:xfrm>
          <a:prstGeom prst="homePlate">
            <a:avLst>
              <a:gd name="adj" fmla="val 30129"/>
            </a:avLst>
          </a:prstGeom>
          <a:solidFill>
            <a:srgbClr val="00BFC9">
              <a:alpha val="5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Declaração</a:t>
            </a:r>
            <a:endParaRPr dirty="0"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89" name="Google Shape;389;p28"/>
          <p:cNvSpPr/>
          <p:nvPr/>
        </p:nvSpPr>
        <p:spPr>
          <a:xfrm>
            <a:off x="2740738" y="1909250"/>
            <a:ext cx="3220800" cy="1681800"/>
          </a:xfrm>
          <a:prstGeom prst="chevron">
            <a:avLst>
              <a:gd name="adj" fmla="val 29853"/>
            </a:avLst>
          </a:prstGeom>
          <a:solidFill>
            <a:srgbClr val="00BFC9">
              <a:alpha val="5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Execução</a:t>
            </a:r>
            <a:endParaRPr dirty="0"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90" name="Google Shape;390;p28"/>
          <p:cNvSpPr/>
          <p:nvPr/>
        </p:nvSpPr>
        <p:spPr>
          <a:xfrm>
            <a:off x="5542252" y="1909250"/>
            <a:ext cx="3220800" cy="1681800"/>
          </a:xfrm>
          <a:prstGeom prst="chevron">
            <a:avLst>
              <a:gd name="adj" fmla="val 29853"/>
            </a:avLst>
          </a:prstGeom>
          <a:solidFill>
            <a:srgbClr val="00BFC9">
              <a:alpha val="5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Retorno</a:t>
            </a:r>
            <a:endParaRPr dirty="0"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91" name="Google Shape;391;p28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570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Google Shape;439;p34"/>
          <p:cNvSpPr/>
          <p:nvPr/>
        </p:nvSpPr>
        <p:spPr>
          <a:xfrm>
            <a:off x="1259632" y="699542"/>
            <a:ext cx="6192688" cy="432048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5C65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40;p34"/>
          <p:cNvSpPr/>
          <p:nvPr/>
        </p:nvSpPr>
        <p:spPr>
          <a:xfrm>
            <a:off x="1475656" y="915566"/>
            <a:ext cx="5832648" cy="3312368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 smtClean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300;p18"/>
          <p:cNvSpPr txBox="1">
            <a:spLocks/>
          </p:cNvSpPr>
          <p:nvPr/>
        </p:nvSpPr>
        <p:spPr>
          <a:xfrm>
            <a:off x="1547664" y="1131590"/>
            <a:ext cx="5616624" cy="273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>
              <a:buFont typeface="PT Serif"/>
              <a:buNone/>
            </a:pPr>
            <a:r>
              <a:rPr lang="pt-BR" sz="1800" dirty="0" smtClean="0">
                <a:solidFill>
                  <a:schemeClr val="accent1"/>
                </a:solidFill>
              </a:rPr>
              <a:t>var</a:t>
            </a:r>
            <a:r>
              <a:rPr lang="pt-BR" sz="1800" dirty="0" smtClean="0">
                <a:solidFill>
                  <a:schemeClr val="tx1"/>
                </a:solidFill>
              </a:rPr>
              <a:t>  </a:t>
            </a:r>
            <a:r>
              <a:rPr lang="pt-BR" sz="1800" dirty="0" err="1" smtClean="0">
                <a:solidFill>
                  <a:schemeClr val="tx1"/>
                </a:solidFill>
              </a:rPr>
              <a:t>regex</a:t>
            </a:r>
            <a:r>
              <a:rPr lang="pt-BR" sz="1800" dirty="0" smtClean="0">
                <a:solidFill>
                  <a:schemeClr val="tx1"/>
                </a:solidFill>
              </a:rPr>
              <a:t>  =  /&lt;expressão regular&gt;/;</a:t>
            </a:r>
          </a:p>
          <a:p>
            <a:pPr marL="0" indent="0">
              <a:buFont typeface="PT Serif"/>
              <a:buNone/>
            </a:pPr>
            <a:endParaRPr lang="pt-BR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1800" dirty="0">
                <a:solidFill>
                  <a:schemeClr val="accent1"/>
                </a:solidFill>
              </a:rPr>
              <a:t>v</a:t>
            </a:r>
            <a:r>
              <a:rPr lang="pt-BR" sz="1800" dirty="0" smtClean="0">
                <a:solidFill>
                  <a:schemeClr val="accent1"/>
                </a:solidFill>
              </a:rPr>
              <a:t>ar</a:t>
            </a:r>
            <a:r>
              <a:rPr lang="pt-BR" sz="1800" dirty="0" smtClean="0">
                <a:solidFill>
                  <a:schemeClr val="tx1"/>
                </a:solidFill>
              </a:rPr>
              <a:t>  </a:t>
            </a:r>
            <a:r>
              <a:rPr lang="pt-BR" sz="1800" dirty="0" err="1" smtClean="0">
                <a:solidFill>
                  <a:schemeClr val="tx1"/>
                </a:solidFill>
              </a:rPr>
              <a:t>regex</a:t>
            </a:r>
            <a:r>
              <a:rPr lang="pt-BR" sz="1800" dirty="0" smtClean="0">
                <a:solidFill>
                  <a:schemeClr val="tx1"/>
                </a:solidFill>
              </a:rPr>
              <a:t>  = </a:t>
            </a:r>
            <a:r>
              <a:rPr lang="nn-NO" sz="1800" dirty="0" smtClean="0">
                <a:solidFill>
                  <a:schemeClr val="tx1"/>
                </a:solidFill>
              </a:rPr>
              <a:t> </a:t>
            </a:r>
            <a:r>
              <a:rPr lang="nn-NO" sz="1800" dirty="0">
                <a:solidFill>
                  <a:srgbClr val="00B050"/>
                </a:solidFill>
              </a:rPr>
              <a:t>new</a:t>
            </a:r>
            <a:r>
              <a:rPr lang="nn-NO" sz="1800" dirty="0">
                <a:solidFill>
                  <a:schemeClr val="tx1"/>
                </a:solidFill>
              </a:rPr>
              <a:t> </a:t>
            </a:r>
            <a:r>
              <a:rPr lang="nn-NO" sz="1800" dirty="0">
                <a:solidFill>
                  <a:schemeClr val="tx1"/>
                </a:solidFill>
              </a:rPr>
              <a:t>RegExp</a:t>
            </a:r>
            <a:r>
              <a:rPr lang="nn-NO" sz="1800" dirty="0" smtClean="0">
                <a:solidFill>
                  <a:schemeClr val="tx1"/>
                </a:solidFill>
              </a:rPr>
              <a:t>('</a:t>
            </a:r>
            <a:r>
              <a:rPr lang="pt-BR" sz="1800" dirty="0">
                <a:solidFill>
                  <a:schemeClr val="tx1"/>
                </a:solidFill>
              </a:rPr>
              <a:t> </a:t>
            </a:r>
            <a:r>
              <a:rPr lang="pt-BR" sz="1800" dirty="0" smtClean="0">
                <a:solidFill>
                  <a:schemeClr val="tx1"/>
                </a:solidFill>
              </a:rPr>
              <a:t>&lt;</a:t>
            </a:r>
            <a:r>
              <a:rPr lang="pt-BR" sz="1800" dirty="0">
                <a:solidFill>
                  <a:schemeClr val="tx1"/>
                </a:solidFill>
              </a:rPr>
              <a:t>expressão regular</a:t>
            </a:r>
            <a:r>
              <a:rPr lang="pt-BR" sz="1800" dirty="0" smtClean="0">
                <a:solidFill>
                  <a:schemeClr val="tx1"/>
                </a:solidFill>
              </a:rPr>
              <a:t>&gt;</a:t>
            </a:r>
            <a:r>
              <a:rPr lang="nn-NO" sz="1800" dirty="0" smtClean="0">
                <a:solidFill>
                  <a:schemeClr val="tx1"/>
                </a:solidFill>
              </a:rPr>
              <a:t>');</a:t>
            </a:r>
            <a:endParaRPr lang="pt-B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21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8"/>
          <p:cNvSpPr txBox="1">
            <a:spLocks noGrp="1"/>
          </p:cNvSpPr>
          <p:nvPr>
            <p:ph type="subTitle" idx="4294967295"/>
          </p:nvPr>
        </p:nvSpPr>
        <p:spPr>
          <a:xfrm>
            <a:off x="107504" y="2011864"/>
            <a:ext cx="2448272" cy="21506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dirty="0" smtClean="0">
                <a:solidFill>
                  <a:schemeClr val="bg1"/>
                </a:solidFill>
              </a:rPr>
              <a:t>Retorna os detalhes 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304" name="Google Shape;304;p18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Google Shape;439;p34"/>
          <p:cNvSpPr/>
          <p:nvPr/>
        </p:nvSpPr>
        <p:spPr>
          <a:xfrm>
            <a:off x="2627784" y="627534"/>
            <a:ext cx="6192688" cy="432048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5C65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40;p34"/>
          <p:cNvSpPr/>
          <p:nvPr/>
        </p:nvSpPr>
        <p:spPr>
          <a:xfrm>
            <a:off x="2834884" y="816530"/>
            <a:ext cx="5832648" cy="3312368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 smtClean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300;p18"/>
          <p:cNvSpPr txBox="1">
            <a:spLocks/>
          </p:cNvSpPr>
          <p:nvPr/>
        </p:nvSpPr>
        <p:spPr>
          <a:xfrm>
            <a:off x="2867339" y="987574"/>
            <a:ext cx="5616624" cy="273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>
              <a:buFont typeface="PT Serif"/>
              <a:buNone/>
            </a:pPr>
            <a:r>
              <a:rPr lang="pt-BR" sz="1800" dirty="0" smtClean="0">
                <a:solidFill>
                  <a:schemeClr val="accent1"/>
                </a:solidFill>
              </a:rPr>
              <a:t>var</a:t>
            </a:r>
            <a:r>
              <a:rPr lang="pt-BR" sz="1800" dirty="0" smtClean="0">
                <a:solidFill>
                  <a:schemeClr val="tx1"/>
                </a:solidFill>
              </a:rPr>
              <a:t>  </a:t>
            </a:r>
            <a:r>
              <a:rPr lang="pt-BR" sz="1800" dirty="0" err="1" smtClean="0">
                <a:solidFill>
                  <a:schemeClr val="tx1"/>
                </a:solidFill>
              </a:rPr>
              <a:t>regex</a:t>
            </a:r>
            <a:r>
              <a:rPr lang="pt-BR" sz="1800" dirty="0" smtClean="0">
                <a:solidFill>
                  <a:schemeClr val="tx1"/>
                </a:solidFill>
              </a:rPr>
              <a:t>  =  /&lt;expressão regular&gt;/;</a:t>
            </a:r>
          </a:p>
          <a:p>
            <a:pPr marL="0" indent="0">
              <a:buFont typeface="PT Serif"/>
              <a:buNone/>
            </a:pPr>
            <a:endParaRPr lang="pt-BR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1800" dirty="0">
                <a:solidFill>
                  <a:schemeClr val="accent1"/>
                </a:solidFill>
              </a:rPr>
              <a:t>v</a:t>
            </a:r>
            <a:r>
              <a:rPr lang="pt-BR" sz="1800" dirty="0" smtClean="0">
                <a:solidFill>
                  <a:schemeClr val="accent1"/>
                </a:solidFill>
              </a:rPr>
              <a:t>ar</a:t>
            </a:r>
            <a:r>
              <a:rPr lang="pt-BR" sz="1800" dirty="0" smtClean="0">
                <a:solidFill>
                  <a:schemeClr val="tx1"/>
                </a:solidFill>
              </a:rPr>
              <a:t>  </a:t>
            </a:r>
            <a:r>
              <a:rPr lang="pt-BR" sz="1800" dirty="0" err="1" smtClean="0">
                <a:solidFill>
                  <a:schemeClr val="tx1"/>
                </a:solidFill>
              </a:rPr>
              <a:t>regex</a:t>
            </a:r>
            <a:r>
              <a:rPr lang="pt-BR" sz="1800" dirty="0" smtClean="0">
                <a:solidFill>
                  <a:schemeClr val="tx1"/>
                </a:solidFill>
              </a:rPr>
              <a:t>  = </a:t>
            </a:r>
            <a:r>
              <a:rPr lang="nn-NO" sz="1800" dirty="0" smtClean="0">
                <a:solidFill>
                  <a:schemeClr val="tx1"/>
                </a:solidFill>
              </a:rPr>
              <a:t> </a:t>
            </a:r>
            <a:r>
              <a:rPr lang="nn-NO" sz="1800" dirty="0">
                <a:solidFill>
                  <a:srgbClr val="00B050"/>
                </a:solidFill>
              </a:rPr>
              <a:t>new</a:t>
            </a:r>
            <a:r>
              <a:rPr lang="nn-NO" sz="1800" dirty="0">
                <a:solidFill>
                  <a:schemeClr val="tx1"/>
                </a:solidFill>
              </a:rPr>
              <a:t> </a:t>
            </a:r>
            <a:r>
              <a:rPr lang="nn-NO" sz="1800" dirty="0">
                <a:solidFill>
                  <a:schemeClr val="tx1"/>
                </a:solidFill>
              </a:rPr>
              <a:t>RegExp</a:t>
            </a:r>
            <a:r>
              <a:rPr lang="nn-NO" sz="1800" dirty="0" smtClean="0">
                <a:solidFill>
                  <a:schemeClr val="tx1"/>
                </a:solidFill>
              </a:rPr>
              <a:t>('</a:t>
            </a:r>
            <a:r>
              <a:rPr lang="pt-BR" sz="1800" dirty="0">
                <a:solidFill>
                  <a:schemeClr val="tx1"/>
                </a:solidFill>
              </a:rPr>
              <a:t> </a:t>
            </a:r>
            <a:r>
              <a:rPr lang="pt-BR" sz="1800" dirty="0" smtClean="0">
                <a:solidFill>
                  <a:schemeClr val="tx1"/>
                </a:solidFill>
              </a:rPr>
              <a:t>&lt;</a:t>
            </a:r>
            <a:r>
              <a:rPr lang="pt-BR" sz="1800" dirty="0">
                <a:solidFill>
                  <a:schemeClr val="tx1"/>
                </a:solidFill>
              </a:rPr>
              <a:t>expressão regular</a:t>
            </a:r>
            <a:r>
              <a:rPr lang="pt-BR" sz="1800" dirty="0" smtClean="0">
                <a:solidFill>
                  <a:schemeClr val="tx1"/>
                </a:solidFill>
              </a:rPr>
              <a:t>&gt;</a:t>
            </a:r>
            <a:r>
              <a:rPr lang="nn-NO" sz="1800" dirty="0" smtClean="0">
                <a:solidFill>
                  <a:schemeClr val="tx1"/>
                </a:solidFill>
              </a:rPr>
              <a:t>');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7" name="Google Shape;342;p23"/>
          <p:cNvSpPr/>
          <p:nvPr/>
        </p:nvSpPr>
        <p:spPr>
          <a:xfrm>
            <a:off x="283160" y="483949"/>
            <a:ext cx="1540757" cy="1359278"/>
          </a:xfrm>
          <a:prstGeom prst="ellipse">
            <a:avLst/>
          </a:prstGeom>
          <a:solidFill>
            <a:srgbClr val="00FFFF">
              <a:alpha val="13460"/>
            </a:srgbClr>
          </a:solidFill>
          <a:ln w="762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800" b="1" dirty="0" smtClean="0">
                <a:solidFill>
                  <a:schemeClr val="bg1"/>
                </a:solidFill>
                <a:ea typeface="PT Serif"/>
              </a:rPr>
              <a:t>test</a:t>
            </a:r>
            <a:endParaRPr sz="1800" b="1" dirty="0">
              <a:solidFill>
                <a:schemeClr val="bg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  <p:extLst>
      <p:ext uri="{BB962C8B-B14F-4D97-AF65-F5344CB8AC3E}">
        <p14:creationId xmlns:p14="http://schemas.microsoft.com/office/powerpoint/2010/main" val="233534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8"/>
          <p:cNvSpPr txBox="1">
            <a:spLocks noGrp="1"/>
          </p:cNvSpPr>
          <p:nvPr>
            <p:ph type="subTitle" idx="4294967295"/>
          </p:nvPr>
        </p:nvSpPr>
        <p:spPr>
          <a:xfrm>
            <a:off x="107504" y="2011864"/>
            <a:ext cx="2448272" cy="21506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dirty="0" smtClean="0">
                <a:solidFill>
                  <a:schemeClr val="bg1"/>
                </a:solidFill>
              </a:rPr>
              <a:t>Retorna os detalhes 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304" name="Google Shape;304;p18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Google Shape;439;p34"/>
          <p:cNvSpPr/>
          <p:nvPr/>
        </p:nvSpPr>
        <p:spPr>
          <a:xfrm>
            <a:off x="2627784" y="627534"/>
            <a:ext cx="6192688" cy="432048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5C65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40;p34"/>
          <p:cNvSpPr/>
          <p:nvPr/>
        </p:nvSpPr>
        <p:spPr>
          <a:xfrm>
            <a:off x="2834884" y="816530"/>
            <a:ext cx="5832648" cy="3312368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 smtClean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300;p18"/>
          <p:cNvSpPr txBox="1">
            <a:spLocks/>
          </p:cNvSpPr>
          <p:nvPr/>
        </p:nvSpPr>
        <p:spPr>
          <a:xfrm>
            <a:off x="2867339" y="987574"/>
            <a:ext cx="5616624" cy="273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>
              <a:buFont typeface="PT Serif"/>
              <a:buNone/>
            </a:pPr>
            <a:r>
              <a:rPr lang="pt-BR" sz="1800" dirty="0" smtClean="0">
                <a:solidFill>
                  <a:schemeClr val="accent1"/>
                </a:solidFill>
              </a:rPr>
              <a:t>var</a:t>
            </a:r>
            <a:r>
              <a:rPr lang="pt-BR" sz="1800" dirty="0" smtClean="0">
                <a:solidFill>
                  <a:schemeClr val="tx1"/>
                </a:solidFill>
              </a:rPr>
              <a:t>  </a:t>
            </a:r>
            <a:r>
              <a:rPr lang="pt-BR" sz="1800" dirty="0" err="1" smtClean="0">
                <a:solidFill>
                  <a:schemeClr val="tx1"/>
                </a:solidFill>
              </a:rPr>
              <a:t>regex</a:t>
            </a:r>
            <a:r>
              <a:rPr lang="pt-BR" sz="1800" dirty="0" smtClean="0">
                <a:solidFill>
                  <a:schemeClr val="tx1"/>
                </a:solidFill>
              </a:rPr>
              <a:t>  =  /&lt;expressão regular&gt;/;</a:t>
            </a:r>
          </a:p>
          <a:p>
            <a:pPr marL="0" indent="0">
              <a:buFont typeface="PT Serif"/>
              <a:buNone/>
            </a:pPr>
            <a:endParaRPr lang="pt-BR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1800" dirty="0">
                <a:solidFill>
                  <a:schemeClr val="accent1"/>
                </a:solidFill>
              </a:rPr>
              <a:t>v</a:t>
            </a:r>
            <a:r>
              <a:rPr lang="pt-BR" sz="1800" dirty="0" smtClean="0">
                <a:solidFill>
                  <a:schemeClr val="accent1"/>
                </a:solidFill>
              </a:rPr>
              <a:t>ar</a:t>
            </a:r>
            <a:r>
              <a:rPr lang="pt-BR" sz="1800" dirty="0" smtClean="0">
                <a:solidFill>
                  <a:schemeClr val="tx1"/>
                </a:solidFill>
              </a:rPr>
              <a:t>  </a:t>
            </a:r>
            <a:r>
              <a:rPr lang="pt-BR" sz="1800" dirty="0" err="1" smtClean="0">
                <a:solidFill>
                  <a:schemeClr val="tx1"/>
                </a:solidFill>
              </a:rPr>
              <a:t>regex</a:t>
            </a:r>
            <a:r>
              <a:rPr lang="pt-BR" sz="1800" dirty="0" smtClean="0">
                <a:solidFill>
                  <a:schemeClr val="tx1"/>
                </a:solidFill>
              </a:rPr>
              <a:t>  = </a:t>
            </a:r>
            <a:r>
              <a:rPr lang="nn-NO" sz="1800" dirty="0" smtClean="0">
                <a:solidFill>
                  <a:schemeClr val="tx1"/>
                </a:solidFill>
              </a:rPr>
              <a:t> </a:t>
            </a:r>
            <a:r>
              <a:rPr lang="nn-NO" sz="1800" dirty="0">
                <a:solidFill>
                  <a:srgbClr val="00B050"/>
                </a:solidFill>
              </a:rPr>
              <a:t>new</a:t>
            </a:r>
            <a:r>
              <a:rPr lang="nn-NO" sz="1800" dirty="0">
                <a:solidFill>
                  <a:schemeClr val="tx1"/>
                </a:solidFill>
              </a:rPr>
              <a:t> </a:t>
            </a:r>
            <a:r>
              <a:rPr lang="nn-NO" sz="1800" dirty="0">
                <a:solidFill>
                  <a:schemeClr val="tx1"/>
                </a:solidFill>
              </a:rPr>
              <a:t>RegExp</a:t>
            </a:r>
            <a:r>
              <a:rPr lang="nn-NO" sz="1800" dirty="0" smtClean="0">
                <a:solidFill>
                  <a:schemeClr val="tx1"/>
                </a:solidFill>
              </a:rPr>
              <a:t>('</a:t>
            </a:r>
            <a:r>
              <a:rPr lang="pt-BR" sz="1800" dirty="0">
                <a:solidFill>
                  <a:schemeClr val="tx1"/>
                </a:solidFill>
              </a:rPr>
              <a:t> </a:t>
            </a:r>
            <a:r>
              <a:rPr lang="pt-BR" sz="1800" dirty="0" smtClean="0">
                <a:solidFill>
                  <a:schemeClr val="tx1"/>
                </a:solidFill>
              </a:rPr>
              <a:t>&lt;</a:t>
            </a:r>
            <a:r>
              <a:rPr lang="pt-BR" sz="1800" dirty="0">
                <a:solidFill>
                  <a:schemeClr val="tx1"/>
                </a:solidFill>
              </a:rPr>
              <a:t>expressão regular</a:t>
            </a:r>
            <a:r>
              <a:rPr lang="pt-BR" sz="1800" dirty="0" smtClean="0">
                <a:solidFill>
                  <a:schemeClr val="tx1"/>
                </a:solidFill>
              </a:rPr>
              <a:t>&gt;</a:t>
            </a:r>
            <a:r>
              <a:rPr lang="nn-NO" sz="1800" dirty="0" smtClean="0">
                <a:solidFill>
                  <a:schemeClr val="tx1"/>
                </a:solidFill>
              </a:rPr>
              <a:t>');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7" name="Google Shape;342;p23"/>
          <p:cNvSpPr/>
          <p:nvPr/>
        </p:nvSpPr>
        <p:spPr>
          <a:xfrm>
            <a:off x="283160" y="483949"/>
            <a:ext cx="1540757" cy="1359278"/>
          </a:xfrm>
          <a:prstGeom prst="ellipse">
            <a:avLst/>
          </a:prstGeom>
          <a:solidFill>
            <a:srgbClr val="00FFFF">
              <a:alpha val="13460"/>
            </a:srgbClr>
          </a:solidFill>
          <a:ln w="762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800" b="1" dirty="0" smtClean="0">
                <a:solidFill>
                  <a:schemeClr val="bg1"/>
                </a:solidFill>
              </a:rPr>
              <a:t>exec</a:t>
            </a:r>
            <a:endParaRPr sz="1800" b="1" dirty="0">
              <a:solidFill>
                <a:schemeClr val="bg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  <p:extLst>
      <p:ext uri="{BB962C8B-B14F-4D97-AF65-F5344CB8AC3E}">
        <p14:creationId xmlns:p14="http://schemas.microsoft.com/office/powerpoint/2010/main" val="90487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8"/>
          <p:cNvSpPr txBox="1">
            <a:spLocks noGrp="1"/>
          </p:cNvSpPr>
          <p:nvPr>
            <p:ph type="subTitle" idx="4294967295"/>
          </p:nvPr>
        </p:nvSpPr>
        <p:spPr>
          <a:xfrm>
            <a:off x="107504" y="2011864"/>
            <a:ext cx="2448272" cy="21506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dirty="0" smtClean="0">
                <a:solidFill>
                  <a:schemeClr val="bg1"/>
                </a:solidFill>
              </a:rPr>
              <a:t>Retorna os detalhes 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304" name="Google Shape;304;p18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Google Shape;439;p34"/>
          <p:cNvSpPr/>
          <p:nvPr/>
        </p:nvSpPr>
        <p:spPr>
          <a:xfrm>
            <a:off x="2627784" y="627534"/>
            <a:ext cx="6192688" cy="432048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5C65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40;p34"/>
          <p:cNvSpPr/>
          <p:nvPr/>
        </p:nvSpPr>
        <p:spPr>
          <a:xfrm>
            <a:off x="2834884" y="816530"/>
            <a:ext cx="5832648" cy="3312368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 smtClean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300;p18"/>
          <p:cNvSpPr txBox="1">
            <a:spLocks/>
          </p:cNvSpPr>
          <p:nvPr/>
        </p:nvSpPr>
        <p:spPr>
          <a:xfrm>
            <a:off x="2867339" y="987574"/>
            <a:ext cx="5616624" cy="273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>
              <a:buFont typeface="PT Serif"/>
              <a:buNone/>
            </a:pPr>
            <a:r>
              <a:rPr lang="pt-BR" sz="1800" dirty="0" smtClean="0">
                <a:solidFill>
                  <a:schemeClr val="accent1"/>
                </a:solidFill>
              </a:rPr>
              <a:t>var</a:t>
            </a:r>
            <a:r>
              <a:rPr lang="pt-BR" sz="1800" dirty="0" smtClean="0">
                <a:solidFill>
                  <a:schemeClr val="tx1"/>
                </a:solidFill>
              </a:rPr>
              <a:t>  </a:t>
            </a:r>
            <a:r>
              <a:rPr lang="pt-BR" sz="1800" dirty="0" err="1" smtClean="0">
                <a:solidFill>
                  <a:schemeClr val="tx1"/>
                </a:solidFill>
              </a:rPr>
              <a:t>regex</a:t>
            </a:r>
            <a:r>
              <a:rPr lang="pt-BR" sz="1800" dirty="0" smtClean="0">
                <a:solidFill>
                  <a:schemeClr val="tx1"/>
                </a:solidFill>
              </a:rPr>
              <a:t>  =  /&lt;expressão regular&gt;/;</a:t>
            </a:r>
          </a:p>
          <a:p>
            <a:pPr marL="0" indent="0">
              <a:buFont typeface="PT Serif"/>
              <a:buNone/>
            </a:pPr>
            <a:endParaRPr lang="pt-BR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1800" dirty="0">
                <a:solidFill>
                  <a:schemeClr val="accent1"/>
                </a:solidFill>
              </a:rPr>
              <a:t>v</a:t>
            </a:r>
            <a:r>
              <a:rPr lang="pt-BR" sz="1800" dirty="0" smtClean="0">
                <a:solidFill>
                  <a:schemeClr val="accent1"/>
                </a:solidFill>
              </a:rPr>
              <a:t>ar</a:t>
            </a:r>
            <a:r>
              <a:rPr lang="pt-BR" sz="1800" dirty="0" smtClean="0">
                <a:solidFill>
                  <a:schemeClr val="tx1"/>
                </a:solidFill>
              </a:rPr>
              <a:t>  </a:t>
            </a:r>
            <a:r>
              <a:rPr lang="pt-BR" sz="1800" dirty="0" err="1" smtClean="0">
                <a:solidFill>
                  <a:schemeClr val="tx1"/>
                </a:solidFill>
              </a:rPr>
              <a:t>regex</a:t>
            </a:r>
            <a:r>
              <a:rPr lang="pt-BR" sz="1800" dirty="0" smtClean="0">
                <a:solidFill>
                  <a:schemeClr val="tx1"/>
                </a:solidFill>
              </a:rPr>
              <a:t>  = </a:t>
            </a:r>
            <a:r>
              <a:rPr lang="nn-NO" sz="1800" dirty="0" smtClean="0">
                <a:solidFill>
                  <a:schemeClr val="tx1"/>
                </a:solidFill>
              </a:rPr>
              <a:t> </a:t>
            </a:r>
            <a:r>
              <a:rPr lang="nn-NO" sz="1800" dirty="0">
                <a:solidFill>
                  <a:srgbClr val="00B050"/>
                </a:solidFill>
              </a:rPr>
              <a:t>new</a:t>
            </a:r>
            <a:r>
              <a:rPr lang="nn-NO" sz="1800" dirty="0">
                <a:solidFill>
                  <a:schemeClr val="tx1"/>
                </a:solidFill>
              </a:rPr>
              <a:t> </a:t>
            </a:r>
            <a:r>
              <a:rPr lang="nn-NO" sz="1800" dirty="0">
                <a:solidFill>
                  <a:schemeClr val="tx1"/>
                </a:solidFill>
              </a:rPr>
              <a:t>RegExp</a:t>
            </a:r>
            <a:r>
              <a:rPr lang="nn-NO" sz="1800" dirty="0" smtClean="0">
                <a:solidFill>
                  <a:schemeClr val="tx1"/>
                </a:solidFill>
              </a:rPr>
              <a:t>('</a:t>
            </a:r>
            <a:r>
              <a:rPr lang="pt-BR" sz="1800" dirty="0">
                <a:solidFill>
                  <a:schemeClr val="tx1"/>
                </a:solidFill>
              </a:rPr>
              <a:t> </a:t>
            </a:r>
            <a:r>
              <a:rPr lang="pt-BR" sz="1800" dirty="0" smtClean="0">
                <a:solidFill>
                  <a:schemeClr val="tx1"/>
                </a:solidFill>
              </a:rPr>
              <a:t>&lt;</a:t>
            </a:r>
            <a:r>
              <a:rPr lang="pt-BR" sz="1800" dirty="0">
                <a:solidFill>
                  <a:schemeClr val="tx1"/>
                </a:solidFill>
              </a:rPr>
              <a:t>expressão regular</a:t>
            </a:r>
            <a:r>
              <a:rPr lang="pt-BR" sz="1800" dirty="0" smtClean="0">
                <a:solidFill>
                  <a:schemeClr val="tx1"/>
                </a:solidFill>
              </a:rPr>
              <a:t>&gt;</a:t>
            </a:r>
            <a:r>
              <a:rPr lang="nn-NO" sz="1800" dirty="0" smtClean="0">
                <a:solidFill>
                  <a:schemeClr val="tx1"/>
                </a:solidFill>
              </a:rPr>
              <a:t>');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7" name="Google Shape;342;p23"/>
          <p:cNvSpPr/>
          <p:nvPr/>
        </p:nvSpPr>
        <p:spPr>
          <a:xfrm>
            <a:off x="283160" y="483949"/>
            <a:ext cx="1540757" cy="1359278"/>
          </a:xfrm>
          <a:prstGeom prst="ellipse">
            <a:avLst/>
          </a:prstGeom>
          <a:solidFill>
            <a:srgbClr val="00FFFF">
              <a:alpha val="13460"/>
            </a:srgbClr>
          </a:solidFill>
          <a:ln w="762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000" b="1" dirty="0" smtClean="0">
                <a:solidFill>
                  <a:schemeClr val="bg1"/>
                </a:solidFill>
              </a:rPr>
              <a:t>replace</a:t>
            </a:r>
            <a:endParaRPr b="1" dirty="0">
              <a:solidFill>
                <a:schemeClr val="bg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  <p:extLst>
      <p:ext uri="{BB962C8B-B14F-4D97-AF65-F5344CB8AC3E}">
        <p14:creationId xmlns:p14="http://schemas.microsoft.com/office/powerpoint/2010/main" val="20823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8"/>
          <p:cNvSpPr txBox="1">
            <a:spLocks noGrp="1"/>
          </p:cNvSpPr>
          <p:nvPr>
            <p:ph type="subTitle" idx="4294967295"/>
          </p:nvPr>
        </p:nvSpPr>
        <p:spPr>
          <a:xfrm>
            <a:off x="107504" y="2011864"/>
            <a:ext cx="2448272" cy="21506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dirty="0" smtClean="0">
                <a:solidFill>
                  <a:schemeClr val="bg1"/>
                </a:solidFill>
              </a:rPr>
              <a:t>Retorna os detalhes 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304" name="Google Shape;304;p18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" name="Google Shape;439;p34"/>
          <p:cNvSpPr/>
          <p:nvPr/>
        </p:nvSpPr>
        <p:spPr>
          <a:xfrm>
            <a:off x="2627784" y="627534"/>
            <a:ext cx="6192688" cy="432048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5C65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40;p34"/>
          <p:cNvSpPr/>
          <p:nvPr/>
        </p:nvSpPr>
        <p:spPr>
          <a:xfrm>
            <a:off x="2834884" y="816530"/>
            <a:ext cx="5832648" cy="3312368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 smtClean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300;p18"/>
          <p:cNvSpPr txBox="1">
            <a:spLocks/>
          </p:cNvSpPr>
          <p:nvPr/>
        </p:nvSpPr>
        <p:spPr>
          <a:xfrm>
            <a:off x="2867339" y="987574"/>
            <a:ext cx="5616624" cy="273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>
              <a:buFont typeface="PT Serif"/>
              <a:buNone/>
            </a:pPr>
            <a:r>
              <a:rPr lang="pt-BR" sz="1800" dirty="0" smtClean="0">
                <a:solidFill>
                  <a:schemeClr val="accent1"/>
                </a:solidFill>
              </a:rPr>
              <a:t>var</a:t>
            </a:r>
            <a:r>
              <a:rPr lang="pt-BR" sz="1800" dirty="0" smtClean="0">
                <a:solidFill>
                  <a:schemeClr val="tx1"/>
                </a:solidFill>
              </a:rPr>
              <a:t>  </a:t>
            </a:r>
            <a:r>
              <a:rPr lang="pt-BR" sz="1800" dirty="0" err="1" smtClean="0">
                <a:solidFill>
                  <a:schemeClr val="tx1"/>
                </a:solidFill>
              </a:rPr>
              <a:t>regex</a:t>
            </a:r>
            <a:r>
              <a:rPr lang="pt-BR" sz="1800" dirty="0" smtClean="0">
                <a:solidFill>
                  <a:schemeClr val="tx1"/>
                </a:solidFill>
              </a:rPr>
              <a:t>  =  /&lt;expressão regular&gt;/;</a:t>
            </a:r>
          </a:p>
          <a:p>
            <a:pPr marL="0" indent="0">
              <a:buFont typeface="PT Serif"/>
              <a:buNone/>
            </a:pPr>
            <a:endParaRPr lang="pt-BR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1800" dirty="0">
                <a:solidFill>
                  <a:schemeClr val="accent1"/>
                </a:solidFill>
              </a:rPr>
              <a:t>v</a:t>
            </a:r>
            <a:r>
              <a:rPr lang="pt-BR" sz="1800" dirty="0" smtClean="0">
                <a:solidFill>
                  <a:schemeClr val="accent1"/>
                </a:solidFill>
              </a:rPr>
              <a:t>ar</a:t>
            </a:r>
            <a:r>
              <a:rPr lang="pt-BR" sz="1800" dirty="0" smtClean="0">
                <a:solidFill>
                  <a:schemeClr val="tx1"/>
                </a:solidFill>
              </a:rPr>
              <a:t>  </a:t>
            </a:r>
            <a:r>
              <a:rPr lang="pt-BR" sz="1800" dirty="0" err="1" smtClean="0">
                <a:solidFill>
                  <a:schemeClr val="tx1"/>
                </a:solidFill>
              </a:rPr>
              <a:t>regex</a:t>
            </a:r>
            <a:r>
              <a:rPr lang="pt-BR" sz="1800" dirty="0" smtClean="0">
                <a:solidFill>
                  <a:schemeClr val="tx1"/>
                </a:solidFill>
              </a:rPr>
              <a:t>  = </a:t>
            </a:r>
            <a:r>
              <a:rPr lang="nn-NO" sz="1800" dirty="0" smtClean="0">
                <a:solidFill>
                  <a:schemeClr val="tx1"/>
                </a:solidFill>
              </a:rPr>
              <a:t> </a:t>
            </a:r>
            <a:r>
              <a:rPr lang="nn-NO" sz="1800" dirty="0">
                <a:solidFill>
                  <a:srgbClr val="00B050"/>
                </a:solidFill>
              </a:rPr>
              <a:t>new</a:t>
            </a:r>
            <a:r>
              <a:rPr lang="nn-NO" sz="1800" dirty="0">
                <a:solidFill>
                  <a:schemeClr val="tx1"/>
                </a:solidFill>
              </a:rPr>
              <a:t> </a:t>
            </a:r>
            <a:r>
              <a:rPr lang="nn-NO" sz="1800" dirty="0">
                <a:solidFill>
                  <a:schemeClr val="tx1"/>
                </a:solidFill>
              </a:rPr>
              <a:t>RegExp</a:t>
            </a:r>
            <a:r>
              <a:rPr lang="nn-NO" sz="1800" dirty="0" smtClean="0">
                <a:solidFill>
                  <a:schemeClr val="tx1"/>
                </a:solidFill>
              </a:rPr>
              <a:t>('</a:t>
            </a:r>
            <a:r>
              <a:rPr lang="pt-BR" sz="1800" dirty="0">
                <a:solidFill>
                  <a:schemeClr val="tx1"/>
                </a:solidFill>
              </a:rPr>
              <a:t> </a:t>
            </a:r>
            <a:r>
              <a:rPr lang="pt-BR" sz="1800" dirty="0" smtClean="0">
                <a:solidFill>
                  <a:schemeClr val="tx1"/>
                </a:solidFill>
              </a:rPr>
              <a:t>&lt;</a:t>
            </a:r>
            <a:r>
              <a:rPr lang="pt-BR" sz="1800" dirty="0">
                <a:solidFill>
                  <a:schemeClr val="tx1"/>
                </a:solidFill>
              </a:rPr>
              <a:t>expressão regular</a:t>
            </a:r>
            <a:r>
              <a:rPr lang="pt-BR" sz="1800" dirty="0" smtClean="0">
                <a:solidFill>
                  <a:schemeClr val="tx1"/>
                </a:solidFill>
              </a:rPr>
              <a:t>&gt;</a:t>
            </a:r>
            <a:r>
              <a:rPr lang="nn-NO" sz="1800" dirty="0" smtClean="0">
                <a:solidFill>
                  <a:schemeClr val="tx1"/>
                </a:solidFill>
              </a:rPr>
              <a:t>');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7" name="Google Shape;342;p23"/>
          <p:cNvSpPr/>
          <p:nvPr/>
        </p:nvSpPr>
        <p:spPr>
          <a:xfrm>
            <a:off x="283160" y="483949"/>
            <a:ext cx="1540757" cy="1359278"/>
          </a:xfrm>
          <a:prstGeom prst="ellipse">
            <a:avLst/>
          </a:prstGeom>
          <a:solidFill>
            <a:srgbClr val="00FFFF">
              <a:alpha val="13460"/>
            </a:srgbClr>
          </a:solidFill>
          <a:ln w="762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math</a:t>
            </a:r>
            <a:endParaRPr lang="pt-BR" sz="1800" b="1" dirty="0" smtClean="0">
              <a:solidFill>
                <a:schemeClr val="bg1"/>
              </a:solidFill>
              <a:ea typeface="PT Serif"/>
              <a:cs typeface="PT Serif"/>
              <a:sym typeface="PT Serif"/>
            </a:endParaRPr>
          </a:p>
        </p:txBody>
      </p:sp>
    </p:spTree>
    <p:extLst>
      <p:ext uri="{BB962C8B-B14F-4D97-AF65-F5344CB8AC3E}">
        <p14:creationId xmlns:p14="http://schemas.microsoft.com/office/powerpoint/2010/main" val="136565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lthas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581</Words>
  <Application>Microsoft Office PowerPoint</Application>
  <PresentationFormat>Apresentação na tela (16:9)</PresentationFormat>
  <Paragraphs>135</Paragraphs>
  <Slides>24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Montserrat</vt:lpstr>
      <vt:lpstr>PT Serif</vt:lpstr>
      <vt:lpstr>Abril Fatface</vt:lpstr>
      <vt:lpstr>Balthasar template</vt:lpstr>
      <vt:lpstr>Regex</vt:lpstr>
      <vt:lpstr>Expressões regulares</vt:lpstr>
      <vt:lpstr>JavaScript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Use charts to explain your ideas</vt:lpstr>
      <vt:lpstr>And tables to compare data</vt:lpstr>
      <vt:lpstr>89,526,124$</vt:lpstr>
      <vt:lpstr>Apresentação do PowerPoint</vt:lpstr>
      <vt:lpstr>Let’s review some concepts</vt:lpstr>
      <vt:lpstr>Apresentação do PowerPoint</vt:lpstr>
      <vt:lpstr>Apresentação do PowerPoint</vt:lpstr>
      <vt:lpstr>Apresentação do PowerPoint</vt:lpstr>
      <vt:lpstr>Apresentação do PowerPoint</vt:lpstr>
      <vt:lpstr>Credits</vt:lpstr>
      <vt:lpstr>Presentation design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Regex</dc:title>
  <cp:lastModifiedBy>Jony</cp:lastModifiedBy>
  <cp:revision>12</cp:revision>
  <dcterms:modified xsi:type="dcterms:W3CDTF">2019-06-26T02:20:11Z</dcterms:modified>
</cp:coreProperties>
</file>