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85" r:id="rId4"/>
    <p:sldId id="272" r:id="rId5"/>
    <p:sldId id="284" r:id="rId6"/>
    <p:sldId id="289" r:id="rId7"/>
    <p:sldId id="290" r:id="rId8"/>
    <p:sldId id="291" r:id="rId9"/>
    <p:sldId id="292" r:id="rId10"/>
    <p:sldId id="293" r:id="rId11"/>
    <p:sldId id="268" r:id="rId12"/>
    <p:sldId id="297" r:id="rId13"/>
    <p:sldId id="294" r:id="rId14"/>
    <p:sldId id="295" r:id="rId15"/>
    <p:sldId id="296" r:id="rId16"/>
    <p:sldId id="298" r:id="rId17"/>
    <p:sldId id="299" r:id="rId18"/>
    <p:sldId id="286" r:id="rId19"/>
    <p:sldId id="281" r:id="rId20"/>
  </p:sldIdLst>
  <p:sldSz cx="9144000" cy="5143500" type="screen16x9"/>
  <p:notesSz cx="6858000" cy="9144000"/>
  <p:embeddedFontLst>
    <p:embeddedFont>
      <p:font typeface="Montserrat" charset="0"/>
      <p:regular r:id="rId22"/>
      <p:bold r:id="rId23"/>
      <p:italic r:id="rId24"/>
      <p:boldItalic r:id="rId25"/>
    </p:embeddedFont>
    <p:embeddedFont>
      <p:font typeface="PT Serif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9848A8-4FE6-4DE9-95A4-7FA4758A850F}">
  <a:tblStyle styleId="{799848A8-4FE6-4DE9-95A4-7FA4758A8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4660"/>
  </p:normalViewPr>
  <p:slideViewPr>
    <p:cSldViewPr>
      <p:cViewPr>
        <p:scale>
          <a:sx n="75" d="100"/>
          <a:sy n="75" d="100"/>
        </p:scale>
        <p:origin x="-1062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13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funcionarios/cadColaborador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iniciando-expressoes-regulares/655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r48XuOB4DA&amp;t=752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547664" y="1347614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Regex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 smtClean="0"/>
              <a:t>É usado </a:t>
            </a:r>
            <a:r>
              <a:rPr lang="pt-BR" sz="1800" dirty="0"/>
              <a:t>para dividir uma </a:t>
            </a:r>
            <a:r>
              <a:rPr lang="pt-BR" sz="1800" dirty="0" err="1"/>
              <a:t>string</a:t>
            </a:r>
            <a:r>
              <a:rPr lang="pt-BR" sz="1800" dirty="0"/>
              <a:t> em uma matriz de </a:t>
            </a:r>
            <a:r>
              <a:rPr lang="pt-BR" sz="1800" dirty="0" err="1"/>
              <a:t>substrings</a:t>
            </a:r>
            <a:r>
              <a:rPr lang="pt-BR" sz="1800" dirty="0"/>
              <a:t> e retorna a nova matriz.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a typeface="PT Serif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ea typeface="PT Serif"/>
              </a:rPr>
              <a:t>plit</a:t>
            </a:r>
            <a:endParaRPr lang="pt-BR" sz="1800" dirty="0"/>
          </a:p>
        </p:txBody>
      </p:sp>
      <p:sp>
        <p:nvSpPr>
          <p:cNvPr id="8" name="Google Shape;300;p18"/>
          <p:cNvSpPr txBox="1">
            <a:spLocks/>
          </p:cNvSpPr>
          <p:nvPr/>
        </p:nvSpPr>
        <p:spPr>
          <a:xfrm>
            <a:off x="2867338" y="987574"/>
            <a:ext cx="5953134" cy="31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= /</a:t>
            </a:r>
            <a:r>
              <a:rPr lang="pt-BR" sz="1800" dirty="0" smtClean="0">
                <a:solidFill>
                  <a:schemeClr val="tx1"/>
                </a:solidFill>
              </a:rPr>
              <a:t>[^\d]/g</a:t>
            </a:r>
            <a:r>
              <a:rPr lang="pt-BR" sz="1800" dirty="0" smtClean="0">
                <a:solidFill>
                  <a:schemeClr val="tx1"/>
                </a:solidFill>
              </a:rPr>
              <a:t>;</a:t>
            </a:r>
            <a:r>
              <a:rPr lang="pt-BR" sz="1800" dirty="0"/>
              <a:t> 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</a:rPr>
              <a:t>str</a:t>
            </a:r>
            <a:r>
              <a:rPr lang="pt-BR" sz="1800" dirty="0" smtClean="0">
                <a:solidFill>
                  <a:schemeClr val="tx1"/>
                </a:solidFill>
              </a:rPr>
              <a:t> = </a:t>
            </a:r>
            <a:r>
              <a:rPr lang="pt-BR" sz="1600" dirty="0" smtClean="0">
                <a:solidFill>
                  <a:schemeClr val="tx1"/>
                </a:solidFill>
              </a:rPr>
              <a:t>“</a:t>
            </a:r>
            <a:r>
              <a:rPr lang="pt-BR" sz="1400" dirty="0" smtClean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CodCidade</a:t>
            </a:r>
            <a:r>
              <a:rPr lang="pt-BR" sz="1400" dirty="0">
                <a:solidFill>
                  <a:schemeClr val="tx1"/>
                </a:solidFill>
              </a:rPr>
              <a:t>&gt;7145&lt;/</a:t>
            </a:r>
            <a:r>
              <a:rPr lang="pt-BR" sz="1400" dirty="0" err="1">
                <a:solidFill>
                  <a:schemeClr val="tx1"/>
                </a:solidFill>
              </a:rPr>
              <a:t>CodCidade</a:t>
            </a:r>
            <a:r>
              <a:rPr lang="pt-BR" sz="1400" dirty="0" smtClean="0">
                <a:solidFill>
                  <a:schemeClr val="tx1"/>
                </a:solidFill>
              </a:rPr>
              <a:t>&gt; &lt;</a:t>
            </a:r>
            <a:r>
              <a:rPr lang="pt-BR" sz="1400" dirty="0" err="1">
                <a:solidFill>
                  <a:schemeClr val="tx1"/>
                </a:solidFill>
              </a:rPr>
              <a:t>CPFCNPJRemetente</a:t>
            </a:r>
            <a:r>
              <a:rPr lang="pt-BR" sz="1400" dirty="0">
                <a:solidFill>
                  <a:schemeClr val="tx1"/>
                </a:solidFill>
              </a:rPr>
              <a:t>&gt;29525566000119&lt;/</a:t>
            </a:r>
            <a:r>
              <a:rPr lang="pt-BR" sz="1400" dirty="0" err="1">
                <a:solidFill>
                  <a:schemeClr val="tx1"/>
                </a:solidFill>
              </a:rPr>
              <a:t>CPFCNPJRemetente</a:t>
            </a:r>
            <a:r>
              <a:rPr lang="pt-BR" sz="1400" dirty="0" smtClean="0">
                <a:solidFill>
                  <a:schemeClr val="tx1"/>
                </a:solidFill>
              </a:rPr>
              <a:t>&gt; &lt;</a:t>
            </a:r>
            <a:r>
              <a:rPr lang="pt-BR" sz="1400" dirty="0" err="1">
                <a:solidFill>
                  <a:schemeClr val="tx1"/>
                </a:solidFill>
              </a:rPr>
              <a:t>InscricaoMunicipalPrestador</a:t>
            </a:r>
            <a:r>
              <a:rPr lang="pt-BR" sz="1400" dirty="0">
                <a:solidFill>
                  <a:schemeClr val="tx1"/>
                </a:solidFill>
              </a:rPr>
              <a:t>&gt;000356721&lt;/</a:t>
            </a:r>
            <a:r>
              <a:rPr lang="pt-BR" sz="1400" dirty="0" err="1">
                <a:solidFill>
                  <a:schemeClr val="tx1"/>
                </a:solidFill>
              </a:rPr>
              <a:t>InscricaoMunicipalPrestador</a:t>
            </a:r>
            <a:r>
              <a:rPr lang="pt-BR" sz="1400" dirty="0" smtClean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”;</a:t>
            </a: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var </a:t>
            </a:r>
            <a:r>
              <a:rPr lang="pt-BR" sz="1800" dirty="0" err="1">
                <a:solidFill>
                  <a:schemeClr val="tx1"/>
                </a:solidFill>
              </a:rPr>
              <a:t>result</a:t>
            </a:r>
            <a:r>
              <a:rPr lang="pt-BR" sz="1800" dirty="0">
                <a:solidFill>
                  <a:schemeClr val="tx1"/>
                </a:solidFill>
              </a:rPr>
              <a:t> = </a:t>
            </a:r>
            <a:r>
              <a:rPr lang="pt-BR" sz="1800" dirty="0" err="1" smtClean="0">
                <a:solidFill>
                  <a:schemeClr val="tx1"/>
                </a:solidFill>
              </a:rPr>
              <a:t>email.split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);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smtClean="0">
                <a:solidFill>
                  <a:schemeClr val="tx1"/>
                </a:solidFill>
              </a:rPr>
              <a:t>console.log(</a:t>
            </a:r>
            <a:r>
              <a:rPr lang="pt-BR" sz="1800" dirty="0" err="1" smtClean="0">
                <a:solidFill>
                  <a:schemeClr val="tx1"/>
                </a:solidFill>
              </a:rPr>
              <a:t>result.filter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function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el</a:t>
            </a:r>
            <a:r>
              <a:rPr lang="pt-BR" sz="1800" dirty="0">
                <a:solidFill>
                  <a:schemeClr val="tx1"/>
                </a:solidFill>
              </a:rPr>
              <a:t>) { </a:t>
            </a:r>
            <a:r>
              <a:rPr lang="pt-BR" sz="1800" dirty="0" err="1">
                <a:solidFill>
                  <a:schemeClr val="tx1"/>
                </a:solidFill>
              </a:rPr>
              <a:t>return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el</a:t>
            </a:r>
            <a:r>
              <a:rPr lang="pt-BR" sz="1800" dirty="0">
                <a:solidFill>
                  <a:schemeClr val="tx1"/>
                </a:solidFill>
              </a:rPr>
              <a:t> }));</a:t>
            </a:r>
          </a:p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&gt;&gt;[ '7145', '29525566000119', '000356721' ]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1298186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Escape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1489916810"/>
              </p:ext>
            </p:extLst>
          </p:nvPr>
        </p:nvGraphicFramePr>
        <p:xfrm>
          <a:off x="107504" y="2319570"/>
          <a:ext cx="8928992" cy="18363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29293"/>
                <a:gridCol w="6799699"/>
              </a:tblGrid>
              <a:tr h="733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ym typeface="PT Serif"/>
                        </a:rPr>
                        <a:t>Caractere</a:t>
                      </a:r>
                      <a:endParaRPr dirty="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Descrição</a:t>
                      </a:r>
                      <a:endParaRPr sz="1100" b="0" dirty="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024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caractere de escape (usado para anular um efeito de um metacaractere; TOME CUIDADO AO UTILIZAR ESTE CARACTERE POIS "\d" REPRESENTA UM METACARACTERE DÍGITO E PARA ANULAR DEVE-SE ACRESCENTAR MAIS UM CARACTERE DE ESCAPE "\\d") .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300;p18"/>
          <p:cNvSpPr txBox="1">
            <a:spLocks/>
          </p:cNvSpPr>
          <p:nvPr/>
        </p:nvSpPr>
        <p:spPr>
          <a:xfrm>
            <a:off x="395536" y="397540"/>
            <a:ext cx="612068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Alguns dos caracteres </a:t>
            </a:r>
            <a:r>
              <a:rPr lang="pt-BR" sz="1800" dirty="0" smtClean="0"/>
              <a:t>especiais mais utilizados em expressão regular.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818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Agrupamento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4288763146"/>
              </p:ext>
            </p:extLst>
          </p:nvPr>
        </p:nvGraphicFramePr>
        <p:xfrm>
          <a:off x="107504" y="987574"/>
          <a:ext cx="8856984" cy="3384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12121"/>
                <a:gridCol w="6744863"/>
              </a:tblGrid>
              <a:tr h="733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ym typeface="PT Serif"/>
                        </a:rPr>
                        <a:t>Caractere</a:t>
                      </a:r>
                      <a:endParaRPr dirty="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Descrição</a:t>
                      </a:r>
                      <a:endParaRPr sz="1100" b="0" dirty="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141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 smtClean="0">
                          <a:effectLst/>
                          <a:sym typeface="Arial"/>
                        </a:rPr>
                        <a:t>[ ]</a:t>
                      </a:r>
                      <a:endParaRPr sz="1100" dirty="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/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usado para indicar o conjunto de caracteres que podem conter no texto pesquisado. (veja quantificadores)</a:t>
                      </a:r>
                    </a:p>
                  </a:txBody>
                  <a:tcPr marL="95250" marR="95250" anchor="ctr"/>
                </a:tc>
              </a:tr>
              <a:tr h="733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 smtClean="0">
                          <a:effectLst/>
                          <a:sym typeface="Arial"/>
                        </a:rPr>
                        <a:t>[^]</a:t>
                      </a:r>
                      <a:endParaRPr sz="1100" dirty="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usado para indicar o conjunto de caracteres que NÃO podem conter na pesquisa.</a:t>
                      </a:r>
                      <a:endParaRPr b="1" dirty="0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/>
                </a:tc>
              </a:tr>
              <a:tr h="1102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 smtClean="0">
                          <a:effectLst/>
                          <a:sym typeface="Arial"/>
                        </a:rPr>
                        <a:t>(...)</a:t>
                      </a:r>
                      <a:endParaRPr sz="1100" dirty="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indica o início e o fim de um grupo; ex.: /(abc)+(</a:t>
                      </a:r>
                      <a:r>
                        <a:rPr lang="pt-B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def</a:t>
                      </a: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)/ encontra um ou mais </a:t>
                      </a:r>
                      <a:r>
                        <a:rPr lang="pt-B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ocorrencias</a:t>
                      </a: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"abc" seguido por uma </a:t>
                      </a:r>
                      <a:r>
                        <a:rPr lang="pt-B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ocorrencia</a:t>
                      </a: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"</a:t>
                      </a:r>
                      <a:r>
                        <a:rPr lang="pt-B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def</a:t>
                      </a: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". obs.: para usar o parêntese, literalmente, utilize o caractere de escape "\ (" ou "\ )", ou ainda, "[ ( ]" ou "[ ) ]"</a:t>
                      </a:r>
                      <a:endParaRPr b="1" dirty="0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0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Âncora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1803483498"/>
              </p:ext>
            </p:extLst>
          </p:nvPr>
        </p:nvGraphicFramePr>
        <p:xfrm>
          <a:off x="40943" y="1059582"/>
          <a:ext cx="9001000" cy="38092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8111"/>
                <a:gridCol w="1999401"/>
                <a:gridCol w="1096943"/>
                <a:gridCol w="1512168"/>
                <a:gridCol w="33843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Caractere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Descrição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Modelo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Representação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Explicação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6801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^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início da linha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"^abc"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"abcde"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associa texto que inicia com a sequência "abc", embora não "yabc".</a:t>
                      </a:r>
                    </a:p>
                  </a:txBody>
                  <a:tcPr marL="95250" marR="95250" anchor="ctr"/>
                </a:tc>
              </a:tr>
              <a:tr h="437506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$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fim da linha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"abc$"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"yzabc"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associa texto que termina com a sequência "abc", embora não "abcde".</a:t>
                      </a:r>
                    </a:p>
                  </a:txBody>
                  <a:tcPr marL="95250" marR="95250" anchor="ctr"/>
                </a:tc>
              </a:tr>
              <a:tr h="498211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\b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fronteira do caractere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"car\b"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"car"; "tocar"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associa a fronteira da palavra </a:t>
                      </a:r>
                      <a:r>
                        <a:rPr lang="pt-BR" dirty="0" smtClean="0">
                          <a:effectLst/>
                        </a:rPr>
                        <a:t>“tocar</a:t>
                      </a:r>
                      <a:r>
                        <a:rPr lang="pt-BR" dirty="0">
                          <a:effectLst/>
                        </a:rPr>
                        <a:t>", embora não "carburador".</a:t>
                      </a:r>
                    </a:p>
                  </a:txBody>
                  <a:tcPr marL="95250" marR="95250" anchor="ctr"/>
                </a:tc>
              </a:tr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\B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não fronteira do caractere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"car\B"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"carburetor"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não associa a fronteira da palavra "</a:t>
                      </a:r>
                      <a:r>
                        <a:rPr lang="pt-BR" dirty="0" err="1">
                          <a:effectLst/>
                        </a:rPr>
                        <a:t>car</a:t>
                      </a:r>
                      <a:r>
                        <a:rPr lang="pt-BR" dirty="0">
                          <a:effectLst/>
                        </a:rPr>
                        <a:t>", mas pode assegurar que a sequência ocorra no meio da palavra, como "carburador", embora não "tocar".</a:t>
                      </a:r>
                    </a:p>
                  </a:txBody>
                  <a:tcPr marL="95250" marR="95250" anchor="ctr"/>
                </a:tc>
              </a:tr>
              <a:tr h="508208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\A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início da string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"\Apattern"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"patterns"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--</a:t>
                      </a:r>
                    </a:p>
                  </a:txBody>
                  <a:tcPr marL="95250" marR="95250" anchor="ctr"/>
                </a:tc>
              </a:tr>
              <a:tr h="49690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\Z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fim da string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"pattern\Z"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"topattern"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--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35482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Quantificadores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2132288248"/>
              </p:ext>
            </p:extLst>
          </p:nvPr>
        </p:nvGraphicFramePr>
        <p:xfrm>
          <a:off x="107504" y="915566"/>
          <a:ext cx="8928992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0046"/>
                <a:gridCol w="1983406"/>
                <a:gridCol w="1088167"/>
                <a:gridCol w="1500071"/>
                <a:gridCol w="33573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Caractere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Descrição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Modelo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Representação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Explicação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68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*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zero ou mais vezes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"zo*"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"z" ; "zoo"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o caractere que precede o asterisco pode ser repetido 0 ou mais vezes (equivalente a "{0,}")</a:t>
                      </a:r>
                    </a:p>
                  </a:txBody>
                  <a:tcPr marL="95250" marR="95250" anchor="ctr"/>
                </a:tc>
              </a:tr>
              <a:tr h="437506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+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uma ou mais vezes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"zo+"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"zo" ; "zoo"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o caractere que precede o sinal de (+) pode ocorrer 1 ou mais vezes (equivalente a "{1,}")</a:t>
                      </a:r>
                    </a:p>
                  </a:txBody>
                  <a:tcPr marL="95250" marR="95250" anchor="ctr"/>
                </a:tc>
              </a:tr>
              <a:tr h="498211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?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zero ou uma vez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"do(es)?"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"do" ; "does"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o caractere que precede o sinal de interrogação pode ocorrer 0 ou 1 vez (equivalente a "{0,1}")</a:t>
                      </a:r>
                    </a:p>
                  </a:txBody>
                  <a:tcPr marL="95250" marR="95250" anchor="ctr"/>
                </a:tc>
              </a:tr>
              <a:tr h="486908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{n}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n vezes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"o{2}"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"food"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o caractere que precede o sinal pode ocorrerá n vezes</a:t>
                      </a:r>
                    </a:p>
                  </a:txBody>
                  <a:tcPr marL="95250" marR="95250" anchor="ctr"/>
                </a:tc>
              </a:tr>
              <a:tr h="508208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{n,}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pelo menos n vezes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"o{2,}"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"foooood"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 sequência "{0,}" é equivalente a "o*"; a sequência "{1,}" é equivalente a "o+"</a:t>
                      </a:r>
                    </a:p>
                  </a:txBody>
                  <a:tcPr marL="95250" marR="95250" anchor="ctr"/>
                </a:tc>
              </a:tr>
              <a:tr h="496905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{n,m}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no mínimo n e no máximo m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"o{1,3}"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"foooood"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associa aos três primeiros "</a:t>
                      </a:r>
                      <a:r>
                        <a:rPr lang="pt-BR" dirty="0" err="1">
                          <a:effectLst/>
                        </a:rPr>
                        <a:t>ooo</a:t>
                      </a:r>
                      <a:r>
                        <a:rPr lang="pt-BR" dirty="0">
                          <a:effectLst/>
                        </a:rPr>
                        <a:t>"; é equivalente a "o?"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3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35482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Alternador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1359222958"/>
              </p:ext>
            </p:extLst>
          </p:nvPr>
        </p:nvGraphicFramePr>
        <p:xfrm>
          <a:off x="107504" y="915566"/>
          <a:ext cx="8928992" cy="822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0046"/>
                <a:gridCol w="1983406"/>
                <a:gridCol w="1088167"/>
                <a:gridCol w="1500071"/>
                <a:gridCol w="3357302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Caractere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Descrição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Modelo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Representação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Explicação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680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"|" (pipe)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uma ou outra ocorrência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"(z|f)ood"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"zood" ou "food"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caractere | (</a:t>
                      </a:r>
                      <a:r>
                        <a:rPr lang="pt-BR" dirty="0" err="1">
                          <a:effectLst/>
                        </a:rPr>
                        <a:t>pipe</a:t>
                      </a:r>
                      <a:r>
                        <a:rPr lang="pt-BR" dirty="0">
                          <a:effectLst/>
                        </a:rPr>
                        <a:t>) representa uma ocorrência ou outra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49;p24"/>
          <p:cNvSpPr txBox="1">
            <a:spLocks/>
          </p:cNvSpPr>
          <p:nvPr/>
        </p:nvSpPr>
        <p:spPr>
          <a:xfrm>
            <a:off x="323528" y="1923678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dirty="0" smtClean="0"/>
              <a:t>Parâmetros </a:t>
            </a:r>
            <a:r>
              <a:rPr lang="pt-BR" dirty="0" err="1"/>
              <a:t>BackReference</a:t>
            </a:r>
            <a:endParaRPr lang="pt-BR" dirty="0"/>
          </a:p>
        </p:txBody>
      </p:sp>
      <p:graphicFrame>
        <p:nvGraphicFramePr>
          <p:cNvPr id="6" name="Google Shape;350;p24"/>
          <p:cNvGraphicFramePr/>
          <p:nvPr>
            <p:extLst>
              <p:ext uri="{D42A27DB-BD31-4B8C-83A1-F6EECF244321}">
                <p14:modId xmlns:p14="http://schemas.microsoft.com/office/powerpoint/2010/main" val="1627396483"/>
              </p:ext>
            </p:extLst>
          </p:nvPr>
        </p:nvGraphicFramePr>
        <p:xfrm>
          <a:off x="107504" y="2748126"/>
          <a:ext cx="8928992" cy="1767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67995"/>
                <a:gridCol w="57609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Caracteres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Descrição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68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</a:t>
                      </a:r>
                      <a:r>
                        <a:rPr lang="pt-BR" dirty="0" err="1">
                          <a:effectLst/>
                        </a:rPr>
                        <a:t>number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backreference</a:t>
                      </a:r>
                      <a:r>
                        <a:rPr lang="pt-BR" dirty="0">
                          <a:effectLst/>
                        </a:rPr>
                        <a:t> que associa o conteúdo do grupo de mesmo número. Grupos são numerados iniciando de 1. Por exemplo, (.+) \1 associa 'abc </a:t>
                      </a:r>
                      <a:r>
                        <a:rPr lang="pt-BR" dirty="0" err="1">
                          <a:effectLst/>
                        </a:rPr>
                        <a:t>abc</a:t>
                      </a:r>
                      <a:r>
                        <a:rPr lang="pt-BR" dirty="0">
                          <a:effectLst/>
                        </a:rPr>
                        <a:t>' ou '777 777', embora não 'abc </a:t>
                      </a:r>
                      <a:r>
                        <a:rPr lang="pt-BR" dirty="0" err="1">
                          <a:effectLst/>
                        </a:rPr>
                        <a:t>def</a:t>
                      </a:r>
                      <a:r>
                        <a:rPr lang="pt-BR" dirty="0">
                          <a:effectLst/>
                        </a:rPr>
                        <a:t>'. O número máximo de </a:t>
                      </a:r>
                      <a:r>
                        <a:rPr lang="pt-BR" dirty="0" err="1">
                          <a:effectLst/>
                        </a:rPr>
                        <a:t>backreferences</a:t>
                      </a:r>
                      <a:r>
                        <a:rPr lang="pt-BR" dirty="0">
                          <a:effectLst/>
                        </a:rPr>
                        <a:t> é limitado para 9 (\1...\9).</a:t>
                      </a:r>
                    </a:p>
                  </a:txBody>
                  <a:tcPr marL="95250" marR="95250" anchor="ctr"/>
                </a:tc>
              </a:tr>
              <a:tr h="3768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\k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backreference</a:t>
                      </a:r>
                      <a:r>
                        <a:rPr lang="pt-BR" dirty="0">
                          <a:effectLst/>
                        </a:rPr>
                        <a:t> nomeada. (http://msdn2.microsoft.com/en-us/library/ksz2azbh.aspx)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35482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Classes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4109748055"/>
              </p:ext>
            </p:extLst>
          </p:nvPr>
        </p:nvGraphicFramePr>
        <p:xfrm>
          <a:off x="107504" y="915566"/>
          <a:ext cx="8928992" cy="35178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92977"/>
                <a:gridCol w="5936015"/>
              </a:tblGrid>
              <a:tr h="46981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Classe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Descrição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[0-9]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dígito; equivalente a </a:t>
                      </a:r>
                      <a:r>
                        <a:rPr lang="pt-BR" dirty="0" smtClean="0">
                          <a:effectLst/>
                        </a:rPr>
                        <a:t>0-9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[A-Za-z0-9]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letras e números ; equivalente </a:t>
                      </a:r>
                      <a:r>
                        <a:rPr lang="pt-BR" dirty="0" smtClean="0">
                          <a:effectLst/>
                        </a:rPr>
                        <a:t>de</a:t>
                      </a:r>
                      <a:r>
                        <a:rPr lang="pt-BR" baseline="0" dirty="0" smtClean="0">
                          <a:effectLst/>
                        </a:rPr>
                        <a:t> </a:t>
                      </a:r>
                      <a:r>
                        <a:rPr lang="pt-BR" dirty="0" smtClean="0">
                          <a:effectLst/>
                        </a:rPr>
                        <a:t>A-Z </a:t>
                      </a:r>
                      <a:r>
                        <a:rPr lang="pt-BR" dirty="0" err="1" smtClean="0">
                          <a:effectLst/>
                        </a:rPr>
                        <a:t>a-z</a:t>
                      </a:r>
                      <a:r>
                        <a:rPr lang="pt-BR" dirty="0" smtClean="0">
                          <a:effectLst/>
                        </a:rPr>
                        <a:t> e 0-9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377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[\t\n\r\f\v]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caracteres </a:t>
                      </a:r>
                      <a:r>
                        <a:rPr lang="pt-BR" dirty="0" smtClean="0">
                          <a:effectLst/>
                        </a:rPr>
                        <a:t>brancos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209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[A-</a:t>
                      </a:r>
                      <a:r>
                        <a:rPr lang="pt-BR" dirty="0" err="1" smtClean="0">
                          <a:effectLst/>
                        </a:rPr>
                        <a:t>Za</a:t>
                      </a:r>
                      <a:r>
                        <a:rPr lang="pt-BR" dirty="0" smtClean="0">
                          <a:effectLst/>
                        </a:rPr>
                        <a:t>-z]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letras; equivalente </a:t>
                      </a:r>
                      <a:r>
                        <a:rPr lang="pt-BR" dirty="0" smtClean="0">
                          <a:effectLst/>
                        </a:rPr>
                        <a:t>a A-Z </a:t>
                      </a:r>
                      <a:r>
                        <a:rPr lang="pt-BR" dirty="0" err="1" smtClean="0">
                          <a:effectLst/>
                        </a:rPr>
                        <a:t>a-z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04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effectLst/>
                        </a:rPr>
                        <a:t>[</a:t>
                      </a:r>
                      <a:r>
                        <a:rPr lang="pt-BR" dirty="0" err="1" smtClean="0">
                          <a:effectLst/>
                        </a:rPr>
                        <a:t>a-z</a:t>
                      </a:r>
                      <a:r>
                        <a:rPr lang="pt-BR" dirty="0" smtClean="0">
                          <a:effectLst/>
                        </a:rPr>
                        <a:t>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minúsculas; equivalente a </a:t>
                      </a:r>
                      <a:r>
                        <a:rPr lang="pt-BR" baseline="0" dirty="0" smtClean="0">
                          <a:effectLst/>
                        </a:rPr>
                        <a:t> </a:t>
                      </a:r>
                      <a:r>
                        <a:rPr lang="pt-BR" dirty="0" err="1" smtClean="0">
                          <a:effectLst/>
                        </a:rPr>
                        <a:t>a-z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18742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[A-Z]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maiúsculas; equivalente a </a:t>
                      </a:r>
                      <a:r>
                        <a:rPr lang="pt-BR" dirty="0" smtClean="0">
                          <a:effectLst/>
                        </a:rPr>
                        <a:t>A-Z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4266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[.,!?:...]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caracteres de pontuação</a:t>
                      </a:r>
                      <a:r>
                        <a:rPr lang="pt-BR" dirty="0" smtClean="0">
                          <a:effectLst/>
                        </a:rPr>
                        <a:t>;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[0-9A-Fa-f]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números hexadecimais; equivalente a </a:t>
                      </a:r>
                      <a:r>
                        <a:rPr lang="pt-BR" baseline="0" dirty="0" smtClean="0">
                          <a:effectLst/>
                        </a:rPr>
                        <a:t> </a:t>
                      </a:r>
                      <a:r>
                        <a:rPr lang="pt-BR" dirty="0" smtClean="0">
                          <a:effectLst/>
                        </a:rPr>
                        <a:t>0-9 A-F </a:t>
                      </a:r>
                      <a:r>
                        <a:rPr lang="pt-BR" dirty="0" err="1" smtClean="0">
                          <a:effectLst/>
                        </a:rPr>
                        <a:t>a-f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670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[\t]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espaço em branco e </a:t>
                      </a:r>
                      <a:r>
                        <a:rPr lang="pt-BR" dirty="0" smtClean="0">
                          <a:effectLst/>
                        </a:rPr>
                        <a:t>TAB;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</a:tr>
              <a:tr h="2670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[</a:t>
                      </a:r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 w]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é usado para localizar um caractere de az, AZ, 0-9,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6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323528" y="35482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Validações prontas</a:t>
            </a:r>
            <a:endParaRPr dirty="0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4076950731"/>
              </p:ext>
            </p:extLst>
          </p:nvPr>
        </p:nvGraphicFramePr>
        <p:xfrm>
          <a:off x="107504" y="915566"/>
          <a:ext cx="8928992" cy="38331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92977"/>
                <a:gridCol w="5936015"/>
              </a:tblGrid>
              <a:tr h="469815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Tipo de Validação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Expressão</a:t>
                      </a:r>
                    </a:p>
                  </a:txBody>
                  <a:tcPr marL="95250" marR="952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Dígito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^\d+$</a:t>
                      </a:r>
                    </a:p>
                  </a:txBody>
                  <a:tcPr marL="95250" marR="95250" anchor="ctr"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Decimal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^[+-]?((\d+|\d{1,3}(\.\d{3})+)(\,\d*)?|\,\d+)$ ^[-+]?([0-9]*\,[0-9]+|[0-9]+)$</a:t>
                      </a:r>
                    </a:p>
                  </a:txBody>
                  <a:tcPr marL="95250" marR="95250" anchor="ctr"/>
                </a:tc>
              </a:tr>
              <a:tr h="237728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Letra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^[[:alpha:]]+$</a:t>
                      </a:r>
                    </a:p>
                  </a:txBody>
                  <a:tcPr marL="95250" marR="95250" anchor="ctr"/>
                </a:tc>
              </a:tr>
              <a:tr h="220960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URL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^((http)|(https)|(ftp)):\/\/([\- \w]+\.)+\w{2,3}(\/ [%\-\w]+(\.\w{2,})?)*$</a:t>
                      </a:r>
                    </a:p>
                  </a:txBody>
                  <a:tcPr marL="95250" marR="95250" anchor="ctr"/>
                </a:tc>
              </a:tr>
              <a:tr h="2041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E-mail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^([\w\-]+\.)*[\w\- ]+@([\w\- ]+\.)+([\w\-]{2,3})$</a:t>
                      </a:r>
                    </a:p>
                  </a:txBody>
                  <a:tcPr marL="95250" marR="95250" anchor="ctr"/>
                </a:tc>
              </a:tr>
              <a:tr h="187424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Endereço IP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\b\d{1,3}\.\d{1,3}\.\d{1,3}\.\d{1,3}\b</a:t>
                      </a:r>
                    </a:p>
                  </a:txBody>
                  <a:tcPr marL="95250" marR="95250" anchor="ctr"/>
                </a:tc>
              </a:tr>
              <a:tr h="242664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Tempo (24 horas)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^([0|1|2]{1}\d):([0|1|2|3|4|5]{1} \d)$</a:t>
                      </a:r>
                    </a:p>
                  </a:txBody>
                  <a:tcPr marL="95250" marR="95250" anchor="ctr"/>
                </a:tc>
              </a:tr>
              <a:tr h="564937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Data (</a:t>
                      </a:r>
                      <a:r>
                        <a:rPr lang="pt-BR" dirty="0" err="1">
                          <a:effectLst/>
                        </a:rPr>
                        <a:t>dd</a:t>
                      </a:r>
                      <a:r>
                        <a:rPr lang="pt-BR" dirty="0">
                          <a:effectLst/>
                        </a:rPr>
                        <a:t>/mm/</a:t>
                      </a:r>
                      <a:r>
                        <a:rPr lang="pt-BR" dirty="0" err="1">
                          <a:effectLst/>
                        </a:rPr>
                        <a:t>aaaa</a:t>
                      </a:r>
                      <a:r>
                        <a:rPr lang="pt-BR" dirty="0">
                          <a:effectLst/>
                        </a:rPr>
                        <a:t>)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^((0[1-9]|[12]\d)\/(0[1-9]|1[0-2])|30\/(0[13-9]|1[0-2])|31\/(0[13578]|1[02])) \/\d{4}$</a:t>
                      </a:r>
                    </a:p>
                  </a:txBody>
                  <a:tcPr marL="95250" marR="95250"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Telefone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^\(\d{3}\)-\d{4}-\d{4}$</a:t>
                      </a:r>
                    </a:p>
                  </a:txBody>
                  <a:tcPr marL="95250" marR="95250" anchor="ctr"/>
                </a:tc>
              </a:tr>
              <a:tr h="267032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Senha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^\w{4,10}$ ^[a-zA-Z]\w{3,9}$ ^[a-zA-Z]\w*\d+\w*$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447;p35"/>
          <p:cNvSpPr txBox="1">
            <a:spLocks/>
          </p:cNvSpPr>
          <p:nvPr/>
        </p:nvSpPr>
        <p:spPr>
          <a:xfrm>
            <a:off x="1691680" y="120105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9600" dirty="0" smtClean="0"/>
              <a:t>Thanks!</a:t>
            </a:r>
            <a:endParaRPr lang="pt-BR" sz="9600" dirty="0"/>
          </a:p>
        </p:txBody>
      </p:sp>
      <p:sp>
        <p:nvSpPr>
          <p:cNvPr id="8" name="Google Shape;448;p35"/>
          <p:cNvSpPr txBox="1">
            <a:spLocks/>
          </p:cNvSpPr>
          <p:nvPr/>
        </p:nvSpPr>
        <p:spPr>
          <a:xfrm>
            <a:off x="714375" y="2401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3600" dirty="0" smtClean="0"/>
              <a:t>Bora </a:t>
            </a:r>
            <a:r>
              <a:rPr lang="pt-BR" sz="3600" dirty="0" smtClean="0">
                <a:hlinkClick r:id="rId3"/>
              </a:rPr>
              <a:t>praticar </a:t>
            </a:r>
            <a:r>
              <a:rPr lang="pt-BR" sz="3600" dirty="0" smtClean="0"/>
              <a:t>!</a:t>
            </a:r>
            <a:endParaRPr lang="pt-BR" sz="3600" dirty="0"/>
          </a:p>
        </p:txBody>
      </p:sp>
      <p:grpSp>
        <p:nvGrpSpPr>
          <p:cNvPr id="5" name="Google Shape;727;p38"/>
          <p:cNvGrpSpPr/>
          <p:nvPr/>
        </p:nvGrpSpPr>
        <p:grpSpPr>
          <a:xfrm>
            <a:off x="8285380" y="339502"/>
            <a:ext cx="451252" cy="432860"/>
            <a:chOff x="5241175" y="4959100"/>
            <a:chExt cx="539775" cy="517775"/>
          </a:xfrm>
        </p:grpSpPr>
        <p:sp>
          <p:nvSpPr>
            <p:cNvPr id="6" name="Google Shape;72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63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://www.devmedia.com.br/iniciando-expressoes-regulares/6557 </a:t>
            </a:r>
            <a:endParaRPr lang="pt-BR" sz="1200" dirty="0" smtClean="0"/>
          </a:p>
          <a:p>
            <a:pPr marL="0" lvl="0" indent="0">
              <a:lnSpc>
                <a:spcPct val="115000"/>
              </a:lnSpc>
              <a:buNone/>
            </a:pPr>
            <a:r>
              <a:rPr lang="pt-BR" sz="1200" dirty="0" smtClean="0">
                <a:hlinkClick r:id="rId4"/>
              </a:rPr>
              <a:t>https</a:t>
            </a:r>
            <a:r>
              <a:rPr lang="pt-BR" sz="1200" dirty="0">
                <a:hlinkClick r:id="rId4"/>
              </a:rPr>
              <a:t>://www.youtube.com/watch?v=9r48XuOB4DA&amp;t=752s</a:t>
            </a:r>
            <a:endParaRPr sz="1200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Expressões regulares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830627" y="1275606"/>
            <a:ext cx="3008920" cy="330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Definição </a:t>
            </a:r>
            <a:endParaRPr sz="1200" dirty="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O nome regex , é uma abreviação do  inglês 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“</a:t>
            </a:r>
            <a:r>
              <a:rPr lang="pt-BR" sz="1200" b="1" dirty="0" smtClean="0">
                <a:solidFill>
                  <a:schemeClr val="bg1"/>
                </a:solidFill>
              </a:rPr>
              <a:t>regular </a:t>
            </a:r>
            <a:r>
              <a:rPr lang="pt-BR" sz="1200" b="1" dirty="0" err="1" smtClean="0">
                <a:solidFill>
                  <a:schemeClr val="bg1"/>
                </a:solidFill>
              </a:rPr>
              <a:t>expression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sym typeface="PT Serif"/>
              </a:rPr>
              <a:t>”</a:t>
            </a:r>
            <a:r>
              <a:rPr lang="en" sz="12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Também é comumente chamado de regexp ou RE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4139952" y="1275606"/>
            <a:ext cx="2016224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Algumas linguagens que utilizam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JavaScript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</a:rPr>
              <a:t>Python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C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</a:rPr>
              <a:t>C#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P</a:t>
            </a:r>
            <a:r>
              <a:rPr lang="pt-BR" sz="1200" b="1" dirty="0" smtClean="0">
                <a:solidFill>
                  <a:schemeClr val="bg1"/>
                </a:solidFill>
              </a:rPr>
              <a:t>erl,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J</a:t>
            </a:r>
            <a:r>
              <a:rPr lang="pt-BR" sz="1200" b="1" dirty="0" smtClean="0">
                <a:solidFill>
                  <a:schemeClr val="bg1"/>
                </a:solidFill>
              </a:rPr>
              <a:t>ava,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200" b="1" dirty="0" smtClean="0">
                <a:solidFill>
                  <a:schemeClr val="bg1"/>
                </a:solidFill>
              </a:rPr>
              <a:t> PHP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6" y="2632245"/>
            <a:ext cx="2216832" cy="20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755576" y="134761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400" b="1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“As expressões </a:t>
            </a:r>
            <a:r>
              <a:rPr lang="en" sz="24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regulares </a:t>
            </a:r>
            <a:r>
              <a:rPr lang="en" sz="2400" b="1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são estruturas formadas por uma sequência de caractres que especificam um padrão </a:t>
            </a:r>
            <a:r>
              <a:rPr lang="en" sz="2400" b="1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formal”</a:t>
            </a:r>
            <a:endParaRPr lang="en" sz="2400" b="1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1615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-10368" y="2067694"/>
            <a:ext cx="1907704" cy="1166556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Declaração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1619672" y="2067694"/>
            <a:ext cx="2016224" cy="1166556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Execução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3360812" y="2067694"/>
            <a:ext cx="2003276" cy="1166556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Retorno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64;p13"/>
          <p:cNvSpPr txBox="1"/>
          <p:nvPr/>
        </p:nvSpPr>
        <p:spPr>
          <a:xfrm>
            <a:off x="5724128" y="1880956"/>
            <a:ext cx="3168352" cy="220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b="1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bg1"/>
                </a:solidFill>
              </a:rPr>
              <a:t>Validação de campos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bg1"/>
                </a:solidFill>
              </a:rPr>
              <a:t>Extração de dados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11000"/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bg1"/>
                </a:solidFill>
              </a:rPr>
              <a:t>Substituição de caracteres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1475656" y="843558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1691680" y="1059582"/>
            <a:ext cx="5760640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1835696" y="1968996"/>
            <a:ext cx="5616624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/&lt;expressão regular&gt;/;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</a:rPr>
              <a:t>v</a:t>
            </a:r>
            <a:r>
              <a:rPr lang="pt-BR" sz="1800" dirty="0" smtClean="0">
                <a:solidFill>
                  <a:schemeClr val="accent1"/>
                </a:solidFill>
              </a:rPr>
              <a:t>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</a:t>
            </a:r>
            <a:r>
              <a:rPr lang="nn-NO" sz="1800" dirty="0" smtClean="0">
                <a:solidFill>
                  <a:schemeClr val="tx1"/>
                </a:solidFill>
              </a:rPr>
              <a:t> </a:t>
            </a:r>
            <a:r>
              <a:rPr lang="nn-NO" sz="1800" dirty="0">
                <a:solidFill>
                  <a:srgbClr val="00B050"/>
                </a:solidFill>
              </a:rPr>
              <a:t>new</a:t>
            </a:r>
            <a:r>
              <a:rPr lang="nn-NO" sz="1800" dirty="0">
                <a:solidFill>
                  <a:schemeClr val="tx1"/>
                </a:solidFill>
              </a:rPr>
              <a:t> RegExp</a:t>
            </a:r>
            <a:r>
              <a:rPr lang="nn-NO" sz="1800" dirty="0" smtClean="0">
                <a:solidFill>
                  <a:schemeClr val="tx1"/>
                </a:solidFill>
              </a:rPr>
              <a:t>('</a:t>
            </a:r>
            <a:r>
              <a:rPr lang="pt-BR" sz="1800" dirty="0" smtClean="0">
                <a:solidFill>
                  <a:schemeClr val="tx1"/>
                </a:solidFill>
              </a:rPr>
              <a:t>&lt;</a:t>
            </a:r>
            <a:r>
              <a:rPr lang="pt-BR" sz="1800" dirty="0">
                <a:solidFill>
                  <a:schemeClr val="tx1"/>
                </a:solidFill>
              </a:rPr>
              <a:t>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</a:t>
            </a:r>
            <a:r>
              <a:rPr lang="nn-NO" sz="1800" dirty="0" smtClean="0">
                <a:solidFill>
                  <a:schemeClr val="tx1"/>
                </a:solidFill>
              </a:rPr>
              <a:t>');</a:t>
            </a:r>
          </a:p>
          <a:p>
            <a:pPr marL="0" indent="0">
              <a:buNone/>
            </a:pPr>
            <a:endParaRPr lang="nn-NO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c</a:t>
            </a:r>
            <a:r>
              <a:rPr lang="pt-BR" sz="1800" dirty="0" smtClean="0">
                <a:solidFill>
                  <a:schemeClr val="tx1"/>
                </a:solidFill>
              </a:rPr>
              <a:t>onsole.log(</a:t>
            </a:r>
            <a:r>
              <a:rPr lang="pt-BR" sz="1800" dirty="0" err="1" smtClean="0">
                <a:solidFill>
                  <a:schemeClr val="tx1"/>
                </a:solidFill>
              </a:rPr>
              <a:t>email.split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>
                <a:solidFill>
                  <a:schemeClr val="tx1"/>
                </a:solidFill>
              </a:rPr>
              <a:t>/&lt;expressão regular</a:t>
            </a:r>
            <a:r>
              <a:rPr lang="pt-BR" sz="1800" dirty="0" smtClean="0">
                <a:solidFill>
                  <a:schemeClr val="tx1"/>
                </a:solidFill>
              </a:rPr>
              <a:t>&gt;/));</a:t>
            </a:r>
            <a:endParaRPr lang="nn-NO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7" name="Google Shape;300;p18"/>
          <p:cNvSpPr txBox="1">
            <a:spLocks/>
          </p:cNvSpPr>
          <p:nvPr/>
        </p:nvSpPr>
        <p:spPr>
          <a:xfrm>
            <a:off x="1907704" y="1307108"/>
            <a:ext cx="5616624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pt-B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Declaração</a:t>
            </a:r>
          </a:p>
          <a:p>
            <a:pPr marL="0" indent="0">
              <a:buFont typeface="PT Serif"/>
              <a:buNone/>
            </a:pP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8" name="Google Shape;387;p28"/>
          <p:cNvSpPr txBox="1">
            <a:spLocks/>
          </p:cNvSpPr>
          <p:nvPr/>
        </p:nvSpPr>
        <p:spPr>
          <a:xfrm>
            <a:off x="395536" y="7405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2800" dirty="0" smtClean="0"/>
              <a:t>JavaScript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982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Testa a expressão e retorna </a:t>
            </a:r>
            <a:r>
              <a:rPr lang="pt-BR" sz="1800" dirty="0" err="1" smtClean="0">
                <a:solidFill>
                  <a:srgbClr val="00B0F0"/>
                </a:solidFill>
              </a:rPr>
              <a:t>true</a:t>
            </a:r>
            <a:r>
              <a:rPr lang="pt-BR" sz="1800" dirty="0" smtClean="0">
                <a:solidFill>
                  <a:srgbClr val="00B0F0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ou </a:t>
            </a:r>
            <a:r>
              <a:rPr lang="pt-BR" sz="1800" dirty="0" smtClean="0">
                <a:solidFill>
                  <a:srgbClr val="FF0000"/>
                </a:solidFill>
              </a:rPr>
              <a:t>false. 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ea typeface="PT Serif"/>
              </a:rPr>
              <a:t>test</a:t>
            </a:r>
            <a:endParaRPr sz="1800"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387;p28"/>
          <p:cNvSpPr txBox="1">
            <a:spLocks/>
          </p:cNvSpPr>
          <p:nvPr/>
        </p:nvSpPr>
        <p:spPr>
          <a:xfrm>
            <a:off x="1691680" y="-69966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2800" dirty="0" smtClean="0"/>
              <a:t>Operações</a:t>
            </a:r>
            <a:endParaRPr lang="pt-BR" sz="2800" dirty="0"/>
          </a:p>
        </p:txBody>
      </p:sp>
      <p:sp>
        <p:nvSpPr>
          <p:cNvPr id="9" name="Google Shape;300;p18"/>
          <p:cNvSpPr txBox="1">
            <a:spLocks/>
          </p:cNvSpPr>
          <p:nvPr/>
        </p:nvSpPr>
        <p:spPr>
          <a:xfrm>
            <a:off x="2867339" y="987574"/>
            <a:ext cx="5616624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/jony.nunes@fatec.sp.gov.br/;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= </a:t>
            </a:r>
            <a:r>
              <a:rPr lang="pt-BR" sz="1800" dirty="0" smtClean="0">
                <a:solidFill>
                  <a:schemeClr val="tx1"/>
                </a:solidFill>
              </a:rPr>
              <a:t>“jony.nunes@fatec.sp.gov.br”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console.log(</a:t>
            </a:r>
            <a:r>
              <a:rPr lang="pt-BR" sz="1800" dirty="0" err="1" smtClean="0">
                <a:solidFill>
                  <a:schemeClr val="tx1"/>
                </a:solidFill>
              </a:rPr>
              <a:t>regex.test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&gt;&gt;  </a:t>
            </a:r>
            <a:r>
              <a:rPr lang="pt-BR" sz="1800" dirty="0" err="1" smtClean="0">
                <a:solidFill>
                  <a:srgbClr val="00B0F0"/>
                </a:solidFill>
              </a:rPr>
              <a:t>true</a:t>
            </a:r>
            <a:r>
              <a:rPr lang="pt-BR" sz="1800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Retorna os detalhes da expressão .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00;p18"/>
          <p:cNvSpPr txBox="1">
            <a:spLocks/>
          </p:cNvSpPr>
          <p:nvPr/>
        </p:nvSpPr>
        <p:spPr>
          <a:xfrm>
            <a:off x="2867338" y="987574"/>
            <a:ext cx="5800193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/^jony.nunes@fatec.sp.gov.br/;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= </a:t>
            </a:r>
            <a:r>
              <a:rPr lang="pt-BR" sz="1800" dirty="0" smtClean="0">
                <a:solidFill>
                  <a:schemeClr val="tx1"/>
                </a:solidFill>
              </a:rPr>
              <a:t>“jony.nunes@fatec.sp.gov.br  meu e-mail”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console.log(</a:t>
            </a:r>
            <a:r>
              <a:rPr lang="pt-BR" sz="1800" dirty="0" err="1" smtClean="0">
                <a:solidFill>
                  <a:schemeClr val="tx1"/>
                </a:solidFill>
              </a:rPr>
              <a:t>regex.exec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&gt;&gt;  </a:t>
            </a:r>
            <a:r>
              <a:rPr lang="en-US" sz="1800" dirty="0">
                <a:solidFill>
                  <a:schemeClr val="tx1"/>
                </a:solidFill>
              </a:rPr>
              <a:t>[ 'jony.nunes@fatec.sp.gov.br</a:t>
            </a:r>
            <a:r>
              <a:rPr lang="en-US" sz="1800" dirty="0" smtClean="0">
                <a:solidFill>
                  <a:schemeClr val="tx1"/>
                </a:solidFill>
              </a:rPr>
              <a:t>', index</a:t>
            </a:r>
            <a:r>
              <a:rPr lang="en-US" sz="1800" dirty="0">
                <a:solidFill>
                  <a:schemeClr val="tx1"/>
                </a:solidFill>
              </a:rPr>
              <a:t>: 0,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input: 'jony.nunes@fatec.sp.gov.br</a:t>
            </a:r>
            <a:r>
              <a:rPr lang="en-US" sz="1800" dirty="0" smtClean="0">
                <a:solidFill>
                  <a:schemeClr val="tx1"/>
                </a:solidFill>
              </a:rPr>
              <a:t>', groups</a:t>
            </a:r>
            <a:r>
              <a:rPr lang="en-US" sz="1800" dirty="0">
                <a:solidFill>
                  <a:schemeClr val="tx1"/>
                </a:solidFill>
              </a:rPr>
              <a:t>: undefined ]</a:t>
            </a:r>
            <a:endParaRPr lang="pt-BR" sz="1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</a:rPr>
              <a:t>exec</a:t>
            </a:r>
            <a:endParaRPr sz="1800"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9048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R</a:t>
            </a:r>
            <a:r>
              <a:rPr lang="pt-BR" sz="1800" dirty="0" smtClean="0"/>
              <a:t>etorna </a:t>
            </a:r>
            <a:r>
              <a:rPr lang="pt-BR" sz="1800" dirty="0"/>
              <a:t>uma </a:t>
            </a:r>
            <a:r>
              <a:rPr lang="pt-BR" sz="1800" dirty="0" err="1"/>
              <a:t>string</a:t>
            </a:r>
            <a:r>
              <a:rPr lang="pt-BR" sz="1800" dirty="0"/>
              <a:t> modificada onde o padrão é substituído.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replace</a:t>
            </a:r>
            <a:endParaRPr b="1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300;p18"/>
          <p:cNvSpPr txBox="1">
            <a:spLocks/>
          </p:cNvSpPr>
          <p:nvPr/>
        </p:nvSpPr>
        <p:spPr>
          <a:xfrm>
            <a:off x="2867338" y="987574"/>
            <a:ext cx="5800193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 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  =  /fatec.sp.gov.br$/;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= </a:t>
            </a:r>
            <a:r>
              <a:rPr lang="pt-BR" sz="1800" dirty="0" smtClean="0">
                <a:solidFill>
                  <a:schemeClr val="tx1"/>
                </a:solidFill>
              </a:rPr>
              <a:t>“</a:t>
            </a:r>
            <a:r>
              <a:rPr lang="pt-BR" sz="1800" dirty="0">
                <a:solidFill>
                  <a:schemeClr val="tx1"/>
                </a:solidFill>
              </a:rPr>
              <a:t>M</a:t>
            </a:r>
            <a:r>
              <a:rPr lang="pt-BR" sz="1800" dirty="0" smtClean="0">
                <a:solidFill>
                  <a:schemeClr val="tx1"/>
                </a:solidFill>
              </a:rPr>
              <a:t>eu e-mail jony.nunes@fatec.sp.gov.br”;</a:t>
            </a:r>
          </a:p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console.log(</a:t>
            </a:r>
            <a:r>
              <a:rPr lang="pt-BR" sz="1800" dirty="0" err="1" smtClean="0">
                <a:solidFill>
                  <a:schemeClr val="tx1"/>
                </a:solidFill>
              </a:rPr>
              <a:t>email.replace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,”jumpi.com”));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&gt;&gt;Meu e-mail  </a:t>
            </a:r>
            <a:r>
              <a:rPr lang="en-US" sz="1800" dirty="0" smtClean="0">
                <a:solidFill>
                  <a:schemeClr val="tx1"/>
                </a:solidFill>
              </a:rPr>
              <a:t>jony.nunes@jumpi.com</a:t>
            </a:r>
            <a:endParaRPr lang="pt-BR" sz="1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07504" y="2011864"/>
            <a:ext cx="2448272" cy="215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P</a:t>
            </a:r>
            <a:r>
              <a:rPr lang="pt-BR" sz="1800" dirty="0" smtClean="0"/>
              <a:t>esquisa </a:t>
            </a:r>
            <a:r>
              <a:rPr lang="pt-BR" sz="1800" dirty="0"/>
              <a:t>uma </a:t>
            </a:r>
            <a:r>
              <a:rPr lang="pt-BR" sz="1800" dirty="0" err="1"/>
              <a:t>string</a:t>
            </a:r>
            <a:r>
              <a:rPr lang="pt-BR" sz="1800" dirty="0"/>
              <a:t> por uma correspondência em relação a uma </a:t>
            </a:r>
            <a:r>
              <a:rPr lang="pt-BR" sz="1800" dirty="0" smtClean="0"/>
              <a:t>expressão </a:t>
            </a:r>
            <a:r>
              <a:rPr lang="pt-BR" sz="1800" dirty="0"/>
              <a:t>e retorna as </a:t>
            </a:r>
            <a:r>
              <a:rPr lang="pt-BR" sz="1800" dirty="0" smtClean="0"/>
              <a:t>correspondências.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439;p34"/>
          <p:cNvSpPr/>
          <p:nvPr/>
        </p:nvSpPr>
        <p:spPr>
          <a:xfrm>
            <a:off x="2627784" y="627534"/>
            <a:ext cx="6192688" cy="4320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0;p34"/>
          <p:cNvSpPr/>
          <p:nvPr/>
        </p:nvSpPr>
        <p:spPr>
          <a:xfrm>
            <a:off x="2834884" y="816530"/>
            <a:ext cx="5832648" cy="331236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42;p23"/>
          <p:cNvSpPr/>
          <p:nvPr/>
        </p:nvSpPr>
        <p:spPr>
          <a:xfrm>
            <a:off x="283160" y="483949"/>
            <a:ext cx="1540757" cy="1359278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math</a:t>
            </a:r>
            <a:endParaRPr lang="pt-BR" sz="1800" b="1" dirty="0" smtClean="0">
              <a:solidFill>
                <a:schemeClr val="bg1"/>
              </a:solidFill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300;p18"/>
          <p:cNvSpPr txBox="1">
            <a:spLocks/>
          </p:cNvSpPr>
          <p:nvPr/>
        </p:nvSpPr>
        <p:spPr>
          <a:xfrm>
            <a:off x="2867338" y="987574"/>
            <a:ext cx="5953134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chemeClr val="accent1"/>
                </a:solidFill>
              </a:rPr>
              <a:t>var</a:t>
            </a:r>
            <a:r>
              <a:rPr lang="pt-BR" sz="1800" dirty="0">
                <a:solidFill>
                  <a:schemeClr val="tx1"/>
                </a:solidFill>
              </a:rPr>
              <a:t>  </a:t>
            </a:r>
            <a:r>
              <a:rPr lang="pt-BR" sz="1800" dirty="0" err="1">
                <a:solidFill>
                  <a:schemeClr val="tx1"/>
                </a:solidFill>
              </a:rPr>
              <a:t>regex</a:t>
            </a:r>
            <a:r>
              <a:rPr lang="pt-BR" sz="1800" dirty="0">
                <a:solidFill>
                  <a:schemeClr val="tx1"/>
                </a:solidFill>
              </a:rPr>
              <a:t> = </a:t>
            </a:r>
            <a:r>
              <a:rPr lang="pt-BR" sz="1800" dirty="0" smtClean="0">
                <a:solidFill>
                  <a:schemeClr val="tx1"/>
                </a:solidFill>
              </a:rPr>
              <a:t>/@([a-z0-9]|[.])*/i;</a:t>
            </a: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var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 err="1" smtClean="0">
                <a:solidFill>
                  <a:schemeClr val="tx1"/>
                </a:solidFill>
              </a:rPr>
              <a:t>email</a:t>
            </a:r>
            <a:r>
              <a:rPr lang="pt-BR" sz="1800" dirty="0" smtClean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= </a:t>
            </a:r>
            <a:r>
              <a:rPr lang="pt-BR" sz="1800" dirty="0" smtClean="0">
                <a:solidFill>
                  <a:schemeClr val="tx1"/>
                </a:solidFill>
              </a:rPr>
              <a:t>“</a:t>
            </a:r>
            <a:r>
              <a:rPr lang="pt-BR" sz="1800" dirty="0">
                <a:solidFill>
                  <a:schemeClr val="tx1"/>
                </a:solidFill>
              </a:rPr>
              <a:t>M</a:t>
            </a:r>
            <a:r>
              <a:rPr lang="pt-BR" sz="1800" dirty="0" smtClean="0">
                <a:solidFill>
                  <a:schemeClr val="tx1"/>
                </a:solidFill>
              </a:rPr>
              <a:t>eu novo e-mail </a:t>
            </a:r>
            <a:r>
              <a:rPr lang="en-US" sz="1800" dirty="0" smtClean="0">
                <a:solidFill>
                  <a:schemeClr val="tx1"/>
                </a:solidFill>
              </a:rPr>
              <a:t>jony.nunes@Jumpi.com</a:t>
            </a:r>
            <a:r>
              <a:rPr lang="pt-BR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 </a:t>
            </a:r>
            <a:endParaRPr lang="pt-B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console.log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smtClean="0">
                <a:solidFill>
                  <a:srgbClr val="FF0000"/>
                </a:solidFill>
              </a:rPr>
              <a:t>“O </a:t>
            </a:r>
            <a:r>
              <a:rPr lang="pt-BR" sz="1800" dirty="0" smtClean="0">
                <a:solidFill>
                  <a:srgbClr val="FF0000"/>
                </a:solidFill>
              </a:rPr>
              <a:t>domínio </a:t>
            </a:r>
            <a:r>
              <a:rPr lang="pt-BR" sz="1800" dirty="0" smtClean="0">
                <a:solidFill>
                  <a:srgbClr val="FF0000"/>
                </a:solidFill>
              </a:rPr>
              <a:t>é ” </a:t>
            </a:r>
            <a:r>
              <a:rPr lang="pt-BR" sz="1800" dirty="0" smtClean="0">
                <a:solidFill>
                  <a:schemeClr val="tx1"/>
                </a:solidFill>
              </a:rPr>
              <a:t>+ </a:t>
            </a:r>
            <a:r>
              <a:rPr lang="pt-BR" sz="1800" dirty="0" err="1" smtClean="0">
                <a:solidFill>
                  <a:schemeClr val="tx1"/>
                </a:solidFill>
              </a:rPr>
              <a:t>email.match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regex</a:t>
            </a:r>
            <a:r>
              <a:rPr lang="pt-BR" sz="1800" dirty="0" smtClean="0">
                <a:solidFill>
                  <a:schemeClr val="tx1"/>
                </a:solidFill>
              </a:rPr>
              <a:t>)); </a:t>
            </a:r>
          </a:p>
          <a:p>
            <a:pPr marL="0" indent="0">
              <a:buNone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&gt;&gt;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O </a:t>
            </a:r>
            <a:r>
              <a:rPr lang="pt-BR" sz="1800" dirty="0" smtClean="0">
                <a:solidFill>
                  <a:schemeClr val="tx1"/>
                </a:solidFill>
              </a:rPr>
              <a:t>domínio </a:t>
            </a:r>
            <a:r>
              <a:rPr lang="pt-BR" sz="1800" dirty="0">
                <a:solidFill>
                  <a:schemeClr val="tx1"/>
                </a:solidFill>
              </a:rPr>
              <a:t>é </a:t>
            </a:r>
            <a:r>
              <a:rPr lang="en-US" sz="1800" dirty="0" smtClean="0">
                <a:solidFill>
                  <a:schemeClr val="tx1"/>
                </a:solidFill>
              </a:rPr>
              <a:t>@jumpi.com</a:t>
            </a:r>
            <a:endParaRPr lang="pt-BR" sz="1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1179</Words>
  <Application>Microsoft Office PowerPoint</Application>
  <PresentationFormat>Apresentação na tela (16:9)</PresentationFormat>
  <Paragraphs>245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Abril Fatface</vt:lpstr>
      <vt:lpstr>Montserrat</vt:lpstr>
      <vt:lpstr>PT Serif</vt:lpstr>
      <vt:lpstr>Balthasar template</vt:lpstr>
      <vt:lpstr>Regex</vt:lpstr>
      <vt:lpstr>Expressões regulares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Escape</vt:lpstr>
      <vt:lpstr>Agrupamento</vt:lpstr>
      <vt:lpstr>Âncora</vt:lpstr>
      <vt:lpstr>Quantificadores</vt:lpstr>
      <vt:lpstr>Alternador</vt:lpstr>
      <vt:lpstr>Classes</vt:lpstr>
      <vt:lpstr>Validações prontas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cp:lastModifiedBy>Jony</cp:lastModifiedBy>
  <cp:revision>43</cp:revision>
  <dcterms:modified xsi:type="dcterms:W3CDTF">2019-07-01T00:07:07Z</dcterms:modified>
</cp:coreProperties>
</file>