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0"/>
  </p:notesMasterIdLst>
  <p:sldIdLst>
    <p:sldId id="256" r:id="rId2"/>
    <p:sldId id="470" r:id="rId3"/>
    <p:sldId id="288" r:id="rId4"/>
    <p:sldId id="289" r:id="rId5"/>
    <p:sldId id="291" r:id="rId6"/>
    <p:sldId id="290" r:id="rId7"/>
    <p:sldId id="292" r:id="rId8"/>
    <p:sldId id="469" r:id="rId9"/>
  </p:sldIdLst>
  <p:sldSz cx="12192000" cy="68580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2" autoAdjust="0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206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340017-4847-4A6E-8AFE-08F612270E9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876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5C96D-96D7-4407-8373-CEF5FFC325BE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4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FF7D6-2A2D-4439-BA83-EBFF3B0E6C97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59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422400" y="3276600"/>
            <a:ext cx="10769600" cy="0"/>
          </a:xfrm>
          <a:prstGeom prst="line">
            <a:avLst/>
          </a:prstGeom>
          <a:noFill/>
          <a:ln w="28575">
            <a:solidFill>
              <a:srgbClr val="85248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GB" sz="24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" y="0"/>
            <a:ext cx="1488017" cy="6858000"/>
          </a:xfrm>
          <a:prstGeom prst="rect">
            <a:avLst/>
          </a:prstGeom>
          <a:solidFill>
            <a:srgbClr val="85248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2400" dirty="0"/>
          </a:p>
        </p:txBody>
      </p:sp>
      <p:pic>
        <p:nvPicPr>
          <p:cNvPr id="7" name="Picture 7" descr="DISC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361114"/>
            <a:ext cx="148801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1828800"/>
            <a:ext cx="995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9855200" cy="1752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680940" y="2916129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B74FC2"/>
                </a:solidFill>
                <a:latin typeface="+mj-lt"/>
              </a:rPr>
              <a:t>CEDPS -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054039031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</a:t>
            </a:r>
            <a:fld id="{E41AD3A1-F130-471A-A1AD-27C6EEB8EF8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70266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1433" y="152400"/>
            <a:ext cx="2573867" cy="6192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1" y="152400"/>
            <a:ext cx="7522633" cy="6192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</a:t>
            </a:r>
            <a:fld id="{E8DFE56B-A958-4DC9-A58B-6303F67BDA1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042491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</a:t>
            </a:r>
            <a:fld id="{5EF9C314-3927-4D0B-A65A-42D759CB500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05761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</a:t>
            </a:r>
            <a:fld id="{B387C9C0-8B85-444A-B48C-E4B056B533A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43817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1" y="1524000"/>
            <a:ext cx="5033433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2234" y="1524000"/>
            <a:ext cx="5035551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</a:t>
            </a:r>
            <a:fld id="{5A9E366E-0CAB-4448-BE12-D13C080BC3E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945874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</a:t>
            </a:r>
            <a:fld id="{9AD236C0-FFE5-4F18-8934-1D48587DEA8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731560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</a:t>
            </a:r>
            <a:fld id="{77736520-958E-4976-9835-9F6904D76F8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958843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</a:t>
            </a:r>
            <a:fld id="{5911EE36-1E18-42E1-AAC8-F6E8B17B255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94366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</a:t>
            </a:r>
            <a:fld id="{17ACF77B-0CC3-4FB9-9C6C-8F27AF703EF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51249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</a:t>
            </a:r>
            <a:fld id="{305E2516-688F-4E9F-B3DC-ABD1E8A7905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47805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1" y="152400"/>
            <a:ext cx="10299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5600" y="1524000"/>
            <a:ext cx="10272184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26400" y="6477000"/>
            <a:ext cx="193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477000"/>
            <a:ext cx="629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8400" y="64770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D07CB417-FE31-43B7-BEB6-C4C464784C2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422400" y="1341438"/>
            <a:ext cx="10769600" cy="0"/>
          </a:xfrm>
          <a:prstGeom prst="line">
            <a:avLst/>
          </a:prstGeom>
          <a:noFill/>
          <a:ln w="28575">
            <a:solidFill>
              <a:srgbClr val="85248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GB" sz="2400" dirty="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" y="0"/>
            <a:ext cx="1488017" cy="6858000"/>
          </a:xfrm>
          <a:prstGeom prst="rect">
            <a:avLst/>
          </a:prstGeom>
          <a:solidFill>
            <a:srgbClr val="85248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2400" dirty="0"/>
          </a:p>
        </p:txBody>
      </p:sp>
      <p:pic>
        <p:nvPicPr>
          <p:cNvPr id="1034" name="Picture 10" descr="DISC Im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6361114"/>
            <a:ext cx="148801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16200000">
            <a:off x="-1680940" y="2916129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B74FC2"/>
                </a:solidFill>
                <a:latin typeface="+mj-lt"/>
              </a:rPr>
              <a:t>CEDPS -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0582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dissolv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18400" indent="0" algn="l" rtl="0" eaLnBrk="1" fontAlgn="base" hangingPunct="1">
        <a:spcBef>
          <a:spcPct val="20000"/>
        </a:spcBef>
        <a:spcAft>
          <a:spcPct val="0"/>
        </a:spcAft>
        <a:buClr>
          <a:srgbClr val="85248F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036800" indent="0" algn="l" rtl="0" eaLnBrk="1" fontAlgn="base" hangingPunct="1">
        <a:spcBef>
          <a:spcPct val="20000"/>
        </a:spcBef>
        <a:spcAft>
          <a:spcPct val="0"/>
        </a:spcAft>
        <a:buClr>
          <a:srgbClr val="85248F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sz="2000">
          <a:solidFill>
            <a:schemeClr val="tx1"/>
          </a:solidFill>
          <a:latin typeface="Tahoma" pitchFamily="34" charset="0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1828800"/>
            <a:ext cx="7848600" cy="1143000"/>
          </a:xfrm>
        </p:spPr>
        <p:txBody>
          <a:bodyPr/>
          <a:lstStyle/>
          <a:p>
            <a:pPr algn="ctr" eaLnBrk="1" hangingPunct="1"/>
            <a:br>
              <a:rPr lang="en-GB" sz="3600" b="1" dirty="0"/>
            </a:br>
            <a:r>
              <a:rPr lang="en-GB" sz="3600" b="1" dirty="0"/>
              <a:t>Algorithms and their Applications</a:t>
            </a:r>
            <a:br>
              <a:rPr lang="en-GB" sz="3600" b="1" dirty="0"/>
            </a:br>
            <a:r>
              <a:rPr lang="en-GB" sz="3600" b="1" dirty="0"/>
              <a:t>CS2004 (2020-2021)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b="1" dirty="0"/>
              <a:t>Dr Stephen Swift</a:t>
            </a:r>
          </a:p>
          <a:p>
            <a:pPr algn="ctr">
              <a:buNone/>
            </a:pPr>
            <a:endParaRPr lang="en-GB" dirty="0"/>
          </a:p>
          <a:p>
            <a:pPr algn="ctr">
              <a:buNone/>
            </a:pPr>
            <a:r>
              <a:rPr lang="en-GB" dirty="0"/>
              <a:t>S.1 Lab sheet 1 – Supplemental – Heron’s Algorithm</a:t>
            </a:r>
          </a:p>
          <a:p>
            <a:pPr algn="ctr">
              <a:buNone/>
            </a:pPr>
            <a:endParaRPr lang="en-GB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Laboratory Worksheets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F96370C-5C98-4305-8845-E1EE396EB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011" y="4316208"/>
            <a:ext cx="13430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625600" y="1524000"/>
            <a:ext cx="10261600" cy="3216676"/>
          </a:xfrm>
        </p:spPr>
        <p:txBody>
          <a:bodyPr/>
          <a:lstStyle/>
          <a:p>
            <a:r>
              <a:rPr lang="en-GB" sz="2400" dirty="0"/>
              <a:t>There are two worksheets this week: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CS2004 Worksheet 1 - Java Programming Environment (2020-2021).docx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CS2004 Worksheet 2 - Simple Algorithms (2020-2021).docx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 second worksheet (2) is a recap of Java programming and algorithms based on your first year programming module…</a:t>
            </a:r>
          </a:p>
          <a:p>
            <a:r>
              <a:rPr lang="en-GB" sz="2400" dirty="0"/>
              <a:t>The first sheet (1) I will talk about a little bit in this introduction…</a:t>
            </a:r>
          </a:p>
          <a:p>
            <a:r>
              <a:rPr lang="en-GB" sz="2400" dirty="0"/>
              <a:t>Neither of these two worksheets are assessed, however they provide essential additional teaching material for the module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</a:t>
            </a:r>
            <a:fld id="{8D027D5C-EF4A-4402-9E4A-AC6E1198DB58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335F03-1E3E-4975-A0A7-169262D0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818" y="4867676"/>
            <a:ext cx="2795043" cy="18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311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Introduction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625600" y="1524000"/>
            <a:ext cx="7607177" cy="3634065"/>
          </a:xfrm>
        </p:spPr>
        <p:txBody>
          <a:bodyPr/>
          <a:lstStyle/>
          <a:p>
            <a:r>
              <a:rPr lang="en-GB" sz="2400" dirty="0"/>
              <a:t>In this week’s worksheet (#1) we are looking at implementing 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Heron’s Algorithm</a:t>
            </a:r>
          </a:p>
          <a:p>
            <a:pPr lvl="1"/>
            <a:r>
              <a:rPr lang="en-GB" sz="1800" dirty="0"/>
              <a:t>In Java</a:t>
            </a:r>
          </a:p>
          <a:p>
            <a:r>
              <a:rPr lang="en-GB" sz="2400" dirty="0"/>
              <a:t>Heron of Alexandria, aka Hero</a:t>
            </a:r>
          </a:p>
          <a:p>
            <a:r>
              <a:rPr lang="en-GB" sz="2400" dirty="0"/>
              <a:t>10 CE to approximately 70 CE</a:t>
            </a:r>
          </a:p>
          <a:p>
            <a:r>
              <a:rPr lang="en-GB" sz="2400" dirty="0"/>
              <a:t>A Greek mathematician and Engineer </a:t>
            </a:r>
          </a:p>
          <a:p>
            <a:pPr lvl="1"/>
            <a:r>
              <a:rPr lang="en-GB" sz="1800" dirty="0"/>
              <a:t>Possibly Egyptian…</a:t>
            </a:r>
          </a:p>
          <a:p>
            <a:r>
              <a:rPr lang="en-GB" sz="2400" dirty="0"/>
              <a:t>Developed an iterative algorithm for calculating the square root of a number…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</a:t>
            </a:r>
            <a:fld id="{8D027D5C-EF4A-4402-9E4A-AC6E1198DB58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AB71D0-5558-4475-9B1C-59F7B1569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777" y="2214840"/>
            <a:ext cx="2095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EBB796-6EBA-4A2B-9CA9-78959ABD0CBB}"/>
                  </a:ext>
                </a:extLst>
              </p:cNvPr>
              <p:cNvSpPr txBox="1"/>
              <p:nvPr/>
            </p:nvSpPr>
            <p:spPr>
              <a:xfrm>
                <a:off x="5133521" y="5334000"/>
                <a:ext cx="2554541" cy="1036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</a:t>
                </a:r>
                <a:r>
                  <a:rPr lang="en-GB" sz="3200" dirty="0"/>
                  <a:t>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rad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EBB796-6EBA-4A2B-9CA9-78959ABD0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21" y="5334000"/>
                <a:ext cx="2554541" cy="1036887"/>
              </a:xfrm>
              <a:prstGeom prst="rect">
                <a:avLst/>
              </a:prstGeom>
              <a:blipFill>
                <a:blip r:embed="rId3"/>
                <a:stretch>
                  <a:fillRect l="-9547" b="-22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739760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it Works – Part 1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625600" y="1524001"/>
            <a:ext cx="10412520" cy="1840642"/>
          </a:xfrm>
        </p:spPr>
        <p:txBody>
          <a:bodyPr/>
          <a:lstStyle/>
          <a:p>
            <a:r>
              <a:rPr lang="en-GB" sz="2400" dirty="0"/>
              <a:t>Firstly we note that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GB" sz="2400" dirty="0"/>
              <a:t>The algorithm works by firstly guessing a value for the solution, anything will do, but Heron suggest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400" dirty="0"/>
              <a:t> is a good start…</a:t>
            </a:r>
          </a:p>
          <a:p>
            <a:r>
              <a:rPr lang="en-GB" sz="2400" dirty="0"/>
              <a:t>Given such as guess we “consider” in the mathematical sense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/>
              <a:t> and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>
                <a:latin typeface="+mj-lt"/>
                <a:cs typeface="Times New Roman" panose="02020603050405020304" pitchFamily="18" charset="0"/>
              </a:rPr>
              <a:t>…</a:t>
            </a:r>
            <a:endParaRPr lang="en-GB" sz="2400" dirty="0">
              <a:latin typeface="+mj-lt"/>
            </a:endParaRPr>
          </a:p>
          <a:p>
            <a:endParaRPr lang="en-GB" sz="24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</a:t>
            </a:r>
            <a:fld id="{8D027D5C-EF4A-4402-9E4A-AC6E1198DB58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EBB796-6EBA-4A2B-9CA9-78959ABD0CBB}"/>
                  </a:ext>
                </a:extLst>
              </p:cNvPr>
              <p:cNvSpPr txBox="1"/>
              <p:nvPr/>
            </p:nvSpPr>
            <p:spPr>
              <a:xfrm>
                <a:off x="3695704" y="3364643"/>
                <a:ext cx="4800592" cy="525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b="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+mj-lt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>
                    <a:latin typeface="+mj-lt"/>
                    <a:cs typeface="Times New Roman" panose="02020603050405020304" pitchFamily="18" charset="0"/>
                  </a:rPr>
                  <a:t> thus</a:t>
                </a:r>
                <a:r>
                  <a:rPr lang="en-GB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rad>
                  </m:oMath>
                </a14:m>
                <a:endParaRPr lang="en-GB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EBB796-6EBA-4A2B-9CA9-78959ABD0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4" y="3364643"/>
                <a:ext cx="4800592" cy="525528"/>
              </a:xfrm>
              <a:prstGeom prst="rect">
                <a:avLst/>
              </a:prstGeom>
              <a:blipFill>
                <a:blip r:embed="rId2"/>
                <a:stretch>
                  <a:fillRect l="-2030" t="-11628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7996D8-5D63-4A6F-874C-0C768B9721A6}"/>
                  </a:ext>
                </a:extLst>
              </p:cNvPr>
              <p:cNvSpPr txBox="1"/>
              <p:nvPr/>
            </p:nvSpPr>
            <p:spPr>
              <a:xfrm>
                <a:off x="3695704" y="4150852"/>
                <a:ext cx="4800592" cy="525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b="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+mj-lt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>
                    <a:latin typeface="+mj-lt"/>
                    <a:cs typeface="Times New Roman" panose="02020603050405020304" pitchFamily="18" charset="0"/>
                  </a:rPr>
                  <a:t> thus</a:t>
                </a:r>
                <a:r>
                  <a:rPr lang="en-GB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rad>
                  </m:oMath>
                </a14:m>
                <a:endParaRPr lang="en-GB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7996D8-5D63-4A6F-874C-0C768B972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4" y="4150852"/>
                <a:ext cx="4800592" cy="525528"/>
              </a:xfrm>
              <a:prstGeom prst="rect">
                <a:avLst/>
              </a:prstGeom>
              <a:blipFill>
                <a:blip r:embed="rId3"/>
                <a:stretch>
                  <a:fillRect l="-2030" t="-11628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C358D0C7-0593-4342-A9DF-D4ABA526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076" y="4756959"/>
            <a:ext cx="10412520" cy="57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8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5248F"/>
              </a:buClr>
              <a:buSzPct val="5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036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5248F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986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sz="2400" kern="0" dirty="0"/>
              <a:t>Thus whatever value we “guess” for </a:t>
            </a:r>
            <a:r>
              <a:rPr lang="en-GB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kern="0" dirty="0"/>
              <a:t>, we know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B8C804-733C-4D95-AC26-F8894C4A4883}"/>
                  </a:ext>
                </a:extLst>
              </p:cNvPr>
              <p:cNvSpPr txBox="1"/>
              <p:nvPr/>
            </p:nvSpPr>
            <p:spPr>
              <a:xfrm>
                <a:off x="3697182" y="5621054"/>
                <a:ext cx="4800592" cy="552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B8C804-733C-4D95-AC26-F8894C4A4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82" y="5621054"/>
                <a:ext cx="4800592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812841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it Works – Part 2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625600" y="1524001"/>
            <a:ext cx="10412520" cy="914400"/>
          </a:xfrm>
        </p:spPr>
        <p:txBody>
          <a:bodyPr/>
          <a:lstStyle/>
          <a:p>
            <a:r>
              <a:rPr lang="en-GB" sz="2400" dirty="0"/>
              <a:t>So we can repeatedly improve our estimate of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/>
              <a:t> by iteratively choosing the mid point between the two limits…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</a:t>
            </a:r>
            <a:fld id="{8D027D5C-EF4A-4402-9E4A-AC6E1198DB58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EBB796-6EBA-4A2B-9CA9-78959ABD0CBB}"/>
                  </a:ext>
                </a:extLst>
              </p:cNvPr>
              <p:cNvSpPr txBox="1"/>
              <p:nvPr/>
            </p:nvSpPr>
            <p:spPr>
              <a:xfrm>
                <a:off x="3899891" y="2950501"/>
                <a:ext cx="4800592" cy="13979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4800" i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EBB796-6EBA-4A2B-9CA9-78959ABD0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891" y="2950501"/>
                <a:ext cx="4800592" cy="1397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86400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it Works – Part 3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625600" y="1524000"/>
            <a:ext cx="10412520" cy="4876799"/>
          </a:xfrm>
        </p:spPr>
        <p:txBody>
          <a:bodyPr/>
          <a:lstStyle/>
          <a:p>
            <a:r>
              <a:rPr lang="en-GB" dirty="0"/>
              <a:t>Compute the square root of 16…</a:t>
            </a:r>
          </a:p>
          <a:p>
            <a:pPr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</a:t>
            </a:r>
          </a:p>
          <a:p>
            <a:pPr>
              <a:buNone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(16 + 16/16) / 2 = 8.50</a:t>
            </a:r>
          </a:p>
          <a:p>
            <a:pPr>
              <a:buNone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(8.5 + 16 / 8.5) / 2 = 5.12</a:t>
            </a:r>
          </a:p>
          <a:p>
            <a:pPr>
              <a:buNone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(5.12 + 16 / 5.12) / 2 = 4.13</a:t>
            </a:r>
          </a:p>
          <a:p>
            <a:pPr>
              <a:buNone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(4.13 + 16 / 4.13) / 2 = 4.00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</a:t>
            </a:r>
            <a:fld id="{8D027D5C-EF4A-4402-9E4A-AC6E1198DB58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128645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Laboratory Worksheet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625600" y="1524000"/>
            <a:ext cx="10261600" cy="4131076"/>
          </a:xfrm>
        </p:spPr>
        <p:txBody>
          <a:bodyPr/>
          <a:lstStyle/>
          <a:p>
            <a:r>
              <a:rPr lang="en-GB" sz="3600" dirty="0"/>
              <a:t>The purpose of the worksheet is to:</a:t>
            </a:r>
          </a:p>
          <a:p>
            <a:pPr lvl="1"/>
            <a:r>
              <a:rPr lang="en-GB" sz="2800" dirty="0"/>
              <a:t>Get a Java program up and running!</a:t>
            </a:r>
          </a:p>
          <a:p>
            <a:pPr lvl="1"/>
            <a:r>
              <a:rPr lang="en-GB" sz="2800" dirty="0"/>
              <a:t>Understand how Heron’s algorithm works</a:t>
            </a:r>
          </a:p>
          <a:p>
            <a:pPr lvl="1"/>
            <a:r>
              <a:rPr lang="en-GB" sz="2800" dirty="0"/>
              <a:t>Get Heron’s algorithm working on a single example</a:t>
            </a:r>
          </a:p>
          <a:p>
            <a:pPr lvl="2"/>
            <a:r>
              <a:rPr lang="en-GB" sz="2000" dirty="0"/>
              <a:t>Generate some (lots of) random data and test the code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2800" dirty="0"/>
              <a:t>Time how long it takes to run a function of problem size (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dirty="0"/>
              <a:t>)</a:t>
            </a:r>
          </a:p>
          <a:p>
            <a:r>
              <a:rPr lang="en-GB" sz="3400" dirty="0"/>
              <a:t>How the labs are going to run…</a:t>
            </a:r>
          </a:p>
          <a:p>
            <a:endParaRPr lang="en-GB" sz="3600" dirty="0"/>
          </a:p>
          <a:p>
            <a:endParaRPr lang="en-GB" sz="36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</a:t>
            </a:r>
            <a:fld id="{8D027D5C-EF4A-4402-9E4A-AC6E1198DB58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19816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 sheet 1 –  Heron’s Algorithm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BEC8655-0C21-49F2-A375-A5B4ACAD3769}" type="slidenum">
              <a:rPr lang="en-GB"/>
              <a:pPr/>
              <a:t>8</a:t>
            </a:fld>
            <a:endParaRPr lang="en-GB" dirty="0"/>
          </a:p>
        </p:txBody>
      </p:sp>
      <p:pic>
        <p:nvPicPr>
          <p:cNvPr id="6" name="Picture 5" descr="question-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1752600"/>
            <a:ext cx="4320000" cy="432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FE34BE-7609-4C9E-AA7F-B773622CD3B8}"/>
              </a:ext>
            </a:extLst>
          </p:cNvPr>
          <p:cNvSpPr txBox="1"/>
          <p:nvPr/>
        </p:nvSpPr>
        <p:spPr>
          <a:xfrm>
            <a:off x="5638800" y="6231358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cript MT Bold" panose="03040602040607080904" pitchFamily="66" charset="0"/>
              </a:rPr>
              <a:t>Via the chat…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Fluidity">
  <a:themeElements>
    <a:clrScheme name="Fluidity 6">
      <a:dk1>
        <a:srgbClr val="000000"/>
      </a:dk1>
      <a:lt1>
        <a:srgbClr val="FFFFFF"/>
      </a:lt1>
      <a:dk2>
        <a:srgbClr val="6A4076"/>
      </a:dk2>
      <a:lt2>
        <a:srgbClr val="969696"/>
      </a:lt2>
      <a:accent1>
        <a:srgbClr val="DBA9C2"/>
      </a:accent1>
      <a:accent2>
        <a:srgbClr val="E1BF91"/>
      </a:accent2>
      <a:accent3>
        <a:srgbClr val="FFFFFF"/>
      </a:accent3>
      <a:accent4>
        <a:srgbClr val="000000"/>
      </a:accent4>
      <a:accent5>
        <a:srgbClr val="EAD1DD"/>
      </a:accent5>
      <a:accent6>
        <a:srgbClr val="CCAD83"/>
      </a:accent6>
      <a:hlink>
        <a:srgbClr val="B3CE82"/>
      </a:hlink>
      <a:folHlink>
        <a:srgbClr val="B8AD48"/>
      </a:folHlink>
    </a:clrScheme>
    <a:fontScheme name="Fluidity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luidity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idity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idity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BEB0F4B-F969-4D2F-A62E-EC8D16817656}" vid="{771C03A1-E476-455E-A061-FE1C4F15D4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 Template</Template>
  <TotalTime>1140</TotalTime>
  <Words>510</Words>
  <Application>Microsoft Office PowerPoint</Application>
  <PresentationFormat>Widescreen</PresentationFormat>
  <Paragraphs>68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Unicode MS</vt:lpstr>
      <vt:lpstr>Cambria Math</vt:lpstr>
      <vt:lpstr>Courier New</vt:lpstr>
      <vt:lpstr>Script MT Bold</vt:lpstr>
      <vt:lpstr>Tahoma</vt:lpstr>
      <vt:lpstr>Times New Roman</vt:lpstr>
      <vt:lpstr>Wingdings</vt:lpstr>
      <vt:lpstr>Fluidity</vt:lpstr>
      <vt:lpstr> Algorithms and their Applications CS2004 (2020-2021)</vt:lpstr>
      <vt:lpstr>The Laboratory Worksheets</vt:lpstr>
      <vt:lpstr>Introduction</vt:lpstr>
      <vt:lpstr>How it Works – Part 1</vt:lpstr>
      <vt:lpstr>How it Works – Part 2</vt:lpstr>
      <vt:lpstr>How it Works – Part 3</vt:lpstr>
      <vt:lpstr>The Laboratory Worksheet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cssrsms</dc:creator>
  <cp:lastModifiedBy>Swifty</cp:lastModifiedBy>
  <cp:revision>127</cp:revision>
  <cp:lastPrinted>1601-01-01T00:00:00Z</cp:lastPrinted>
  <dcterms:created xsi:type="dcterms:W3CDTF">1601-01-01T00:00:00Z</dcterms:created>
  <dcterms:modified xsi:type="dcterms:W3CDTF">2020-10-05T12:17:34Z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