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58" r:id="rId4"/>
    <p:sldId id="264" r:id="rId5"/>
    <p:sldId id="272" r:id="rId6"/>
    <p:sldId id="263" r:id="rId7"/>
    <p:sldId id="265" r:id="rId8"/>
    <p:sldId id="266" r:id="rId9"/>
    <p:sldId id="267" r:id="rId10"/>
    <p:sldId id="268" r:id="rId11"/>
    <p:sldId id="273" r:id="rId12"/>
    <p:sldId id="269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F7B8E-AA04-4116-B7CD-F87AF890BA15}" v="3" dt="2020-09-08T02:08:56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Jihyeon" userId="73b7d8dedb86db3b" providerId="LiveId" clId="{2BFF7B8E-AA04-4116-B7CD-F87AF890BA15}"/>
    <pc:docChg chg="addSld delSld modSld">
      <pc:chgData name="Park Jihyeon" userId="73b7d8dedb86db3b" providerId="LiveId" clId="{2BFF7B8E-AA04-4116-B7CD-F87AF890BA15}" dt="2020-09-08T02:08:56.498" v="26"/>
      <pc:docMkLst>
        <pc:docMk/>
      </pc:docMkLst>
      <pc:sldChg chg="new del">
        <pc:chgData name="Park Jihyeon" userId="73b7d8dedb86db3b" providerId="LiveId" clId="{2BFF7B8E-AA04-4116-B7CD-F87AF890BA15}" dt="2020-09-08T02:08:45.285" v="2" actId="47"/>
        <pc:sldMkLst>
          <pc:docMk/>
          <pc:sldMk cId="4071618934" sldId="256"/>
        </pc:sldMkLst>
      </pc:sldChg>
      <pc:sldChg chg="add">
        <pc:chgData name="Park Jihyeon" userId="73b7d8dedb86db3b" providerId="LiveId" clId="{2BFF7B8E-AA04-4116-B7CD-F87AF890BA15}" dt="2020-09-08T02:08:32.942" v="1"/>
        <pc:sldMkLst>
          <pc:docMk/>
          <pc:sldMk cId="318083337" sldId="257"/>
        </pc:sldMkLst>
      </pc:sldChg>
      <pc:sldChg chg="add">
        <pc:chgData name="Park Jihyeon" userId="73b7d8dedb86db3b" providerId="LiveId" clId="{2BFF7B8E-AA04-4116-B7CD-F87AF890BA15}" dt="2020-09-08T02:08:32.942" v="1"/>
        <pc:sldMkLst>
          <pc:docMk/>
          <pc:sldMk cId="1899479455" sldId="258"/>
        </pc:sldMkLst>
      </pc:sldChg>
      <pc:sldChg chg="add">
        <pc:chgData name="Park Jihyeon" userId="73b7d8dedb86db3b" providerId="LiveId" clId="{2BFF7B8E-AA04-4116-B7CD-F87AF890BA15}" dt="2020-09-08T02:08:32.942" v="1"/>
        <pc:sldMkLst>
          <pc:docMk/>
          <pc:sldMk cId="3552012908" sldId="263"/>
        </pc:sldMkLst>
      </pc:sldChg>
      <pc:sldChg chg="add">
        <pc:chgData name="Park Jihyeon" userId="73b7d8dedb86db3b" providerId="LiveId" clId="{2BFF7B8E-AA04-4116-B7CD-F87AF890BA15}" dt="2020-09-08T02:08:32.942" v="1"/>
        <pc:sldMkLst>
          <pc:docMk/>
          <pc:sldMk cId="1063728826" sldId="264"/>
        </pc:sldMkLst>
      </pc:sldChg>
      <pc:sldChg chg="add">
        <pc:chgData name="Park Jihyeon" userId="73b7d8dedb86db3b" providerId="LiveId" clId="{2BFF7B8E-AA04-4116-B7CD-F87AF890BA15}" dt="2020-09-08T02:08:32.942" v="1"/>
        <pc:sldMkLst>
          <pc:docMk/>
          <pc:sldMk cId="4101479404" sldId="265"/>
        </pc:sldMkLst>
      </pc:sldChg>
      <pc:sldChg chg="add">
        <pc:chgData name="Park Jihyeon" userId="73b7d8dedb86db3b" providerId="LiveId" clId="{2BFF7B8E-AA04-4116-B7CD-F87AF890BA15}" dt="2020-09-08T02:08:32.942" v="1"/>
        <pc:sldMkLst>
          <pc:docMk/>
          <pc:sldMk cId="164512347" sldId="266"/>
        </pc:sldMkLst>
      </pc:sldChg>
      <pc:sldChg chg="add">
        <pc:chgData name="Park Jihyeon" userId="73b7d8dedb86db3b" providerId="LiveId" clId="{2BFF7B8E-AA04-4116-B7CD-F87AF890BA15}" dt="2020-09-08T02:08:32.942" v="1"/>
        <pc:sldMkLst>
          <pc:docMk/>
          <pc:sldMk cId="2119341593" sldId="267"/>
        </pc:sldMkLst>
      </pc:sldChg>
      <pc:sldChg chg="add">
        <pc:chgData name="Park Jihyeon" userId="73b7d8dedb86db3b" providerId="LiveId" clId="{2BFF7B8E-AA04-4116-B7CD-F87AF890BA15}" dt="2020-09-08T02:08:32.942" v="1"/>
        <pc:sldMkLst>
          <pc:docMk/>
          <pc:sldMk cId="748043010" sldId="268"/>
        </pc:sldMkLst>
      </pc:sldChg>
      <pc:sldChg chg="add">
        <pc:chgData name="Park Jihyeon" userId="73b7d8dedb86db3b" providerId="LiveId" clId="{2BFF7B8E-AA04-4116-B7CD-F87AF890BA15}" dt="2020-09-08T02:08:32.942" v="1"/>
        <pc:sldMkLst>
          <pc:docMk/>
          <pc:sldMk cId="1219664629" sldId="269"/>
        </pc:sldMkLst>
      </pc:sldChg>
      <pc:sldChg chg="add">
        <pc:chgData name="Park Jihyeon" userId="73b7d8dedb86db3b" providerId="LiveId" clId="{2BFF7B8E-AA04-4116-B7CD-F87AF890BA15}" dt="2020-09-08T02:08:32.942" v="1"/>
        <pc:sldMkLst>
          <pc:docMk/>
          <pc:sldMk cId="879370990" sldId="271"/>
        </pc:sldMkLst>
      </pc:sldChg>
      <pc:sldChg chg="modSp add mod">
        <pc:chgData name="Park Jihyeon" userId="73b7d8dedb86db3b" providerId="LiveId" clId="{2BFF7B8E-AA04-4116-B7CD-F87AF890BA15}" dt="2020-09-08T02:08:56.498" v="26"/>
        <pc:sldMkLst>
          <pc:docMk/>
          <pc:sldMk cId="402626737" sldId="272"/>
        </pc:sldMkLst>
        <pc:spChg chg="mod">
          <ac:chgData name="Park Jihyeon" userId="73b7d8dedb86db3b" providerId="LiveId" clId="{2BFF7B8E-AA04-4116-B7CD-F87AF890BA15}" dt="2020-09-08T02:08:56.498" v="26"/>
          <ac:spMkLst>
            <pc:docMk/>
            <pc:sldMk cId="402626737" sldId="272"/>
            <ac:spMk id="2" creationId="{409F1CDC-49B8-49F7-9173-F18AC7C17FCE}"/>
          </ac:spMkLst>
        </pc:spChg>
      </pc:sldChg>
      <pc:sldChg chg="add">
        <pc:chgData name="Park Jihyeon" userId="73b7d8dedb86db3b" providerId="LiveId" clId="{2BFF7B8E-AA04-4116-B7CD-F87AF890BA15}" dt="2020-09-08T02:08:32.942" v="1"/>
        <pc:sldMkLst>
          <pc:docMk/>
          <pc:sldMk cId="434288412" sldId="273"/>
        </pc:sldMkLst>
      </pc:sldChg>
      <pc:sldChg chg="add">
        <pc:chgData name="Park Jihyeon" userId="73b7d8dedb86db3b" providerId="LiveId" clId="{2BFF7B8E-AA04-4116-B7CD-F87AF890BA15}" dt="2020-09-08T02:08:32.942" v="1"/>
        <pc:sldMkLst>
          <pc:docMk/>
          <pc:sldMk cId="3229153092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9DC52-9CDF-43E4-95A2-2235CF1DF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74C897-FC5F-4BE1-B68B-B6457353C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26EAF-F21A-45AA-9A44-06EB9094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B7861-C417-467A-B85A-FC367854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A543F-71F9-4A62-B54F-D3281E29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0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1EA63-BDE9-4C84-90E1-6B0AAAA1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EB00E5-7344-4D6C-99EC-1005B7400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2657F-7659-4F9B-AD5B-6B240F91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224A1-47DF-47DA-BC14-A9F1875B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478C6-DF5F-493C-8058-B249F3F9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7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1ABF9-C7C3-4E50-878C-E00633700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573B9-A325-4EC3-8A49-A6BE80C73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9BAB2-F7D5-4B9B-AF99-EA0BD9B2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9CB46-0BA8-41D8-8699-BCACD185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7874A-A792-4C38-BCF9-2271AB41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30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BA732-3263-4F32-86D9-0BADA839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23001-0C0B-47CF-AF1F-E946C69DD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93157-A28B-4FF6-8605-04A04546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4EBB-35CF-4BFF-A85E-990BF627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82224-A57E-4A6E-9169-16D4BD8B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3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419E0-A2B7-47D4-911B-022AD6C2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EF747E-CC94-4B85-837C-2041B8D88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7C307-0825-4C3A-9DAB-69F1472C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A2B49-785C-4B98-ADA4-261D3625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CB866-98B1-47A6-A772-583ECAD4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4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A61E6-2B14-4FAE-ADFB-528E7AC1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7C062-D1A7-4B01-A15C-B394BC851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8CCAB-E43B-4880-BB53-178F48786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DF248-6DEE-47D7-AA8D-1A7CC9D2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3B9A2B-66BD-42E6-8F26-C46543A9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24712-ABF6-4AA4-891B-40BF2492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90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C6619-DB3B-4AC8-8B33-DF9B882B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6FD1A-C018-43E7-849E-29E08A34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E50493-E5AB-4C19-B4C9-FB130FB7D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13A054-DBBC-47D4-AE85-2D2E7243D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65EB7-8D03-4667-A3FF-5F0536944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99492-F4CC-46A6-A6FD-8BF02031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9B90D-FEB7-40B9-9E7A-3BC452B6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BDA378-EFA4-4C18-A5A1-66515674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4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B99C-4D41-4AE9-9004-1945FF11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74B3F9-C9F9-477C-AFAF-BED55AE9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515AB-4232-42A9-8C12-190ECF3A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3AD072-9E3B-4DBF-9F56-2BB73DC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8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FB7A71-0BF3-4B25-ACF9-74C8D2AF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AB0775-8AB8-468B-A399-A9637FB4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7824A-F468-4C6F-B8F7-E12649CB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0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294A-D32E-49BD-A623-BB46530D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2DA18-AFFD-4B70-AB02-07F23FC2B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7AEA0A-2492-457D-B950-5580B8A1A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2FA65-DC7B-4FB7-8971-1C164242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495047-F767-490C-842B-E410A7B6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B3596-344D-4280-A2C9-34E54633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6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5B857-54FF-41B0-AB7A-71BF91E9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04C31D-0F84-4C72-8FBB-4163F901D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EE9D07-EE8E-402F-83FD-96BA0562D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245E46-AC29-4E52-B31C-89C4F1EF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BF76B7-484A-49C4-B132-AE888DC8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6B1BA4-4B48-45B5-9CD9-E3F689D5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99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DA9C55-0C82-4BA6-8B31-00582211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1CE822-2B5C-4282-861F-0744E2CE7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FCC85-64FC-453B-BF79-F580A1C46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D38E6-CE97-48F0-9A09-0E6F3D08A1DB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03D51-62BE-4805-BB34-4315B2B6E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21D8D-ED2E-4235-8C4A-EC78B8FFC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5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AC98A-0176-42E1-AD7F-149973AD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4118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왜 </a:t>
            </a:r>
            <a:r>
              <a:rPr lang="en-US" altLang="ko-KR" dirty="0"/>
              <a:t>20</a:t>
            </a:r>
            <a:r>
              <a:rPr lang="ko-KR" altLang="en-US" dirty="0"/>
              <a:t>대가 확연히 인구 대비 감염자의 수가 많을까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8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1. 20</a:t>
            </a:r>
            <a:r>
              <a:rPr lang="ko-KR" altLang="en-US" dirty="0"/>
              <a:t>대는 불타는 청춘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외출을 많이 해서 그렇지 않을까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BE7FF-D261-4577-B0A2-BFCE149D07F0}"/>
              </a:ext>
            </a:extLst>
          </p:cNvPr>
          <p:cNvSpPr txBox="1"/>
          <p:nvPr/>
        </p:nvSpPr>
        <p:spPr>
          <a:xfrm>
            <a:off x="3806023" y="4285962"/>
            <a:ext cx="7713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점을 참고했을 때</a:t>
            </a:r>
            <a:r>
              <a:rPr lang="en-US" altLang="ko-KR" dirty="0"/>
              <a:t>, </a:t>
            </a:r>
            <a:r>
              <a:rPr lang="ko-KR" altLang="en-US" dirty="0"/>
              <a:t>외출을 할 시 실내에서 마스크를 벗는 일이 잦은 곳을 많이 가면 평소에 마스크를 쓰고 다녔더라도 감염률을 올릴 수 있다고 생각했다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그래서 혹시 </a:t>
            </a:r>
            <a:r>
              <a:rPr lang="en-US" altLang="ko-KR" dirty="0"/>
              <a:t>20</a:t>
            </a:r>
            <a:r>
              <a:rPr lang="ko-KR" altLang="en-US" dirty="0"/>
              <a:t>대의 </a:t>
            </a:r>
            <a:r>
              <a:rPr lang="ko-KR" altLang="en-US" dirty="0" err="1"/>
              <a:t>외출지</a:t>
            </a:r>
            <a:r>
              <a:rPr lang="ko-KR" altLang="en-US" dirty="0"/>
              <a:t> 중 실내에서 마스크를 벗는 일이 잦은 곳을 외출한 비율을 알아본다면 이유를 알 수 있을 거라 생각했다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255F2E-F192-4ACD-AB35-F35607DF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65" y="1925415"/>
            <a:ext cx="3344109" cy="472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77FCF5-DA20-4CF5-9EF9-36410D5A06A1}"/>
              </a:ext>
            </a:extLst>
          </p:cNvPr>
          <p:cNvSpPr txBox="1"/>
          <p:nvPr/>
        </p:nvSpPr>
        <p:spPr>
          <a:xfrm>
            <a:off x="3806023" y="2030588"/>
            <a:ext cx="75477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질병관리본부에 따르면 코로나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감염자와 건강한 사람 모두 마스크를 착용하지 않았을 때 감염률을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100%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라고 한다면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코로나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감염자가 마스크를 착용하지 않고 건강한 사람이 마스크를 착용한 경우는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70%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반면 건강한 사람이 마스크를 착용하지 않았더라도 코로나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감염자가 마스크를 착용한다면 감염률은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5%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로 떨어진다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둘 다 마스크를 착용하는 경우 감염률은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1.5%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로 현저히 하락한다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8043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1. 20</a:t>
            </a:r>
            <a:r>
              <a:rPr lang="ko-KR" altLang="en-US" dirty="0"/>
              <a:t>대는 불타는 청춘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외출을 많이 해서 그렇지 않을까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5EB89-1F74-421A-AC52-182A8538B56B}"/>
              </a:ext>
            </a:extLst>
          </p:cNvPr>
          <p:cNvSpPr txBox="1"/>
          <p:nvPr/>
        </p:nvSpPr>
        <p:spPr>
          <a:xfrm>
            <a:off x="7806794" y="5125841"/>
            <a:ext cx="3448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계층별 </a:t>
            </a:r>
            <a:r>
              <a:rPr lang="ko-KR" altLang="en-US" dirty="0" err="1"/>
              <a:t>확진자들의</a:t>
            </a:r>
            <a:r>
              <a:rPr lang="ko-KR" altLang="en-US" dirty="0"/>
              <a:t> 동선 중 마스크를 쓰지 않는 곳이 포함된 비율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8D84E-B76D-49C6-882C-20A8F8E33048}"/>
              </a:ext>
            </a:extLst>
          </p:cNvPr>
          <p:cNvSpPr txBox="1"/>
          <p:nvPr/>
        </p:nvSpPr>
        <p:spPr>
          <a:xfrm>
            <a:off x="1942707" y="2208364"/>
            <a:ext cx="830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'</a:t>
            </a:r>
            <a:r>
              <a:rPr lang="ko-KR" altLang="en-US" dirty="0" err="1"/>
              <a:t>restaurant</a:t>
            </a:r>
            <a:r>
              <a:rPr lang="ko-KR" altLang="en-US" dirty="0"/>
              <a:t>','</a:t>
            </a:r>
            <a:r>
              <a:rPr lang="ko-KR" altLang="en-US" dirty="0" err="1"/>
              <a:t>cafe</a:t>
            </a:r>
            <a:r>
              <a:rPr lang="ko-KR" altLang="en-US" dirty="0"/>
              <a:t>','</a:t>
            </a:r>
            <a:r>
              <a:rPr lang="ko-KR" altLang="en-US" dirty="0" err="1"/>
              <a:t>bar</a:t>
            </a:r>
            <a:r>
              <a:rPr lang="ko-KR" altLang="en-US" dirty="0"/>
              <a:t>', '</a:t>
            </a:r>
            <a:r>
              <a:rPr lang="ko-KR" altLang="en-US" dirty="0" err="1"/>
              <a:t>bakery</a:t>
            </a:r>
            <a:r>
              <a:rPr lang="ko-KR" altLang="en-US" dirty="0"/>
              <a:t>', '</a:t>
            </a:r>
            <a:r>
              <a:rPr lang="ko-KR" altLang="en-US" dirty="0" err="1"/>
              <a:t>karaoke</a:t>
            </a:r>
            <a:r>
              <a:rPr lang="ko-KR" altLang="en-US" dirty="0"/>
              <a:t>','</a:t>
            </a:r>
            <a:r>
              <a:rPr lang="ko-KR" altLang="en-US" dirty="0" err="1"/>
              <a:t>lodging</a:t>
            </a:r>
            <a:r>
              <a:rPr lang="ko-KR" altLang="en-US" dirty="0"/>
              <a:t>','</a:t>
            </a:r>
            <a:r>
              <a:rPr lang="ko-KR" altLang="en-US" dirty="0" err="1"/>
              <a:t>gym</a:t>
            </a:r>
            <a:r>
              <a:rPr lang="ko-KR" altLang="en-US" dirty="0"/>
              <a:t>','</a:t>
            </a:r>
            <a:r>
              <a:rPr lang="ko-KR" altLang="en-US" dirty="0" err="1"/>
              <a:t>church</a:t>
            </a:r>
            <a:r>
              <a:rPr lang="ko-KR" altLang="en-US" dirty="0"/>
              <a:t>', '</a:t>
            </a:r>
            <a:r>
              <a:rPr lang="ko-KR" altLang="en-US" dirty="0" err="1"/>
              <a:t>pc_cafe</a:t>
            </a:r>
            <a:r>
              <a:rPr lang="ko-KR" altLang="en-US" dirty="0"/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0B02D-C447-478B-8FFE-37257AF2C68B}"/>
              </a:ext>
            </a:extLst>
          </p:cNvPr>
          <p:cNvSpPr txBox="1"/>
          <p:nvPr/>
        </p:nvSpPr>
        <p:spPr>
          <a:xfrm>
            <a:off x="923827" y="2761933"/>
            <a:ext cx="1023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위와 같은 곳을 실내에선 마스크를 쓰지 않는 곳으로 정의하고</a:t>
            </a:r>
            <a:r>
              <a:rPr lang="en-US" altLang="ko-KR" dirty="0"/>
              <a:t>, </a:t>
            </a:r>
            <a:r>
              <a:rPr lang="ko-KR" altLang="en-US" dirty="0"/>
              <a:t>외출한 곳에서 이 곳이 차지하는 비율을 계산해보았다</a:t>
            </a:r>
            <a:r>
              <a:rPr lang="en-US" altLang="ko-KR" dirty="0"/>
              <a:t>.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4412FC46-4F5B-475A-BFF6-2E06E56C1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477" y="3546717"/>
            <a:ext cx="4389034" cy="315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288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1. 20</a:t>
            </a:r>
            <a:r>
              <a:rPr lang="ko-KR" altLang="en-US" dirty="0"/>
              <a:t>대는 불타는 청춘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외출을 많이 해서 그렇지 않을까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BE7FF-D261-4577-B0A2-BFCE149D07F0}"/>
              </a:ext>
            </a:extLst>
          </p:cNvPr>
          <p:cNvSpPr txBox="1"/>
          <p:nvPr/>
        </p:nvSpPr>
        <p:spPr>
          <a:xfrm>
            <a:off x="977245" y="2144880"/>
            <a:ext cx="1023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계층에 비해 마스크를 실내에서 쓰지 않는 곳의 비율이 </a:t>
            </a:r>
            <a:r>
              <a:rPr lang="en-US" altLang="ko-KR" dirty="0"/>
              <a:t>20</a:t>
            </a:r>
            <a:r>
              <a:rPr lang="ko-KR" altLang="en-US" dirty="0"/>
              <a:t>대가 높았고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이를 통해 두 번째 결론에 도달할 수 있었다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C81EB3-B096-4587-8E2D-17D44BB080DE}"/>
              </a:ext>
            </a:extLst>
          </p:cNvPr>
          <p:cNvSpPr/>
          <p:nvPr/>
        </p:nvSpPr>
        <p:spPr>
          <a:xfrm>
            <a:off x="838200" y="3009953"/>
            <a:ext cx="9983771" cy="206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두 번째 결론 </a:t>
            </a:r>
            <a:r>
              <a:rPr lang="en-US" altLang="ko-KR" sz="3200" dirty="0"/>
              <a:t>: 20</a:t>
            </a:r>
            <a:r>
              <a:rPr lang="ko-KR" altLang="en-US" sz="3200" dirty="0"/>
              <a:t>대는 실내에서 마스크를 착용하지 않는 곳에 외출을 많이 했고</a:t>
            </a:r>
            <a:r>
              <a:rPr lang="en-US" altLang="ko-KR" sz="3200" dirty="0"/>
              <a:t>, </a:t>
            </a:r>
            <a:r>
              <a:rPr lang="ko-KR" altLang="en-US" sz="3200" dirty="0"/>
              <a:t>감염의 위험이 높아졌다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966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54D0E85-C097-45E5-807D-2F3FEEE4B0C7}"/>
              </a:ext>
            </a:extLst>
          </p:cNvPr>
          <p:cNvSpPr/>
          <p:nvPr/>
        </p:nvSpPr>
        <p:spPr>
          <a:xfrm>
            <a:off x="838200" y="346435"/>
            <a:ext cx="10143241" cy="29411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최종 결론 </a:t>
            </a:r>
            <a:r>
              <a:rPr lang="en-US" altLang="ko-KR" sz="3200" dirty="0"/>
              <a:t>: 20</a:t>
            </a:r>
            <a:r>
              <a:rPr lang="ko-KR" altLang="en-US" sz="3200" dirty="0"/>
              <a:t>대 전반의 문제 라기 보다는 소수의 슈퍼감염자들로 인한 감염이 많아 보인다</a:t>
            </a:r>
            <a:r>
              <a:rPr lang="en-US" altLang="ko-KR" sz="3200" dirty="0"/>
              <a:t>. </a:t>
            </a:r>
            <a:r>
              <a:rPr lang="ko-KR" altLang="en-US" sz="3200" dirty="0"/>
              <a:t>또한 이 감염은 </a:t>
            </a:r>
            <a:r>
              <a:rPr lang="en-US" altLang="ko-KR" sz="3200" dirty="0"/>
              <a:t>20</a:t>
            </a:r>
            <a:r>
              <a:rPr lang="ko-KR" altLang="en-US" sz="3200" dirty="0"/>
              <a:t>대들이 실내에서 마스크를 벗는 시설을 자주 이용해서 그렇다고 예상된다</a:t>
            </a:r>
            <a:r>
              <a:rPr lang="en-US" altLang="ko-KR" sz="3200" dirty="0"/>
              <a:t>.</a:t>
            </a:r>
            <a:r>
              <a:rPr lang="ko-KR" altLang="en-US" sz="3200" dirty="0"/>
              <a:t> </a:t>
            </a:r>
            <a:endParaRPr lang="en-US" altLang="ko-KR" sz="3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FD88A8-0108-4009-B9FB-CCFCCEE6E993}"/>
              </a:ext>
            </a:extLst>
          </p:cNvPr>
          <p:cNvSpPr/>
          <p:nvPr/>
        </p:nvSpPr>
        <p:spPr>
          <a:xfrm>
            <a:off x="838200" y="3570403"/>
            <a:ext cx="10143241" cy="29411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해결책 </a:t>
            </a:r>
            <a:r>
              <a:rPr lang="en-US" altLang="ko-KR" sz="3200" dirty="0"/>
              <a:t>: </a:t>
            </a:r>
            <a:r>
              <a:rPr lang="ko-KR" altLang="en-US" sz="3200" dirty="0"/>
              <a:t>실내에서 마스크를 벗는 시설은 최대한 자제를 정책적으로 하고 </a:t>
            </a:r>
            <a:r>
              <a:rPr lang="en-US" altLang="ko-KR" sz="3200" dirty="0"/>
              <a:t>(</a:t>
            </a:r>
            <a:r>
              <a:rPr lang="ko-KR" altLang="en-US" sz="3200" dirty="0"/>
              <a:t>현재 시행 중</a:t>
            </a:r>
            <a:r>
              <a:rPr lang="en-US" altLang="ko-KR" sz="3200" dirty="0"/>
              <a:t>), </a:t>
            </a:r>
            <a:r>
              <a:rPr lang="ko-KR" altLang="en-US" sz="3200" dirty="0"/>
              <a:t>시설 입장 시 </a:t>
            </a:r>
            <a:r>
              <a:rPr lang="en-US" altLang="ko-KR" sz="3200" dirty="0"/>
              <a:t>QR</a:t>
            </a:r>
            <a:r>
              <a:rPr lang="ko-KR" altLang="en-US" sz="3200" dirty="0"/>
              <a:t>코드를 필수로 입력하게 하고</a:t>
            </a:r>
            <a:r>
              <a:rPr lang="en-US" altLang="ko-KR" sz="3200" dirty="0"/>
              <a:t>, </a:t>
            </a:r>
            <a:r>
              <a:rPr lang="ko-KR" altLang="en-US" sz="3200" dirty="0"/>
              <a:t>일정 수준 이상의 외출 시엔 경고를 주는 식의 제재가 효과적일 것이라 생각한다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15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C6C5092-7898-4B0B-A235-35DDE929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921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0. </a:t>
            </a:r>
            <a:r>
              <a:rPr lang="ko-KR" altLang="en-US" dirty="0" err="1"/>
              <a:t>인트로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왜 </a:t>
            </a:r>
            <a:r>
              <a:rPr lang="en-US" altLang="ko-KR" dirty="0"/>
              <a:t>20</a:t>
            </a:r>
            <a:r>
              <a:rPr lang="ko-KR" altLang="en-US" dirty="0"/>
              <a:t>대에 주목했는가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C156C4E2-BC6B-4C75-9FD6-698C3C06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05" y="3064660"/>
            <a:ext cx="67627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282052-B492-4D38-B079-50630A0815B7}"/>
              </a:ext>
            </a:extLst>
          </p:cNvPr>
          <p:cNvSpPr txBox="1"/>
          <p:nvPr/>
        </p:nvSpPr>
        <p:spPr>
          <a:xfrm>
            <a:off x="923827" y="1864331"/>
            <a:ext cx="9964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나이대</a:t>
            </a:r>
            <a:r>
              <a:rPr lang="ko-KR" altLang="en-US" dirty="0"/>
              <a:t> 별 인구 대비 </a:t>
            </a:r>
            <a:r>
              <a:rPr lang="ko-KR" altLang="en-US" dirty="0" err="1"/>
              <a:t>확진자</a:t>
            </a:r>
            <a:r>
              <a:rPr lang="en-US" altLang="ko-KR" dirty="0"/>
              <a:t>, </a:t>
            </a:r>
            <a:r>
              <a:rPr lang="ko-KR" altLang="en-US" dirty="0"/>
              <a:t>사망자</a:t>
            </a:r>
            <a:r>
              <a:rPr lang="en-US" altLang="ko-KR" dirty="0"/>
              <a:t>, </a:t>
            </a:r>
            <a:r>
              <a:rPr lang="ko-KR" altLang="en-US" dirty="0"/>
              <a:t>나이별 </a:t>
            </a:r>
            <a:r>
              <a:rPr lang="ko-KR" altLang="en-US" dirty="0" err="1"/>
              <a:t>확진자</a:t>
            </a:r>
            <a:r>
              <a:rPr lang="ko-KR" altLang="en-US" dirty="0"/>
              <a:t> 대비 사망자의 비율을 비교해봤을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눈에 띄는 한 수치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 </a:t>
            </a:r>
            <a:r>
              <a:rPr lang="en-US" altLang="ko-KR" dirty="0"/>
              <a:t>20</a:t>
            </a:r>
            <a:r>
              <a:rPr lang="ko-KR" altLang="en-US" dirty="0"/>
              <a:t>대의 인구대비 </a:t>
            </a:r>
            <a:r>
              <a:rPr lang="ko-KR" altLang="en-US" dirty="0" err="1"/>
              <a:t>확진자</a:t>
            </a:r>
            <a:r>
              <a:rPr lang="ko-KR" altLang="en-US" dirty="0"/>
              <a:t> 수가 많을까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7937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1. 20</a:t>
            </a:r>
            <a:r>
              <a:rPr lang="ko-KR" altLang="en-US" dirty="0"/>
              <a:t>대는 불타는 청춘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외출을 많이 해서 그렇지 않을까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04E7-01F8-4EFB-BF9D-371BCD9A3A6D}"/>
              </a:ext>
            </a:extLst>
          </p:cNvPr>
          <p:cNvSpPr txBox="1"/>
          <p:nvPr/>
        </p:nvSpPr>
        <p:spPr>
          <a:xfrm>
            <a:off x="923827" y="2348584"/>
            <a:ext cx="9964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[work_out_20s] </a:t>
            </a:r>
            <a:r>
              <a:rPr lang="ko-KR" altLang="en-US" dirty="0"/>
              <a:t>에 따르면 </a:t>
            </a:r>
            <a:r>
              <a:rPr lang="en-US" altLang="ko-KR" dirty="0"/>
              <a:t>20</a:t>
            </a:r>
            <a:r>
              <a:rPr lang="ko-KR" altLang="en-US" dirty="0"/>
              <a:t>대의 절대적인 </a:t>
            </a:r>
            <a:r>
              <a:rPr lang="ko-KR" altLang="en-US" dirty="0" err="1"/>
              <a:t>외출량은</a:t>
            </a:r>
            <a:r>
              <a:rPr lang="ko-KR" altLang="en-US" dirty="0"/>
              <a:t> 많았다</a:t>
            </a:r>
            <a:r>
              <a:rPr lang="en-US" altLang="ko-KR" dirty="0"/>
              <a:t>. (PatientRoute.csv) </a:t>
            </a:r>
          </a:p>
          <a:p>
            <a:r>
              <a:rPr lang="ko-KR" altLang="en-US" dirty="0"/>
              <a:t>다른 계층에 비해 월등한 </a:t>
            </a:r>
            <a:r>
              <a:rPr lang="ko-KR" altLang="en-US" dirty="0" err="1"/>
              <a:t>외출량을</a:t>
            </a:r>
            <a:r>
              <a:rPr lang="ko-KR" altLang="en-US" dirty="0"/>
              <a:t> 보였는데</a:t>
            </a:r>
            <a:r>
              <a:rPr lang="en-US" altLang="ko-KR" dirty="0"/>
              <a:t>, </a:t>
            </a:r>
            <a:r>
              <a:rPr lang="ko-KR" altLang="en-US" dirty="0"/>
              <a:t>우리가 알고 있다시피 </a:t>
            </a:r>
            <a:r>
              <a:rPr lang="en-US" altLang="ko-KR" dirty="0"/>
              <a:t>20</a:t>
            </a:r>
            <a:r>
              <a:rPr lang="ko-KR" altLang="en-US" dirty="0"/>
              <a:t>대의 </a:t>
            </a:r>
            <a:r>
              <a:rPr lang="ko-KR" altLang="en-US" dirty="0" err="1"/>
              <a:t>확진자의</a:t>
            </a:r>
            <a:r>
              <a:rPr lang="ko-KR" altLang="en-US" dirty="0"/>
              <a:t> 수는 다른 나이대에 비해 많다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E9642-EBD5-4BA6-ACAD-FE3923E7C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032" y="3651298"/>
            <a:ext cx="36290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946E6F-D73B-45D2-82C4-BC4B0EAA905F}"/>
              </a:ext>
            </a:extLst>
          </p:cNvPr>
          <p:cNvSpPr txBox="1"/>
          <p:nvPr/>
        </p:nvSpPr>
        <p:spPr>
          <a:xfrm>
            <a:off x="1799268" y="6375448"/>
            <a:ext cx="314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계층별 </a:t>
            </a:r>
            <a:r>
              <a:rPr lang="ko-KR" altLang="en-US" dirty="0" err="1"/>
              <a:t>확진자의</a:t>
            </a:r>
            <a:r>
              <a:rPr lang="ko-KR" altLang="en-US" dirty="0"/>
              <a:t> </a:t>
            </a:r>
            <a:r>
              <a:rPr lang="ko-KR" altLang="en-US" dirty="0" err="1"/>
              <a:t>외출량</a:t>
            </a:r>
            <a:endParaRPr lang="en-US" altLang="ko-KR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980F8C1-D699-47BE-B7A5-3A6D94969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944" y="3548913"/>
            <a:ext cx="3884015" cy="28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C303C2-8273-4C2C-848A-AB9BBC106D8A}"/>
              </a:ext>
            </a:extLst>
          </p:cNvPr>
          <p:cNvSpPr txBox="1"/>
          <p:nvPr/>
        </p:nvSpPr>
        <p:spPr>
          <a:xfrm>
            <a:off x="7061024" y="6375448"/>
            <a:ext cx="396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대의 </a:t>
            </a:r>
            <a:r>
              <a:rPr lang="ko-KR" altLang="en-US" dirty="0" err="1"/>
              <a:t>확진자</a:t>
            </a:r>
            <a:r>
              <a:rPr lang="ko-KR" altLang="en-US" dirty="0"/>
              <a:t> 수가 절대적으로 많다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947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1. 20</a:t>
            </a:r>
            <a:r>
              <a:rPr lang="ko-KR" altLang="en-US" dirty="0"/>
              <a:t>대는 불타는 청춘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외출을 많이 해서 그렇지 않을까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04E7-01F8-4EFB-BF9D-371BCD9A3A6D}"/>
              </a:ext>
            </a:extLst>
          </p:cNvPr>
          <p:cNvSpPr txBox="1"/>
          <p:nvPr/>
        </p:nvSpPr>
        <p:spPr>
          <a:xfrm>
            <a:off x="923827" y="2450969"/>
            <a:ext cx="9964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그러므로 절대적인 양 보다는 </a:t>
            </a:r>
            <a:r>
              <a:rPr lang="ko-KR" altLang="en-US" dirty="0" err="1"/>
              <a:t>확진자</a:t>
            </a:r>
            <a:r>
              <a:rPr lang="ko-KR" altLang="en-US" dirty="0"/>
              <a:t> 수에 따른 비율에 주목해야한다고 느꼈다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결과 </a:t>
            </a:r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평균 </a:t>
            </a:r>
            <a:r>
              <a:rPr lang="ko-KR" altLang="en-US" dirty="0" err="1"/>
              <a:t>외출량은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건으로</a:t>
            </a:r>
            <a:r>
              <a:rPr lang="en-US" altLang="ko-KR" dirty="0"/>
              <a:t>, 30 ~ 50 </a:t>
            </a:r>
            <a:r>
              <a:rPr lang="ko-KR" altLang="en-US" dirty="0"/>
              <a:t>대의 </a:t>
            </a:r>
            <a:r>
              <a:rPr lang="ko-KR" altLang="en-US" dirty="0" err="1"/>
              <a:t>확진자들과</a:t>
            </a:r>
            <a:r>
              <a:rPr lang="ko-KR" altLang="en-US" dirty="0"/>
              <a:t> 별반 차이가 없었다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637CECB-2C39-42A1-9940-D642B48D0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295" y="3429000"/>
            <a:ext cx="3764120" cy="282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911B03-A813-411C-B26B-5AC28760054A}"/>
              </a:ext>
            </a:extLst>
          </p:cNvPr>
          <p:cNvSpPr txBox="1"/>
          <p:nvPr/>
        </p:nvSpPr>
        <p:spPr>
          <a:xfrm>
            <a:off x="3829740" y="6375448"/>
            <a:ext cx="45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계층별 </a:t>
            </a:r>
            <a:r>
              <a:rPr lang="ko-KR" altLang="en-US" dirty="0" err="1"/>
              <a:t>확진자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명당 평균 </a:t>
            </a:r>
            <a:r>
              <a:rPr lang="ko-KR" altLang="en-US" dirty="0" err="1"/>
              <a:t>외출량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372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F1CDC-49B8-49F7-9173-F18AC7C1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이를 뒷받침 해주는 결과로 네이버 검색어 추이를 중요사건 때 생각해봤을 때 다른 연령층에 비해 </a:t>
            </a:r>
            <a:r>
              <a:rPr lang="en-US" altLang="ko-KR" dirty="0"/>
              <a:t>20</a:t>
            </a:r>
            <a:r>
              <a:rPr lang="ko-KR" altLang="en-US" dirty="0"/>
              <a:t>대의 관심은 떨어지지 않았고</a:t>
            </a:r>
            <a:r>
              <a:rPr lang="en-US" altLang="ko-KR" dirty="0"/>
              <a:t>, </a:t>
            </a:r>
            <a:r>
              <a:rPr lang="ko-KR" altLang="en-US" dirty="0"/>
              <a:t>대부분의 </a:t>
            </a:r>
            <a:r>
              <a:rPr lang="en-US" altLang="ko-KR" dirty="0"/>
              <a:t>20</a:t>
            </a:r>
            <a:r>
              <a:rPr lang="ko-KR" altLang="en-US" dirty="0"/>
              <a:t>대는 코로나 상황에 관심을 가지고 있다</a:t>
            </a:r>
            <a:r>
              <a:rPr lang="en-US" altLang="ko-KR" dirty="0"/>
              <a:t>. =&gt; </a:t>
            </a:r>
            <a:r>
              <a:rPr lang="ko-KR" altLang="en-US" dirty="0" err="1"/>
              <a:t>주현님</a:t>
            </a:r>
            <a:r>
              <a:rPr lang="ko-KR" altLang="en-US" dirty="0"/>
              <a:t> 부분</a:t>
            </a:r>
          </a:p>
        </p:txBody>
      </p:sp>
    </p:spTree>
    <p:extLst>
      <p:ext uri="{BB962C8B-B14F-4D97-AF65-F5344CB8AC3E}">
        <p14:creationId xmlns:p14="http://schemas.microsoft.com/office/powerpoint/2010/main" val="40262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1. 20</a:t>
            </a:r>
            <a:r>
              <a:rPr lang="ko-KR" altLang="en-US" dirty="0"/>
              <a:t>대는 불타는 청춘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외출을 많이 해서 그렇지 않을까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04E7-01F8-4EFB-BF9D-371BCD9A3A6D}"/>
              </a:ext>
            </a:extLst>
          </p:cNvPr>
          <p:cNvSpPr txBox="1"/>
          <p:nvPr/>
        </p:nvSpPr>
        <p:spPr>
          <a:xfrm>
            <a:off x="923827" y="2450969"/>
            <a:ext cx="10237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어떤 슈퍼 전파자가 여러 군데를 돌아다녔다면</a:t>
            </a:r>
            <a:r>
              <a:rPr lang="en-US" altLang="ko-KR" dirty="0"/>
              <a:t>, </a:t>
            </a:r>
            <a:r>
              <a:rPr lang="ko-KR" altLang="en-US" dirty="0"/>
              <a:t>단 </a:t>
            </a:r>
            <a:r>
              <a:rPr lang="en-US" altLang="ko-KR" dirty="0"/>
              <a:t>1</a:t>
            </a:r>
            <a:r>
              <a:rPr lang="ko-KR" altLang="en-US" dirty="0"/>
              <a:t>번의 외출로도 </a:t>
            </a:r>
            <a:r>
              <a:rPr lang="ko-KR" altLang="en-US" dirty="0" err="1"/>
              <a:t>확진자가</a:t>
            </a:r>
            <a:r>
              <a:rPr lang="ko-KR" altLang="en-US" dirty="0"/>
              <a:t> 될 수 있는 것이 코로나의 위력이다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슈퍼 전파자</a:t>
            </a:r>
            <a:r>
              <a:rPr lang="en-US" altLang="ko-KR" dirty="0"/>
              <a:t>(</a:t>
            </a:r>
            <a:r>
              <a:rPr lang="ko-KR" altLang="en-US" dirty="0" err="1"/>
              <a:t>외출량</a:t>
            </a:r>
            <a:r>
              <a:rPr lang="ko-KR" altLang="en-US" dirty="0"/>
              <a:t> 상위 </a:t>
            </a:r>
            <a:r>
              <a:rPr lang="en-US" altLang="ko-KR" dirty="0"/>
              <a:t>10%) </a:t>
            </a:r>
            <a:r>
              <a:rPr lang="ko-KR" altLang="en-US" dirty="0"/>
              <a:t>중 </a:t>
            </a:r>
            <a:r>
              <a:rPr lang="en-US" altLang="ko-KR" dirty="0"/>
              <a:t>20</a:t>
            </a:r>
            <a:r>
              <a:rPr lang="ko-KR" altLang="en-US" dirty="0"/>
              <a:t>대가 얼마나 되는지를 알아보았고</a:t>
            </a:r>
            <a:r>
              <a:rPr lang="en-US" altLang="ko-KR" dirty="0"/>
              <a:t>, </a:t>
            </a:r>
            <a:r>
              <a:rPr lang="ko-KR" altLang="en-US" dirty="0"/>
              <a:t>예상대로 </a:t>
            </a:r>
            <a:r>
              <a:rPr lang="en-US" altLang="ko-KR" dirty="0"/>
              <a:t>20</a:t>
            </a:r>
            <a:r>
              <a:rPr lang="ko-KR" altLang="en-US" dirty="0"/>
              <a:t>대의 비율이 높았다</a:t>
            </a:r>
            <a:r>
              <a:rPr lang="en-US" altLang="ko-KR" dirty="0"/>
              <a:t>. </a:t>
            </a:r>
            <a:r>
              <a:rPr lang="ko-KR" altLang="en-US" dirty="0" err="1"/>
              <a:t>외출량</a:t>
            </a:r>
            <a:r>
              <a:rPr lang="ko-KR" altLang="en-US" dirty="0"/>
              <a:t> 상위 </a:t>
            </a:r>
            <a:r>
              <a:rPr lang="en-US" altLang="ko-KR" dirty="0"/>
              <a:t>10%</a:t>
            </a:r>
            <a:r>
              <a:rPr lang="ko-KR" altLang="en-US" dirty="0"/>
              <a:t>인 </a:t>
            </a:r>
            <a:r>
              <a:rPr lang="en-US" altLang="ko-KR" dirty="0"/>
              <a:t>136</a:t>
            </a:r>
            <a:r>
              <a:rPr lang="ko-KR" altLang="en-US" dirty="0"/>
              <a:t>명 중 약 </a:t>
            </a:r>
            <a:r>
              <a:rPr lang="en-US" altLang="ko-KR" dirty="0"/>
              <a:t>30</a:t>
            </a:r>
            <a:r>
              <a:rPr lang="ko-KR" altLang="en-US" dirty="0"/>
              <a:t>명 즉</a:t>
            </a:r>
            <a:r>
              <a:rPr lang="en-US" altLang="ko-KR" dirty="0"/>
              <a:t>, 20%</a:t>
            </a:r>
            <a:r>
              <a:rPr lang="ko-KR" altLang="en-US" dirty="0"/>
              <a:t>가</a:t>
            </a:r>
            <a:r>
              <a:rPr lang="en-US" altLang="ko-KR" dirty="0"/>
              <a:t> 20</a:t>
            </a:r>
            <a:r>
              <a:rPr lang="ko-KR" altLang="en-US" dirty="0"/>
              <a:t>대였다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3611059-5E6C-48A2-95F6-7B1D59AB0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738" y="3785883"/>
            <a:ext cx="3505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D6C633-756C-406B-A435-CC9BFE0BD6B0}"/>
              </a:ext>
            </a:extLst>
          </p:cNvPr>
          <p:cNvSpPr txBox="1"/>
          <p:nvPr/>
        </p:nvSpPr>
        <p:spPr>
          <a:xfrm>
            <a:off x="3383881" y="6375448"/>
            <a:ext cx="531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상위 </a:t>
            </a:r>
            <a:r>
              <a:rPr lang="en-US" altLang="ko-KR" dirty="0"/>
              <a:t>10% </a:t>
            </a:r>
            <a:r>
              <a:rPr lang="ko-KR" altLang="en-US" dirty="0" err="1"/>
              <a:t>외출량을</a:t>
            </a:r>
            <a:r>
              <a:rPr lang="ko-KR" altLang="en-US" dirty="0"/>
              <a:t> 가진 </a:t>
            </a:r>
            <a:r>
              <a:rPr lang="ko-KR" altLang="en-US" dirty="0" err="1"/>
              <a:t>확진자들의</a:t>
            </a:r>
            <a:r>
              <a:rPr lang="ko-KR" altLang="en-US" dirty="0"/>
              <a:t> 연령대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201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1. 20</a:t>
            </a:r>
            <a:r>
              <a:rPr lang="ko-KR" altLang="en-US" dirty="0"/>
              <a:t>대는 불타는 청춘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외출을 많이 해서 그렇지 않을까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E85A0-D577-4157-AA9B-F56ADDA86DCE}"/>
              </a:ext>
            </a:extLst>
          </p:cNvPr>
          <p:cNvSpPr/>
          <p:nvPr/>
        </p:nvSpPr>
        <p:spPr>
          <a:xfrm>
            <a:off x="838200" y="2548039"/>
            <a:ext cx="10143241" cy="206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첫 번째 결론 </a:t>
            </a:r>
            <a:r>
              <a:rPr lang="en-US" altLang="ko-KR" sz="3200" dirty="0"/>
              <a:t>: </a:t>
            </a:r>
            <a:r>
              <a:rPr lang="ko-KR" altLang="en-US" sz="3200" dirty="0"/>
              <a:t>대부분의 </a:t>
            </a:r>
            <a:r>
              <a:rPr lang="en-US" altLang="ko-KR" sz="3200" dirty="0"/>
              <a:t>20</a:t>
            </a:r>
            <a:r>
              <a:rPr lang="ko-KR" altLang="en-US" sz="3200" dirty="0"/>
              <a:t>대가 아닌 슈퍼 감염자가 </a:t>
            </a:r>
            <a:r>
              <a:rPr lang="en-US" altLang="ko-KR" sz="3200" dirty="0"/>
              <a:t>20</a:t>
            </a:r>
            <a:r>
              <a:rPr lang="ko-KR" altLang="en-US" sz="3200" dirty="0"/>
              <a:t>대의 높은 </a:t>
            </a:r>
            <a:r>
              <a:rPr lang="ko-KR" altLang="en-US" sz="3200" dirty="0" err="1"/>
              <a:t>확진자</a:t>
            </a:r>
            <a:r>
              <a:rPr lang="ko-KR" altLang="en-US" sz="3200" dirty="0"/>
              <a:t> 비율을 만들었다</a:t>
            </a:r>
            <a:r>
              <a:rPr lang="en-US" altLang="ko-KR" sz="3200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5A3BF-65D7-491E-AF18-8F04623E1166}"/>
              </a:ext>
            </a:extLst>
          </p:cNvPr>
          <p:cNvSpPr txBox="1"/>
          <p:nvPr/>
        </p:nvSpPr>
        <p:spPr>
          <a:xfrm>
            <a:off x="838200" y="5338225"/>
            <a:ext cx="1014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결론이 성립하기 위해선 </a:t>
            </a:r>
            <a:r>
              <a:rPr lang="en-US" altLang="ko-KR" dirty="0"/>
              <a:t>20</a:t>
            </a:r>
            <a:r>
              <a:rPr lang="ko-KR" altLang="en-US" dirty="0"/>
              <a:t>대 감염자가 사람이 많은 곳에 외출을 많이 해야 한다고 생각했다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코로나에 걸린 사람이 이를 퍼트리기 위해선 사람이 많은 곳에 외출을 해야 하기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47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1. 20</a:t>
            </a:r>
            <a:r>
              <a:rPr lang="ko-KR" altLang="en-US" dirty="0"/>
              <a:t>대는 불타는 청춘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외출을 많이 해서 그렇지 않을까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91420-F0C8-4AC0-8F54-24B17E7A2E38}"/>
              </a:ext>
            </a:extLst>
          </p:cNvPr>
          <p:cNvSpPr txBox="1"/>
          <p:nvPr/>
        </p:nvSpPr>
        <p:spPr>
          <a:xfrm>
            <a:off x="1821731" y="2331138"/>
            <a:ext cx="8745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'</a:t>
            </a:r>
            <a:r>
              <a:rPr lang="ko-KR" altLang="en-US" dirty="0" err="1"/>
              <a:t>hospital</a:t>
            </a:r>
            <a:r>
              <a:rPr lang="ko-KR" altLang="en-US" dirty="0"/>
              <a:t>','</a:t>
            </a:r>
            <a:r>
              <a:rPr lang="ko-KR" altLang="en-US" dirty="0" err="1"/>
              <a:t>public_transportation</a:t>
            </a:r>
            <a:r>
              <a:rPr lang="ko-KR" altLang="en-US" dirty="0"/>
              <a:t>', '</a:t>
            </a:r>
            <a:r>
              <a:rPr lang="ko-KR" altLang="en-US" dirty="0" err="1"/>
              <a:t>airport</a:t>
            </a:r>
            <a:r>
              <a:rPr lang="ko-KR" altLang="en-US" dirty="0"/>
              <a:t>', '</a:t>
            </a:r>
            <a:r>
              <a:rPr lang="ko-KR" altLang="en-US" dirty="0" err="1"/>
              <a:t>church</a:t>
            </a:r>
            <a:r>
              <a:rPr lang="ko-KR" altLang="en-US" dirty="0"/>
              <a:t>', '</a:t>
            </a:r>
            <a:r>
              <a:rPr lang="ko-KR" altLang="en-US" dirty="0" err="1"/>
              <a:t>university</a:t>
            </a:r>
            <a:r>
              <a:rPr lang="ko-KR" altLang="en-US" dirty="0"/>
              <a:t>','</a:t>
            </a:r>
            <a:r>
              <a:rPr lang="ko-KR" altLang="en-US" dirty="0" err="1"/>
              <a:t>school</a:t>
            </a:r>
            <a:r>
              <a:rPr lang="ko-KR" altLang="en-US" dirty="0"/>
              <a:t>','</a:t>
            </a:r>
            <a:r>
              <a:rPr lang="ko-KR" altLang="en-US" dirty="0" err="1"/>
              <a:t>park</a:t>
            </a:r>
            <a:r>
              <a:rPr lang="ko-KR" altLang="en-US" dirty="0"/>
              <a:t>'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B97F12-EF96-49A3-89FD-AAD592A3D324}"/>
              </a:ext>
            </a:extLst>
          </p:cNvPr>
          <p:cNvSpPr txBox="1"/>
          <p:nvPr/>
        </p:nvSpPr>
        <p:spPr>
          <a:xfrm>
            <a:off x="923827" y="2930506"/>
            <a:ext cx="1023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위와 같은 곳을 사람이 많은 곳으로 정의하고</a:t>
            </a:r>
            <a:r>
              <a:rPr lang="en-US" altLang="ko-KR" dirty="0"/>
              <a:t>, </a:t>
            </a:r>
            <a:r>
              <a:rPr lang="ko-KR" altLang="en-US" dirty="0"/>
              <a:t>외출에서 사람 많은 곳이 차지하는 비율을 계산해보았다</a:t>
            </a:r>
            <a:r>
              <a:rPr lang="en-US" altLang="ko-KR" dirty="0"/>
              <a:t>.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E39515BC-B57A-4988-A974-1D8686766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189" y="3653706"/>
            <a:ext cx="35718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05EB89-1F74-421A-AC52-182A8538B56B}"/>
              </a:ext>
            </a:extLst>
          </p:cNvPr>
          <p:cNvSpPr txBox="1"/>
          <p:nvPr/>
        </p:nvSpPr>
        <p:spPr>
          <a:xfrm>
            <a:off x="2895429" y="6473874"/>
            <a:ext cx="64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동선 중 사람이 많은 곳이 차지하는 건 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51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1. 20</a:t>
            </a:r>
            <a:r>
              <a:rPr lang="ko-KR" altLang="en-US" dirty="0"/>
              <a:t>대는 불타는 청춘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외출을 많이 해서 그렇지 않을까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BE7FF-D261-4577-B0A2-BFCE149D07F0}"/>
              </a:ext>
            </a:extLst>
          </p:cNvPr>
          <p:cNvSpPr txBox="1"/>
          <p:nvPr/>
        </p:nvSpPr>
        <p:spPr>
          <a:xfrm>
            <a:off x="977245" y="2144880"/>
            <a:ext cx="10237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그래프만 보면</a:t>
            </a:r>
            <a:r>
              <a:rPr lang="en-US" altLang="ko-KR" dirty="0"/>
              <a:t> </a:t>
            </a:r>
            <a:r>
              <a:rPr lang="ko-KR" altLang="en-US" dirty="0"/>
              <a:t>사람이 많은 곳이 약 </a:t>
            </a:r>
            <a:r>
              <a:rPr lang="en-US" altLang="ko-KR" dirty="0"/>
              <a:t>60%</a:t>
            </a:r>
            <a:r>
              <a:rPr lang="ko-KR" altLang="en-US" dirty="0"/>
              <a:t>로 많이 갔다고 생각할 수 있지만</a:t>
            </a:r>
            <a:r>
              <a:rPr lang="en-US" altLang="ko-KR" dirty="0"/>
              <a:t>, </a:t>
            </a:r>
            <a:r>
              <a:rPr lang="ko-KR" altLang="en-US" dirty="0"/>
              <a:t>아래 </a:t>
            </a:r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루트에 나온 모든 장소에 대한 통계를 보면 </a:t>
            </a:r>
            <a:r>
              <a:rPr lang="en-US" altLang="ko-KR" dirty="0" err="1"/>
              <a:t>etc</a:t>
            </a:r>
            <a:r>
              <a:rPr lang="en-US" altLang="ko-KR" dirty="0"/>
              <a:t>(</a:t>
            </a:r>
            <a:r>
              <a:rPr lang="ko-KR" altLang="en-US" dirty="0"/>
              <a:t>그 외</a:t>
            </a:r>
            <a:r>
              <a:rPr lang="en-US" altLang="ko-KR" dirty="0"/>
              <a:t>)</a:t>
            </a:r>
            <a:r>
              <a:rPr lang="ko-KR" altLang="en-US" dirty="0"/>
              <a:t>의 수치가 </a:t>
            </a:r>
            <a:r>
              <a:rPr lang="en-US" altLang="ko-KR" dirty="0"/>
              <a:t>600</a:t>
            </a:r>
            <a:r>
              <a:rPr lang="ko-KR" altLang="en-US" dirty="0"/>
              <a:t>건에 이른다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집단 시설인지 아닌지 판별할 수 없는 경우인데</a:t>
            </a:r>
            <a:r>
              <a:rPr lang="en-US" altLang="ko-KR" dirty="0"/>
              <a:t>, </a:t>
            </a:r>
            <a:r>
              <a:rPr lang="ko-KR" altLang="en-US" dirty="0"/>
              <a:t>이 수치가 앞서 말했던 통계를 엎기에 충분한 수치이다</a:t>
            </a:r>
            <a:r>
              <a:rPr lang="en-US" altLang="ko-KR" dirty="0"/>
              <a:t>.(</a:t>
            </a:r>
            <a:r>
              <a:rPr lang="ko-KR" altLang="en-US" dirty="0"/>
              <a:t>사람 많은 곳이 차지하는 건 수 </a:t>
            </a:r>
            <a:r>
              <a:rPr lang="en-US" altLang="ko-KR" dirty="0"/>
              <a:t>: 800, </a:t>
            </a:r>
            <a:r>
              <a:rPr lang="ko-KR" altLang="en-US" dirty="0"/>
              <a:t>아닌 건 수 </a:t>
            </a:r>
            <a:r>
              <a:rPr lang="en-US" altLang="ko-KR" dirty="0"/>
              <a:t>: 550 </a:t>
            </a:r>
            <a:r>
              <a:rPr lang="ko-KR" altLang="en-US" dirty="0"/>
              <a:t>정도 였다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그러므로 더 이상의 사람 많은 곳에의 외출에 대한 분석의 의미 없다고 생각해 이 </a:t>
            </a:r>
            <a:r>
              <a:rPr lang="ko-KR" altLang="en-US" dirty="0" err="1"/>
              <a:t>쯤에서</a:t>
            </a:r>
            <a:r>
              <a:rPr lang="ko-KR" altLang="en-US" dirty="0"/>
              <a:t> 멈추고 다른 가설을 생각해보았다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5EB89-1F74-421A-AC52-182A8538B56B}"/>
              </a:ext>
            </a:extLst>
          </p:cNvPr>
          <p:cNvSpPr txBox="1"/>
          <p:nvPr/>
        </p:nvSpPr>
        <p:spPr>
          <a:xfrm>
            <a:off x="7806794" y="5125841"/>
            <a:ext cx="3448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동선 중 사람이 많은 곳이 차지하는 건 수</a:t>
            </a:r>
            <a:endParaRPr lang="en-US" altLang="ko-KR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07C3D36-EAD7-43CD-BD00-E40B3B750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828" y="3727771"/>
            <a:ext cx="5682303" cy="30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341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Microsoft Office PowerPoint</Application>
  <PresentationFormat>와이드스크린</PresentationFormat>
  <Paragraphs>47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나눔고딕</vt:lpstr>
      <vt:lpstr>맑은 고딕</vt:lpstr>
      <vt:lpstr>Arial</vt:lpstr>
      <vt:lpstr>Office 테마</vt:lpstr>
      <vt:lpstr>왜 20대가 확연히 인구 대비 감염자의 수가 많을까?</vt:lpstr>
      <vt:lpstr>0. 인트로 – 왜 20대에 주목했는가?</vt:lpstr>
      <vt:lpstr>1. 20대는 불타는 청춘.  외출을 많이 해서 그렇지 않을까??</vt:lpstr>
      <vt:lpstr>1. 20대는 불타는 청춘.  외출을 많이 해서 그렇지 않을까??</vt:lpstr>
      <vt:lpstr>이를 뒷받침 해주는 결과로 네이버 검색어 추이를 중요사건 때 생각해봤을 때 다른 연령층에 비해 20대의 관심은 떨어지지 않았고, 대부분의 20대는 코로나 상황에 관심을 가지고 있다. =&gt; 주현님 부분</vt:lpstr>
      <vt:lpstr>1. 20대는 불타는 청춘.  외출을 많이 해서 그렇지 않을까??</vt:lpstr>
      <vt:lpstr>1. 20대는 불타는 청춘.  외출을 많이 해서 그렇지 않을까??</vt:lpstr>
      <vt:lpstr>1. 20대는 불타는 청춘.  외출을 많이 해서 그렇지 않을까??</vt:lpstr>
      <vt:lpstr>1. 20대는 불타는 청춘.  외출을 많이 해서 그렇지 않을까??</vt:lpstr>
      <vt:lpstr>1. 20대는 불타는 청춘.  외출을 많이 해서 그렇지 않을까??</vt:lpstr>
      <vt:lpstr>1. 20대는 불타는 청춘.  외출을 많이 해서 그렇지 않을까??</vt:lpstr>
      <vt:lpstr>1. 20대는 불타는 청춘.  외출을 많이 해서 그렇지 않을까??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왜 20대가 확연히 인구 대비 감염자의 수가 많을까?</dc:title>
  <dc:creator>Park Jihyeon</dc:creator>
  <cp:lastModifiedBy>Park Jihyeon</cp:lastModifiedBy>
  <cp:revision>1</cp:revision>
  <dcterms:created xsi:type="dcterms:W3CDTF">2020-09-08T01:05:43Z</dcterms:created>
  <dcterms:modified xsi:type="dcterms:W3CDTF">2020-09-08T02:09:04Z</dcterms:modified>
</cp:coreProperties>
</file>