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59" r:id="rId3"/>
  </p:sldMasterIdLst>
  <p:notesMasterIdLst>
    <p:notesMasterId r:id="rId32"/>
  </p:notesMasterIdLst>
  <p:sldIdLst>
    <p:sldId id="257" r:id="rId4"/>
    <p:sldId id="305" r:id="rId5"/>
    <p:sldId id="271" r:id="rId6"/>
    <p:sldId id="299" r:id="rId7"/>
    <p:sldId id="300" r:id="rId8"/>
    <p:sldId id="301" r:id="rId9"/>
    <p:sldId id="302" r:id="rId10"/>
    <p:sldId id="303" r:id="rId11"/>
    <p:sldId id="258" r:id="rId12"/>
    <p:sldId id="264" r:id="rId13"/>
    <p:sldId id="272" r:id="rId14"/>
    <p:sldId id="275" r:id="rId15"/>
    <p:sldId id="304" r:id="rId16"/>
    <p:sldId id="263" r:id="rId17"/>
    <p:sldId id="265" r:id="rId18"/>
    <p:sldId id="266" r:id="rId19"/>
    <p:sldId id="267" r:id="rId20"/>
    <p:sldId id="268" r:id="rId21"/>
    <p:sldId id="273" r:id="rId22"/>
    <p:sldId id="269" r:id="rId23"/>
    <p:sldId id="274" r:id="rId24"/>
    <p:sldId id="291" r:id="rId25"/>
    <p:sldId id="290" r:id="rId26"/>
    <p:sldId id="289" r:id="rId27"/>
    <p:sldId id="288" r:id="rId28"/>
    <p:sldId id="287" r:id="rId29"/>
    <p:sldId id="286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0609E-E037-4E63-0928-5F665E8F1ED3}" v="248" dt="2020-09-08T05:48:20.967"/>
    <p1510:client id="{1F7850FA-CC96-477A-B161-E15166E23A46}" v="1" dt="2020-09-08T06:09:54.607"/>
    <p1510:client id="{2791EDFA-916E-79D0-EA78-3B849C7E7E3E}" v="3" dt="2020-09-08T03:51:31.941"/>
    <p1510:client id="{2BFF7B8E-AA04-4116-B7CD-F87AF890BA15}" v="3" dt="2020-09-08T02:08:56.498"/>
    <p1510:client id="{61DD86B3-E603-4F76-D555-E89CF19E82A1}" v="43" dt="2020-09-08T04:08:31.047"/>
    <p1510:client id="{92C9369D-2089-4A04-5FF9-4FA6A585B5BE}" v="162" dt="2020-09-08T02:16:10.674"/>
    <p1510:client id="{DA230ADA-E84B-46EF-A848-0EBD68F03A61}" v="36" dt="2020-09-08T06:07:00.167"/>
    <p1510:client id="{F6EA998B-9D19-5BAC-384E-B7F480CAD6D9}" v="162" dt="2020-09-08T03:40:37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07" y="-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Jihyeon" userId="73b7d8dedb86db3b" providerId="LiveId" clId="{1F7850FA-CC96-477A-B161-E15166E23A46}"/>
    <pc:docChg chg="modSld">
      <pc:chgData name="Park Jihyeon" userId="73b7d8dedb86db3b" providerId="LiveId" clId="{1F7850FA-CC96-477A-B161-E15166E23A46}" dt="2020-09-08T06:09:58.920" v="1" actId="1076"/>
      <pc:docMkLst>
        <pc:docMk/>
      </pc:docMkLst>
      <pc:sldChg chg="modSp">
        <pc:chgData name="Park Jihyeon" userId="73b7d8dedb86db3b" providerId="LiveId" clId="{1F7850FA-CC96-477A-B161-E15166E23A46}" dt="2020-09-08T06:09:54.607" v="0" actId="1076"/>
        <pc:sldMkLst>
          <pc:docMk/>
          <pc:sldMk cId="879370990" sldId="271"/>
        </pc:sldMkLst>
        <pc:picChg chg="mod">
          <ac:chgData name="Park Jihyeon" userId="73b7d8dedb86db3b" providerId="LiveId" clId="{1F7850FA-CC96-477A-B161-E15166E23A46}" dt="2020-09-08T06:09:54.607" v="0" actId="1076"/>
          <ac:picMkLst>
            <pc:docMk/>
            <pc:sldMk cId="879370990" sldId="271"/>
            <ac:picMk id="10" creationId="{C156C4E2-BC6B-4C75-9FD6-698C3C0657FE}"/>
          </ac:picMkLst>
        </pc:picChg>
      </pc:sldChg>
      <pc:sldChg chg="modSp mod">
        <pc:chgData name="Park Jihyeon" userId="73b7d8dedb86db3b" providerId="LiveId" clId="{1F7850FA-CC96-477A-B161-E15166E23A46}" dt="2020-09-08T06:09:58.920" v="1" actId="1076"/>
        <pc:sldMkLst>
          <pc:docMk/>
          <pc:sldMk cId="2575308286" sldId="305"/>
        </pc:sldMkLst>
        <pc:spChg chg="mod">
          <ac:chgData name="Park Jihyeon" userId="73b7d8dedb86db3b" providerId="LiveId" clId="{1F7850FA-CC96-477A-B161-E15166E23A46}" dt="2020-09-08T06:09:58.920" v="1" actId="1076"/>
          <ac:spMkLst>
            <pc:docMk/>
            <pc:sldMk cId="2575308286" sldId="305"/>
            <ac:spMk id="5" creationId="{0B3DA44D-A4DD-4B2F-8DA7-D912F11FC5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34A70-BBD6-4D79-B478-3CC5CCACB8C7}" type="datetimeFigureOut">
              <a:rPr lang="en-US" altLang="ko-KR"/>
              <a:t>9/8/2020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D6508-3D2C-476B-9ECA-6CD982D4880F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3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0ef64d1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70ef64d1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70ef64d1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70ef64d1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70ef64d1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70ef64d1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70ef64d1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70ef64d1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70e84d78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70e84d78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70e84d7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70e84d7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70ef64d1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70ef64d1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9DC52-9CDF-43E4-95A2-2235CF1DF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74C897-FC5F-4BE1-B68B-B6457353C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26EAF-F21A-45AA-9A44-06EB9094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B7861-C417-467A-B85A-FC367854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A543F-71F9-4A62-B54F-D3281E29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0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1EA63-BDE9-4C84-90E1-6B0AAAA1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EB00E5-7344-4D6C-99EC-1005B7400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2657F-7659-4F9B-AD5B-6B240F91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224A1-47DF-47DA-BC14-A9F1875B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478C6-DF5F-493C-8058-B249F3F9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7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1ABF9-C7C3-4E50-878C-E00633700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573B9-A325-4EC3-8A49-A6BE80C73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9BAB2-F7D5-4B9B-AF99-EA0BD9B2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9CB46-0BA8-41D8-8699-BCACD185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7874A-A792-4C38-BCF9-2271AB41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05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BA732-3263-4F32-86D9-0BADA839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23001-0C0B-47CF-AF1F-E946C69DD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93157-A28B-4FF6-8605-04A04546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4EBB-35CF-4BFF-A85E-990BF627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82224-A57E-4A6E-9169-16D4BD8B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38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419E0-A2B7-47D4-911B-022AD6C2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EF747E-CC94-4B85-837C-2041B8D88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7C307-0825-4C3A-9DAB-69F1472C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A2B49-785C-4B98-ADA4-261D3625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CB866-98B1-47A6-A772-583ECAD4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423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A61E6-2B14-4FAE-ADFB-528E7AC1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7C062-D1A7-4B01-A15C-B394BC851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8CCAB-E43B-4880-BB53-178F48786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DF248-6DEE-47D7-AA8D-1A7CC9D2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3B9A2B-66BD-42E6-8F26-C46543A9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24712-ABF6-4AA4-891B-40BF2492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90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C6619-DB3B-4AC8-8B33-DF9B882B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6FD1A-C018-43E7-849E-29E08A34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E50493-E5AB-4C19-B4C9-FB130FB7D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13A054-DBBC-47D4-AE85-2D2E7243D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65EB7-8D03-4667-A3FF-5F0536944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99492-F4CC-46A6-A6FD-8BF02031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9B90D-FEB7-40B9-9E7A-3BC452B6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BDA378-EFA4-4C18-A5A1-66515674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4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B99C-4D41-4AE9-9004-1945FF11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74B3F9-C9F9-477C-AFAF-BED55AE9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515AB-4232-42A9-8C12-190ECF3A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3AD072-9E3B-4DBF-9F56-2BB73DC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8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FB7A71-0BF3-4B25-ACF9-74C8D2AF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AB0775-8AB8-468B-A399-A9637FB4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7824A-F468-4C6F-B8F7-E12649CB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0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294A-D32E-49BD-A623-BB46530D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2DA18-AFFD-4B70-AB02-07F23FC2B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7AEA0A-2492-457D-B950-5580B8A1A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2FA65-DC7B-4FB7-8971-1C164242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495047-F767-490C-842B-E410A7B6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B3596-344D-4280-A2C9-34E54633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6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5B857-54FF-41B0-AB7A-71BF91E9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04C31D-0F84-4C72-8FBB-4163F901D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EE9D07-EE8E-402F-83FD-96BA0562D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245E46-AC29-4E52-B31C-89C4F1EF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BF76B7-484A-49C4-B132-AE888DC8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6B1BA4-4B48-45B5-9CD9-E3F689D5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99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DA9C55-0C82-4BA6-8B31-00582211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1CE822-2B5C-4282-861F-0744E2CE7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FCC85-64FC-453B-BF79-F580A1C46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03D51-62BE-4805-BB34-4315B2B6E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21D8D-ED2E-4235-8C4A-EC78B8FFC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5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AC98A-0176-42E1-AD7F-149973AD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411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왜 </a:t>
            </a:r>
            <a:r>
              <a:rPr lang="en-US" altLang="ko-KR" dirty="0"/>
              <a:t>20</a:t>
            </a:r>
            <a:r>
              <a:rPr lang="ko-KR" altLang="en-US" dirty="0"/>
              <a:t>대가 확연히 인구 대비 감염자의 수가 많을까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5D9260C-F0F5-4B83-B9AD-F7088A576EAB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BBC300F-0BDD-498A-92E3-13D85131BD8F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BD1F79-0092-4703-8253-B73627BEEA55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E63675D8-E20B-4F9C-B0E2-A74626FC5AD8}"/>
              </a:ext>
            </a:extLst>
          </p:cNvPr>
          <p:cNvSpPr txBox="1">
            <a:spLocks/>
          </p:cNvSpPr>
          <p:nvPr/>
        </p:nvSpPr>
        <p:spPr>
          <a:xfrm>
            <a:off x="838200" y="42206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dirty="0"/>
              <a:t>미니 결론은 글씨 색상만 변경</a:t>
            </a:r>
            <a:r>
              <a:rPr lang="en-US" altLang="ko-KR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최종 결론은 박스형</a:t>
            </a:r>
          </a:p>
        </p:txBody>
      </p:sp>
    </p:spTree>
    <p:extLst>
      <p:ext uri="{BB962C8B-B14F-4D97-AF65-F5344CB8AC3E}">
        <p14:creationId xmlns:p14="http://schemas.microsoft.com/office/powerpoint/2010/main" val="31808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450969"/>
            <a:ext cx="9964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그러므로 절대적인 양 보다는 </a:t>
            </a:r>
            <a:r>
              <a:rPr lang="ko-KR" altLang="en-US" dirty="0" err="1"/>
              <a:t>확진자</a:t>
            </a:r>
            <a:r>
              <a:rPr lang="ko-KR" altLang="en-US" dirty="0"/>
              <a:t> 수에 따른 비율에 주목해야한다고 느꼈다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결과 </a:t>
            </a:r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평균 </a:t>
            </a:r>
            <a:r>
              <a:rPr lang="ko-KR" altLang="en-US" dirty="0" err="1"/>
              <a:t>외출량은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건으로</a:t>
            </a:r>
            <a:r>
              <a:rPr lang="en-US" altLang="ko-KR" dirty="0"/>
              <a:t>, 30 ~ 50 </a:t>
            </a:r>
            <a:r>
              <a:rPr lang="ko-KR" altLang="en-US" dirty="0"/>
              <a:t>대의 </a:t>
            </a:r>
            <a:r>
              <a:rPr lang="ko-KR" altLang="en-US" dirty="0" err="1"/>
              <a:t>확진자들과</a:t>
            </a:r>
            <a:r>
              <a:rPr lang="ko-KR" altLang="en-US" dirty="0"/>
              <a:t> 별반 차이가 없었다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637CECB-2C39-42A1-9940-D642B48D0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295" y="3429000"/>
            <a:ext cx="3764120" cy="282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911B03-A813-411C-B26B-5AC28760054A}"/>
              </a:ext>
            </a:extLst>
          </p:cNvPr>
          <p:cNvSpPr txBox="1"/>
          <p:nvPr/>
        </p:nvSpPr>
        <p:spPr>
          <a:xfrm>
            <a:off x="3829740" y="6375448"/>
            <a:ext cx="45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계층별 </a:t>
            </a:r>
            <a:r>
              <a:rPr lang="ko-KR" altLang="en-US" dirty="0" err="1"/>
              <a:t>확진자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명당 평균 </a:t>
            </a:r>
            <a:r>
              <a:rPr lang="ko-KR" altLang="en-US" dirty="0" err="1"/>
              <a:t>외출량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3728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F1CDC-49B8-49F7-9173-F18AC7C1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이를 뒷받침 해주는 결과로 네이버 검색어 추이를 중요사건 때 생각해봤을 때 다른 연령층에 비해 </a:t>
            </a:r>
            <a:r>
              <a:rPr lang="en-US" altLang="ko-KR" dirty="0"/>
              <a:t>20</a:t>
            </a:r>
            <a:r>
              <a:rPr lang="ko-KR" altLang="en-US" dirty="0"/>
              <a:t>대의 관심은 떨어지지 않았고</a:t>
            </a:r>
            <a:r>
              <a:rPr lang="en-US" altLang="ko-KR" dirty="0"/>
              <a:t>, </a:t>
            </a:r>
            <a:r>
              <a:rPr lang="ko-KR" altLang="en-US" dirty="0"/>
              <a:t>대부분의 </a:t>
            </a:r>
            <a:r>
              <a:rPr lang="en-US" altLang="ko-KR" dirty="0"/>
              <a:t>20</a:t>
            </a:r>
            <a:r>
              <a:rPr lang="ko-KR" altLang="en-US" dirty="0"/>
              <a:t>대는 코로나 상황에 관심을 가지고 있다</a:t>
            </a:r>
            <a:r>
              <a:rPr lang="en-US" altLang="ko-KR" dirty="0"/>
              <a:t>. =&gt; </a:t>
            </a:r>
            <a:r>
              <a:rPr lang="ko-KR" altLang="en-US" dirty="0" err="1"/>
              <a:t>주현님</a:t>
            </a:r>
            <a:r>
              <a:rPr lang="ko-KR" altLang="en-US" dirty="0"/>
              <a:t> 부분</a:t>
            </a:r>
          </a:p>
        </p:txBody>
      </p:sp>
    </p:spTree>
    <p:extLst>
      <p:ext uri="{BB962C8B-B14F-4D97-AF65-F5344CB8AC3E}">
        <p14:creationId xmlns:p14="http://schemas.microsoft.com/office/powerpoint/2010/main" val="402626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C6768B-A4CE-4FA0-B9F9-C7DB90F82BE4}"/>
              </a:ext>
            </a:extLst>
          </p:cNvPr>
          <p:cNvSpPr txBox="1"/>
          <p:nvPr/>
        </p:nvSpPr>
        <p:spPr>
          <a:xfrm>
            <a:off x="1409142" y="1255312"/>
            <a:ext cx="2988234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100" kern="1200" dirty="0">
                <a:latin typeface="+mj-lt"/>
                <a:ea typeface="맑은 고딕"/>
                <a:cs typeface="+mj-cs"/>
              </a:rPr>
              <a:t>Q. 20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대의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코로나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상황에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대한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관심이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정말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낮았을까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?</a:t>
            </a:r>
            <a:endParaRPr lang="en-US" altLang="ko-KR" sz="4100" kern="1200" dirty="0">
              <a:latin typeface="+mj-lt"/>
              <a:ea typeface="맑은 고딕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63496-1C2A-4EB0-98DC-AEBBAE75E184}"/>
              </a:ext>
            </a:extLst>
          </p:cNvPr>
          <p:cNvSpPr txBox="1"/>
          <p:nvPr/>
        </p:nvSpPr>
        <p:spPr>
          <a:xfrm>
            <a:off x="5588635" y="1715545"/>
            <a:ext cx="4702848" cy="35602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/>
              </a:rPr>
              <a:t>네이버 </a:t>
            </a:r>
            <a:r>
              <a:rPr lang="ko-KR" altLang="en-US" dirty="0" err="1">
                <a:ea typeface="맑은 고딕"/>
              </a:rPr>
              <a:t>데이터랩의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특정 기간별 검색어 트렌드 데이터를 통해 ‘사회적 거리두기’ 정책 시행에 따른 각 연령층의 코로나에 관한 관심도를 시각화 해보았다</a:t>
            </a:r>
            <a:r>
              <a:rPr lang="en-US" altLang="ko-KR" dirty="0">
                <a:ea typeface="맑은 고딕"/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>
              <a:ea typeface="맑은 고딕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/>
              </a:rPr>
              <a:t>검색어는 크게 코로나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하위 주제어 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코로나</a:t>
            </a:r>
            <a:r>
              <a:rPr lang="en-US" altLang="ko-KR" dirty="0">
                <a:ea typeface="맑은 고딕"/>
              </a:rPr>
              <a:t>19, </a:t>
            </a:r>
            <a:r>
              <a:rPr lang="ko-KR" altLang="en-US" dirty="0" err="1">
                <a:ea typeface="맑은 고딕"/>
              </a:rPr>
              <a:t>확진자</a:t>
            </a:r>
            <a:r>
              <a:rPr lang="en-US" altLang="ko-KR" dirty="0">
                <a:ea typeface="맑은 고딕"/>
              </a:rPr>
              <a:t>), </a:t>
            </a:r>
            <a:r>
              <a:rPr lang="ko-KR" altLang="en-US" dirty="0">
                <a:ea typeface="맑은 고딕"/>
              </a:rPr>
              <a:t>마스크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하위 주제어 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공적 마스크</a:t>
            </a:r>
            <a:r>
              <a:rPr lang="en-US" altLang="ko-KR" dirty="0">
                <a:ea typeface="맑은 고딕"/>
              </a:rPr>
              <a:t>, kf94), </a:t>
            </a:r>
            <a:r>
              <a:rPr lang="ko-KR" altLang="en-US" dirty="0">
                <a:ea typeface="맑은 고딕"/>
              </a:rPr>
              <a:t>사회적 거리두기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하위 주제어 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생활 속 거리두기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사회적 거리두기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가지이며 사회적 거리두기 정책이 발표된 시점부터 종료된 시점까지의 연령대별 네이버 검색 데이터이다</a:t>
            </a:r>
            <a:r>
              <a:rPr lang="en-US" altLang="ko-KR" dirty="0">
                <a:ea typeface="맑은 고딕"/>
              </a:rPr>
              <a:t>.</a:t>
            </a:r>
            <a:br>
              <a:rPr lang="en-US" altLang="ko-KR" sz="1500" dirty="0"/>
            </a:br>
            <a:endParaRPr lang="en-US" altLang="ko-KR" sz="1500" dirty="0">
              <a:ea typeface="맑은 고딕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9E409D0-E4A9-4DA9-82B8-7123D97A2826}"/>
              </a:ext>
            </a:extLst>
          </p:cNvPr>
          <p:cNvCxnSpPr/>
          <p:nvPr/>
        </p:nvCxnSpPr>
        <p:spPr>
          <a:xfrm flipH="1">
            <a:off x="4981575" y="1857375"/>
            <a:ext cx="19050" cy="318135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EF9DBE-C44C-4D82-9C4A-1195088E25AD}"/>
              </a:ext>
            </a:extLst>
          </p:cNvPr>
          <p:cNvSpPr/>
          <p:nvPr/>
        </p:nvSpPr>
        <p:spPr>
          <a:xfrm>
            <a:off x="923925" y="809625"/>
            <a:ext cx="10344150" cy="5391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115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90CE766-5880-4AAE-8679-3CCE58590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360" y="208232"/>
            <a:ext cx="5148050" cy="39077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7F21E1-1058-4764-B7DE-726B1AA3020F}"/>
              </a:ext>
            </a:extLst>
          </p:cNvPr>
          <p:cNvSpPr txBox="1"/>
          <p:nvPr/>
        </p:nvSpPr>
        <p:spPr>
          <a:xfrm>
            <a:off x="655580" y="1213009"/>
            <a:ext cx="4006241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맑은 고딕"/>
              </a:rPr>
              <a:t>사회적 거리두기에 대한 관심도는 20대가 다른 연령층에 비해 특별히 떨어지지 않았고 오히려 높은 추이를 보인다. </a:t>
            </a:r>
            <a:r>
              <a:rPr lang="en-US" altLang="ko-KR" sz="2400" dirty="0">
                <a:ea typeface="맑은 고딕"/>
              </a:rPr>
              <a:t>(20200322 ~ 0501)</a:t>
            </a:r>
            <a:endParaRPr lang="ko-KR" altLang="en-US" sz="2400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A1FC128-F800-4D32-9E6E-AD5443A8AF64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B657335-D5E5-43E3-BDF8-D57848859D43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700D210-8719-4791-8484-CB5E23F0494A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8E164E5-13CA-4147-8C36-0948C9E2C817}"/>
              </a:ext>
            </a:extLst>
          </p:cNvPr>
          <p:cNvGrpSpPr/>
          <p:nvPr/>
        </p:nvGrpSpPr>
        <p:grpSpPr>
          <a:xfrm>
            <a:off x="6587472" y="4217315"/>
            <a:ext cx="4947826" cy="2173241"/>
            <a:chOff x="1607898" y="1823071"/>
            <a:chExt cx="5549030" cy="219177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2C81298-CA06-46E3-91E8-2935D6223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7898" y="1823071"/>
              <a:ext cx="2743200" cy="2191248"/>
            </a:xfrm>
            <a:prstGeom prst="rect">
              <a:avLst/>
            </a:prstGeom>
          </p:spPr>
        </p:pic>
        <p:pic>
          <p:nvPicPr>
            <p:cNvPr id="13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672C3264-43AD-4006-AE5C-4EC98FBDA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3728" y="1823593"/>
              <a:ext cx="2743200" cy="2191248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49C3C3-AEE0-40D6-B062-3A0620B109C4}"/>
              </a:ext>
            </a:extLst>
          </p:cNvPr>
          <p:cNvSpPr/>
          <p:nvPr/>
        </p:nvSpPr>
        <p:spPr>
          <a:xfrm>
            <a:off x="9089307" y="116681"/>
            <a:ext cx="2560976" cy="192306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49069-9C80-4C92-94D5-D2D3B210695D}"/>
              </a:ext>
            </a:extLst>
          </p:cNvPr>
          <p:cNvSpPr txBox="1"/>
          <p:nvPr/>
        </p:nvSpPr>
        <p:spPr>
          <a:xfrm>
            <a:off x="738293" y="3617150"/>
            <a:ext cx="483629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50~60대 연령층 역시 코로나 관심도는 20대보다 낮은 것으로 보인다.</a:t>
            </a:r>
          </a:p>
          <a:p>
            <a:r>
              <a:rPr lang="ko-KR" altLang="en-US" dirty="0">
                <a:ea typeface="맑은 고딕"/>
              </a:rPr>
              <a:t>그렇다면 20대가 코로나 관심도는 높으면서도 </a:t>
            </a:r>
            <a:r>
              <a:rPr lang="ko-KR" altLang="en-US" dirty="0" err="1">
                <a:ea typeface="맑은 고딕"/>
              </a:rPr>
              <a:t>확진자</a:t>
            </a:r>
            <a:r>
              <a:rPr lang="ko-KR" altLang="en-US" dirty="0">
                <a:ea typeface="맑은 고딕"/>
              </a:rPr>
              <a:t> 수 역시 많은 이유는 무엇일까?</a:t>
            </a:r>
          </a:p>
        </p:txBody>
      </p:sp>
    </p:spTree>
    <p:extLst>
      <p:ext uri="{BB962C8B-B14F-4D97-AF65-F5344CB8AC3E}">
        <p14:creationId xmlns:p14="http://schemas.microsoft.com/office/powerpoint/2010/main" val="830623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450969"/>
            <a:ext cx="10237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어떤 슈퍼 전파자가 여러 군데를 돌아다녔다면</a:t>
            </a:r>
            <a:r>
              <a:rPr lang="en-US" altLang="ko-KR" dirty="0"/>
              <a:t>, </a:t>
            </a:r>
            <a:r>
              <a:rPr lang="ko-KR" altLang="en-US" dirty="0"/>
              <a:t>단 </a:t>
            </a:r>
            <a:r>
              <a:rPr lang="en-US" altLang="ko-KR" dirty="0"/>
              <a:t>1</a:t>
            </a:r>
            <a:r>
              <a:rPr lang="ko-KR" altLang="en-US" dirty="0"/>
              <a:t>번의 외출로도 </a:t>
            </a:r>
            <a:r>
              <a:rPr lang="ko-KR" altLang="en-US" dirty="0" err="1"/>
              <a:t>확진자가</a:t>
            </a:r>
            <a:r>
              <a:rPr lang="ko-KR" altLang="en-US" dirty="0"/>
              <a:t> 될 수 있는 것이 코로나의 위력이다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슈퍼 전파자</a:t>
            </a:r>
            <a:r>
              <a:rPr lang="en-US" altLang="ko-KR" dirty="0"/>
              <a:t>(</a:t>
            </a:r>
            <a:r>
              <a:rPr lang="ko-KR" altLang="en-US" dirty="0" err="1"/>
              <a:t>외출량</a:t>
            </a:r>
            <a:r>
              <a:rPr lang="ko-KR" altLang="en-US" dirty="0"/>
              <a:t> 상위 </a:t>
            </a:r>
            <a:r>
              <a:rPr lang="en-US" altLang="ko-KR" dirty="0"/>
              <a:t>10%) </a:t>
            </a:r>
            <a:r>
              <a:rPr lang="ko-KR" altLang="en-US" dirty="0"/>
              <a:t>중 </a:t>
            </a:r>
            <a:r>
              <a:rPr lang="en-US" altLang="ko-KR" dirty="0"/>
              <a:t>20</a:t>
            </a:r>
            <a:r>
              <a:rPr lang="ko-KR" altLang="en-US" dirty="0"/>
              <a:t>대가 얼마나 되는지를 알아보았고</a:t>
            </a:r>
            <a:r>
              <a:rPr lang="en-US" altLang="ko-KR" dirty="0"/>
              <a:t>, </a:t>
            </a:r>
            <a:r>
              <a:rPr lang="ko-KR" altLang="en-US" dirty="0"/>
              <a:t>예상대로 </a:t>
            </a:r>
            <a:r>
              <a:rPr lang="en-US" altLang="ko-KR" dirty="0"/>
              <a:t>20</a:t>
            </a:r>
            <a:r>
              <a:rPr lang="ko-KR" altLang="en-US" dirty="0"/>
              <a:t>대의 비율이 높았다</a:t>
            </a:r>
            <a:r>
              <a:rPr lang="en-US" altLang="ko-KR" dirty="0"/>
              <a:t>. </a:t>
            </a:r>
            <a:r>
              <a:rPr lang="ko-KR" altLang="en-US" dirty="0" err="1"/>
              <a:t>외출량</a:t>
            </a:r>
            <a:r>
              <a:rPr lang="ko-KR" altLang="en-US" dirty="0"/>
              <a:t> 상위 </a:t>
            </a:r>
            <a:r>
              <a:rPr lang="en-US" altLang="ko-KR" dirty="0"/>
              <a:t>10%</a:t>
            </a:r>
            <a:r>
              <a:rPr lang="ko-KR" altLang="en-US" dirty="0"/>
              <a:t>인 </a:t>
            </a:r>
            <a:r>
              <a:rPr lang="en-US" altLang="ko-KR" dirty="0"/>
              <a:t>136</a:t>
            </a:r>
            <a:r>
              <a:rPr lang="ko-KR" altLang="en-US" dirty="0"/>
              <a:t>명 중 약 </a:t>
            </a:r>
            <a:r>
              <a:rPr lang="en-US" altLang="ko-KR" dirty="0"/>
              <a:t>30</a:t>
            </a:r>
            <a:r>
              <a:rPr lang="ko-KR" altLang="en-US" dirty="0"/>
              <a:t>명 즉</a:t>
            </a:r>
            <a:r>
              <a:rPr lang="en-US" altLang="ko-KR" dirty="0"/>
              <a:t>, 20%</a:t>
            </a:r>
            <a:r>
              <a:rPr lang="ko-KR" altLang="en-US" dirty="0"/>
              <a:t>가</a:t>
            </a:r>
            <a:r>
              <a:rPr lang="en-US" altLang="ko-KR" dirty="0"/>
              <a:t> 20</a:t>
            </a:r>
            <a:r>
              <a:rPr lang="ko-KR" altLang="en-US" dirty="0"/>
              <a:t>대였다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3611059-5E6C-48A2-95F6-7B1D59AB0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38" y="3785883"/>
            <a:ext cx="3505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D6C633-756C-406B-A435-CC9BFE0BD6B0}"/>
              </a:ext>
            </a:extLst>
          </p:cNvPr>
          <p:cNvSpPr txBox="1"/>
          <p:nvPr/>
        </p:nvSpPr>
        <p:spPr>
          <a:xfrm>
            <a:off x="3383881" y="6375448"/>
            <a:ext cx="53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상위 </a:t>
            </a:r>
            <a:r>
              <a:rPr lang="en-US" altLang="ko-KR" dirty="0"/>
              <a:t>10% </a:t>
            </a:r>
            <a:r>
              <a:rPr lang="ko-KR" altLang="en-US" dirty="0" err="1"/>
              <a:t>외출량을</a:t>
            </a:r>
            <a:r>
              <a:rPr lang="ko-KR" altLang="en-US" dirty="0"/>
              <a:t> 가진 </a:t>
            </a:r>
            <a:r>
              <a:rPr lang="ko-KR" altLang="en-US" dirty="0" err="1"/>
              <a:t>확진자들의</a:t>
            </a:r>
            <a:r>
              <a:rPr lang="ko-KR" altLang="en-US" dirty="0"/>
              <a:t> 연령대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201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E85A0-D577-4157-AA9B-F56ADDA86DCE}"/>
              </a:ext>
            </a:extLst>
          </p:cNvPr>
          <p:cNvSpPr/>
          <p:nvPr/>
        </p:nvSpPr>
        <p:spPr>
          <a:xfrm>
            <a:off x="838200" y="2548039"/>
            <a:ext cx="10143241" cy="206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첫 번째 결론 </a:t>
            </a:r>
            <a:r>
              <a:rPr lang="en-US" altLang="ko-KR" sz="3200" dirty="0"/>
              <a:t>: </a:t>
            </a:r>
            <a:r>
              <a:rPr lang="ko-KR" altLang="en-US" sz="3200" dirty="0"/>
              <a:t>대부분의 </a:t>
            </a:r>
            <a:r>
              <a:rPr lang="en-US" altLang="ko-KR" sz="3200" dirty="0"/>
              <a:t>20</a:t>
            </a:r>
            <a:r>
              <a:rPr lang="ko-KR" altLang="en-US" sz="3200" dirty="0"/>
              <a:t>대가 아닌 슈퍼 감염자가 </a:t>
            </a:r>
            <a:r>
              <a:rPr lang="en-US" altLang="ko-KR" sz="3200" dirty="0"/>
              <a:t>20</a:t>
            </a:r>
            <a:r>
              <a:rPr lang="ko-KR" altLang="en-US" sz="3200" dirty="0"/>
              <a:t>대의 높은 </a:t>
            </a:r>
            <a:r>
              <a:rPr lang="ko-KR" altLang="en-US" sz="3200" dirty="0" err="1"/>
              <a:t>확진자</a:t>
            </a:r>
            <a:r>
              <a:rPr lang="ko-KR" altLang="en-US" sz="3200" dirty="0"/>
              <a:t> 비율을 만들었다</a:t>
            </a:r>
            <a:r>
              <a:rPr lang="en-US" altLang="ko-KR" sz="3200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5A3BF-65D7-491E-AF18-8F04623E1166}"/>
              </a:ext>
            </a:extLst>
          </p:cNvPr>
          <p:cNvSpPr txBox="1"/>
          <p:nvPr/>
        </p:nvSpPr>
        <p:spPr>
          <a:xfrm>
            <a:off x="838200" y="5338225"/>
            <a:ext cx="1014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결론이 성립하기 위해선 </a:t>
            </a:r>
            <a:r>
              <a:rPr lang="en-US" altLang="ko-KR" dirty="0"/>
              <a:t>20</a:t>
            </a:r>
            <a:r>
              <a:rPr lang="ko-KR" altLang="en-US" dirty="0"/>
              <a:t>대 감염자가 사람이 많은 곳에 외출을 많이 해야 한다고 생각했다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코로나에 걸린 사람이 이를 퍼트리기 위해선 사람이 많은 곳에 외출을 해야 하기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479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91420-F0C8-4AC0-8F54-24B17E7A2E38}"/>
              </a:ext>
            </a:extLst>
          </p:cNvPr>
          <p:cNvSpPr txBox="1"/>
          <p:nvPr/>
        </p:nvSpPr>
        <p:spPr>
          <a:xfrm>
            <a:off x="1821731" y="2331138"/>
            <a:ext cx="8745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'</a:t>
            </a:r>
            <a:r>
              <a:rPr lang="ko-KR" altLang="en-US" dirty="0" err="1"/>
              <a:t>hospital</a:t>
            </a:r>
            <a:r>
              <a:rPr lang="ko-KR" altLang="en-US" dirty="0"/>
              <a:t>','</a:t>
            </a:r>
            <a:r>
              <a:rPr lang="ko-KR" altLang="en-US" dirty="0" err="1"/>
              <a:t>public_transportation</a:t>
            </a:r>
            <a:r>
              <a:rPr lang="ko-KR" altLang="en-US" dirty="0"/>
              <a:t>', '</a:t>
            </a:r>
            <a:r>
              <a:rPr lang="ko-KR" altLang="en-US" dirty="0" err="1"/>
              <a:t>airport</a:t>
            </a:r>
            <a:r>
              <a:rPr lang="ko-KR" altLang="en-US" dirty="0"/>
              <a:t>', '</a:t>
            </a:r>
            <a:r>
              <a:rPr lang="ko-KR" altLang="en-US" dirty="0" err="1"/>
              <a:t>church</a:t>
            </a:r>
            <a:r>
              <a:rPr lang="ko-KR" altLang="en-US" dirty="0"/>
              <a:t>', '</a:t>
            </a:r>
            <a:r>
              <a:rPr lang="ko-KR" altLang="en-US" dirty="0" err="1"/>
              <a:t>university</a:t>
            </a:r>
            <a:r>
              <a:rPr lang="ko-KR" altLang="en-US" dirty="0"/>
              <a:t>','</a:t>
            </a:r>
            <a:r>
              <a:rPr lang="ko-KR" altLang="en-US" dirty="0" err="1"/>
              <a:t>school</a:t>
            </a:r>
            <a:r>
              <a:rPr lang="ko-KR" altLang="en-US" dirty="0"/>
              <a:t>','</a:t>
            </a:r>
            <a:r>
              <a:rPr lang="ko-KR" altLang="en-US" dirty="0" err="1"/>
              <a:t>park</a:t>
            </a:r>
            <a:r>
              <a:rPr lang="ko-KR" altLang="en-US" dirty="0"/>
              <a:t>'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97F12-EF96-49A3-89FD-AAD592A3D324}"/>
              </a:ext>
            </a:extLst>
          </p:cNvPr>
          <p:cNvSpPr txBox="1"/>
          <p:nvPr/>
        </p:nvSpPr>
        <p:spPr>
          <a:xfrm>
            <a:off x="923827" y="2930506"/>
            <a:ext cx="10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위와 같은 곳을 사람이 많은 곳으로 정의하고</a:t>
            </a:r>
            <a:r>
              <a:rPr lang="en-US" altLang="ko-KR" dirty="0"/>
              <a:t>, </a:t>
            </a:r>
            <a:r>
              <a:rPr lang="ko-KR" altLang="en-US" dirty="0"/>
              <a:t>외출에서 사람 많은 곳이 차지하는 비율을 계산해보았다</a:t>
            </a:r>
            <a:r>
              <a:rPr lang="en-US" altLang="ko-KR" dirty="0"/>
              <a:t>.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E39515BC-B57A-4988-A974-1D8686766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189" y="3653706"/>
            <a:ext cx="35718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2895429" y="6473874"/>
            <a:ext cx="64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동선 중 사람이 많은 곳이 차지하는 건 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512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BE7FF-D261-4577-B0A2-BFCE149D07F0}"/>
              </a:ext>
            </a:extLst>
          </p:cNvPr>
          <p:cNvSpPr txBox="1"/>
          <p:nvPr/>
        </p:nvSpPr>
        <p:spPr>
          <a:xfrm>
            <a:off x="977245" y="2144880"/>
            <a:ext cx="10237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그래프만 보면</a:t>
            </a:r>
            <a:r>
              <a:rPr lang="en-US" altLang="ko-KR" dirty="0"/>
              <a:t> </a:t>
            </a:r>
            <a:r>
              <a:rPr lang="ko-KR" altLang="en-US" dirty="0"/>
              <a:t>사람이 많은 곳이 약 </a:t>
            </a:r>
            <a:r>
              <a:rPr lang="en-US" altLang="ko-KR" dirty="0"/>
              <a:t>60%</a:t>
            </a:r>
            <a:r>
              <a:rPr lang="ko-KR" altLang="en-US" dirty="0"/>
              <a:t>로 많이 갔다고 생각할 수 있지만</a:t>
            </a:r>
            <a:r>
              <a:rPr lang="en-US" altLang="ko-KR" dirty="0"/>
              <a:t>, </a:t>
            </a:r>
            <a:r>
              <a:rPr lang="ko-KR" altLang="en-US" dirty="0"/>
              <a:t>아래 </a:t>
            </a:r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루트에 나온 모든 장소에 대한 통계를 보면 </a:t>
            </a:r>
            <a:r>
              <a:rPr lang="en-US" altLang="ko-KR" dirty="0" err="1"/>
              <a:t>etc</a:t>
            </a:r>
            <a:r>
              <a:rPr lang="en-US" altLang="ko-KR" dirty="0"/>
              <a:t>(</a:t>
            </a:r>
            <a:r>
              <a:rPr lang="ko-KR" altLang="en-US" dirty="0"/>
              <a:t>그 외</a:t>
            </a:r>
            <a:r>
              <a:rPr lang="en-US" altLang="ko-KR" dirty="0"/>
              <a:t>)</a:t>
            </a:r>
            <a:r>
              <a:rPr lang="ko-KR" altLang="en-US" dirty="0"/>
              <a:t>의 수치가 </a:t>
            </a:r>
            <a:r>
              <a:rPr lang="en-US" altLang="ko-KR" dirty="0"/>
              <a:t>600</a:t>
            </a:r>
            <a:r>
              <a:rPr lang="ko-KR" altLang="en-US" dirty="0"/>
              <a:t>건에 이른다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집단 시설인지 아닌지 판별할 수 없는 경우인데</a:t>
            </a:r>
            <a:r>
              <a:rPr lang="en-US" altLang="ko-KR" dirty="0"/>
              <a:t>, </a:t>
            </a:r>
            <a:r>
              <a:rPr lang="ko-KR" altLang="en-US" dirty="0"/>
              <a:t>이 수치가 앞서 말했던 통계를 엎기에 충분한 수치이다</a:t>
            </a:r>
            <a:r>
              <a:rPr lang="en-US" altLang="ko-KR" dirty="0"/>
              <a:t>.(</a:t>
            </a:r>
            <a:r>
              <a:rPr lang="ko-KR" altLang="en-US" dirty="0"/>
              <a:t>사람 많은 곳이 차지하는 건 수 </a:t>
            </a:r>
            <a:r>
              <a:rPr lang="en-US" altLang="ko-KR" dirty="0"/>
              <a:t>: 800, </a:t>
            </a:r>
            <a:r>
              <a:rPr lang="ko-KR" altLang="en-US" dirty="0"/>
              <a:t>아닌 건 수 </a:t>
            </a:r>
            <a:r>
              <a:rPr lang="en-US" altLang="ko-KR" dirty="0"/>
              <a:t>: 550 </a:t>
            </a:r>
            <a:r>
              <a:rPr lang="ko-KR" altLang="en-US" dirty="0"/>
              <a:t>정도 였다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그러므로 더 이상의 사람 많은 곳에의 외출에 대한 분석의 의미 없다고 생각해 이 </a:t>
            </a:r>
            <a:r>
              <a:rPr lang="ko-KR" altLang="en-US" dirty="0" err="1"/>
              <a:t>쯤에서</a:t>
            </a:r>
            <a:r>
              <a:rPr lang="ko-KR" altLang="en-US" dirty="0"/>
              <a:t> 멈추고 다른 가설을 생각해보았다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7806794" y="5125841"/>
            <a:ext cx="3448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동선 중 사람이 많은 곳이 차지하는 건 수</a:t>
            </a:r>
            <a:endParaRPr lang="en-US" altLang="ko-KR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07C3D36-EAD7-43CD-BD00-E40B3B750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828" y="3727771"/>
            <a:ext cx="5682303" cy="30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341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BE7FF-D261-4577-B0A2-BFCE149D07F0}"/>
              </a:ext>
            </a:extLst>
          </p:cNvPr>
          <p:cNvSpPr txBox="1"/>
          <p:nvPr/>
        </p:nvSpPr>
        <p:spPr>
          <a:xfrm>
            <a:off x="3806023" y="4285962"/>
            <a:ext cx="7713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점을 참고했을 때</a:t>
            </a:r>
            <a:r>
              <a:rPr lang="en-US" altLang="ko-KR" dirty="0"/>
              <a:t>, </a:t>
            </a:r>
            <a:r>
              <a:rPr lang="ko-KR" altLang="en-US" dirty="0"/>
              <a:t>외출을 할 시 실내에서 마스크를 벗는 일이 잦은 곳을 많이 가면 평소에 마스크를 쓰고 다녔더라도 감염률을 올릴 수 있다고 생각했다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그래서 혹시 </a:t>
            </a:r>
            <a:r>
              <a:rPr lang="en-US" altLang="ko-KR" dirty="0"/>
              <a:t>20</a:t>
            </a:r>
            <a:r>
              <a:rPr lang="ko-KR" altLang="en-US" dirty="0"/>
              <a:t>대의 </a:t>
            </a:r>
            <a:r>
              <a:rPr lang="ko-KR" altLang="en-US" dirty="0" err="1"/>
              <a:t>외출지</a:t>
            </a:r>
            <a:r>
              <a:rPr lang="ko-KR" altLang="en-US" dirty="0"/>
              <a:t> 중 실내에서 마스크를 벗는 일이 잦은 곳을 외출한 비율을 알아본다면 이유를 알 수 있을 거라 생각했다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255F2E-F192-4ACD-AB35-F35607DF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65" y="1925415"/>
            <a:ext cx="3344109" cy="472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77FCF5-DA20-4CF5-9EF9-36410D5A06A1}"/>
              </a:ext>
            </a:extLst>
          </p:cNvPr>
          <p:cNvSpPr txBox="1"/>
          <p:nvPr/>
        </p:nvSpPr>
        <p:spPr>
          <a:xfrm>
            <a:off x="3806023" y="2030588"/>
            <a:ext cx="75477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질병관리본부에 따르면 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감염자와 건강한 사람 모두 마스크를 착용하지 않았을 때 감염률을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100%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라고 한다면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감염자가 마스크를 착용하지 않고 건강한 사람이 마스크를 착용한 경우는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70%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반면 건강한 사람이 마스크를 착용하지 않았더라도 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감염자가 마스크를 착용한다면 감염률은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5%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로 떨어진다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둘 다 마스크를 착용하는 경우 감염률은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1.5%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로 현저히 하락한다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8043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7806794" y="5125841"/>
            <a:ext cx="3448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계층별 </a:t>
            </a:r>
            <a:r>
              <a:rPr lang="ko-KR" altLang="en-US" dirty="0" err="1"/>
              <a:t>확진자들의</a:t>
            </a:r>
            <a:r>
              <a:rPr lang="ko-KR" altLang="en-US" dirty="0"/>
              <a:t> 동선 중 마스크를 쓰지 않는 곳이 포함된 비율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8D84E-B76D-49C6-882C-20A8F8E33048}"/>
              </a:ext>
            </a:extLst>
          </p:cNvPr>
          <p:cNvSpPr txBox="1"/>
          <p:nvPr/>
        </p:nvSpPr>
        <p:spPr>
          <a:xfrm>
            <a:off x="1810731" y="2208364"/>
            <a:ext cx="830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'</a:t>
            </a:r>
            <a:r>
              <a:rPr lang="ko-KR" altLang="en-US" b="1" dirty="0" err="1">
                <a:latin typeface="Aharoni" panose="020B0604020202020204" pitchFamily="2" charset="-79"/>
                <a:cs typeface="Aharoni" panose="020B0604020202020204" pitchFamily="2" charset="-79"/>
              </a:rPr>
              <a:t>restaurant</a:t>
            </a:r>
            <a:r>
              <a:rPr lang="ko-KR" alt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','</a:t>
            </a:r>
            <a:r>
              <a:rPr lang="ko-KR" altLang="en-US" b="1" dirty="0" err="1">
                <a:latin typeface="Aharoni" panose="020B0604020202020204" pitchFamily="2" charset="-79"/>
                <a:cs typeface="Aharoni" panose="020B0604020202020204" pitchFamily="2" charset="-79"/>
              </a:rPr>
              <a:t>cafe</a:t>
            </a:r>
            <a:r>
              <a:rPr lang="ko-KR" alt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','</a:t>
            </a:r>
            <a:r>
              <a:rPr lang="ko-KR" altLang="en-US" b="1" dirty="0" err="1">
                <a:latin typeface="Aharoni" panose="020B0604020202020204" pitchFamily="2" charset="-79"/>
                <a:cs typeface="Aharoni" panose="020B0604020202020204" pitchFamily="2" charset="-79"/>
              </a:rPr>
              <a:t>bar</a:t>
            </a:r>
            <a:r>
              <a:rPr lang="ko-KR" alt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', '</a:t>
            </a:r>
            <a:r>
              <a:rPr lang="ko-KR" altLang="en-US" b="1" dirty="0" err="1">
                <a:latin typeface="Aharoni" panose="020B0604020202020204" pitchFamily="2" charset="-79"/>
                <a:cs typeface="Aharoni" panose="020B0604020202020204" pitchFamily="2" charset="-79"/>
              </a:rPr>
              <a:t>bakery</a:t>
            </a:r>
            <a:r>
              <a:rPr lang="ko-KR" alt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', '</a:t>
            </a:r>
            <a:r>
              <a:rPr lang="ko-KR" altLang="en-US" b="1" dirty="0" err="1">
                <a:latin typeface="Aharoni" panose="020B0604020202020204" pitchFamily="2" charset="-79"/>
                <a:cs typeface="Aharoni" panose="020B0604020202020204" pitchFamily="2" charset="-79"/>
              </a:rPr>
              <a:t>karaoke</a:t>
            </a:r>
            <a:r>
              <a:rPr lang="ko-KR" alt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','</a:t>
            </a:r>
            <a:r>
              <a:rPr lang="ko-KR" altLang="en-US" b="1" dirty="0" err="1">
                <a:latin typeface="Aharoni" panose="020B0604020202020204" pitchFamily="2" charset="-79"/>
                <a:cs typeface="Aharoni" panose="020B0604020202020204" pitchFamily="2" charset="-79"/>
              </a:rPr>
              <a:t>lodging</a:t>
            </a:r>
            <a:r>
              <a:rPr lang="ko-KR" alt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','</a:t>
            </a:r>
            <a:r>
              <a:rPr lang="ko-KR" altLang="en-US" b="1" dirty="0" err="1">
                <a:latin typeface="Aharoni" panose="020B0604020202020204" pitchFamily="2" charset="-79"/>
                <a:cs typeface="Aharoni" panose="020B0604020202020204" pitchFamily="2" charset="-79"/>
              </a:rPr>
              <a:t>gym</a:t>
            </a:r>
            <a:r>
              <a:rPr lang="ko-KR" alt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','</a:t>
            </a:r>
            <a:r>
              <a:rPr lang="ko-KR" altLang="en-US" b="1" dirty="0" err="1">
                <a:latin typeface="Aharoni" panose="020B0604020202020204" pitchFamily="2" charset="-79"/>
                <a:cs typeface="Aharoni" panose="020B0604020202020204" pitchFamily="2" charset="-79"/>
              </a:rPr>
              <a:t>church</a:t>
            </a:r>
            <a:r>
              <a:rPr lang="ko-KR" alt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', '</a:t>
            </a:r>
            <a:r>
              <a:rPr lang="ko-KR" altLang="en-US" b="1" dirty="0" err="1">
                <a:latin typeface="Aharoni" panose="020B0604020202020204" pitchFamily="2" charset="-79"/>
                <a:cs typeface="Aharoni" panose="020B0604020202020204" pitchFamily="2" charset="-79"/>
              </a:rPr>
              <a:t>pc_cafe</a:t>
            </a:r>
            <a:r>
              <a:rPr lang="ko-KR" alt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0B02D-C447-478B-8FFE-37257AF2C68B}"/>
              </a:ext>
            </a:extLst>
          </p:cNvPr>
          <p:cNvSpPr txBox="1"/>
          <p:nvPr/>
        </p:nvSpPr>
        <p:spPr>
          <a:xfrm>
            <a:off x="923827" y="2761933"/>
            <a:ext cx="10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위와 같은 곳을 실내에선 마스크를 쓰지 않는 곳으로 정의하고</a:t>
            </a:r>
            <a:r>
              <a:rPr lang="en-US" altLang="ko-KR" dirty="0"/>
              <a:t>, </a:t>
            </a:r>
            <a:r>
              <a:rPr lang="ko-KR" altLang="en-US" dirty="0"/>
              <a:t>외출한 곳에서 이 곳이 차지하는 비율을 계산해보았다</a:t>
            </a:r>
            <a:r>
              <a:rPr lang="en-US" altLang="ko-KR" dirty="0"/>
              <a:t>.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4412FC46-4F5B-475A-BFF6-2E06E56C1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477" y="3546717"/>
            <a:ext cx="4389034" cy="315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28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342AC-9039-4187-B3BB-2111CBFD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5525EB8-94E3-4FB0-B8FC-3068936D2C3E}"/>
              </a:ext>
            </a:extLst>
          </p:cNvPr>
          <p:cNvSpPr txBox="1">
            <a:spLocks/>
          </p:cNvSpPr>
          <p:nvPr/>
        </p:nvSpPr>
        <p:spPr>
          <a:xfrm>
            <a:off x="838200" y="1375777"/>
            <a:ext cx="10515600" cy="3468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0. </a:t>
            </a:r>
            <a:r>
              <a:rPr lang="ko-KR" altLang="en-US" dirty="0" err="1"/>
              <a:t>인트로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왜 </a:t>
            </a:r>
            <a:r>
              <a:rPr lang="en-US" altLang="ko-KR" dirty="0"/>
              <a:t>20</a:t>
            </a:r>
            <a:r>
              <a:rPr lang="ko-KR" altLang="en-US" dirty="0"/>
              <a:t>대에 주목했는가</a:t>
            </a:r>
            <a:endParaRPr lang="en-US" altLang="ko-KR" dirty="0"/>
          </a:p>
          <a:p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alt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B3DA44D-A4DD-4B2F-8DA7-D912F11FC582}"/>
              </a:ext>
            </a:extLst>
          </p:cNvPr>
          <p:cNvSpPr txBox="1">
            <a:spLocks/>
          </p:cNvSpPr>
          <p:nvPr/>
        </p:nvSpPr>
        <p:spPr>
          <a:xfrm>
            <a:off x="838200" y="4120898"/>
            <a:ext cx="10515600" cy="3468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ko-KR" altLang="en-US" dirty="0"/>
              <a:t>해외진출 </a:t>
            </a:r>
            <a:r>
              <a:rPr lang="en-US" altLang="ko-KR" sz="2000" dirty="0"/>
              <a:t>20</a:t>
            </a:r>
            <a:r>
              <a:rPr lang="ko-KR" altLang="en-US" sz="2000" dirty="0"/>
              <a:t>대가 해외 진출을 </a:t>
            </a:r>
            <a:r>
              <a:rPr lang="ko-KR" altLang="en-US" sz="2000" dirty="0" err="1"/>
              <a:t>많이해서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5308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BE7FF-D261-4577-B0A2-BFCE149D07F0}"/>
              </a:ext>
            </a:extLst>
          </p:cNvPr>
          <p:cNvSpPr txBox="1"/>
          <p:nvPr/>
        </p:nvSpPr>
        <p:spPr>
          <a:xfrm>
            <a:off x="977245" y="2144880"/>
            <a:ext cx="10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계층에 비해 마스크를 실내에서 쓰지 않는 곳의 비율이 </a:t>
            </a:r>
            <a:r>
              <a:rPr lang="en-US" altLang="ko-KR" dirty="0"/>
              <a:t>20</a:t>
            </a:r>
            <a:r>
              <a:rPr lang="ko-KR" altLang="en-US" dirty="0"/>
              <a:t>대가 높았고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이를 통해 두 번째 결론에 도달할 수 있었다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C81EB3-B096-4587-8E2D-17D44BB080DE}"/>
              </a:ext>
            </a:extLst>
          </p:cNvPr>
          <p:cNvSpPr/>
          <p:nvPr/>
        </p:nvSpPr>
        <p:spPr>
          <a:xfrm>
            <a:off x="838200" y="3009953"/>
            <a:ext cx="9983771" cy="206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두 번째 결론 </a:t>
            </a:r>
            <a:r>
              <a:rPr lang="en-US" altLang="ko-KR" sz="3200" dirty="0"/>
              <a:t>: 20</a:t>
            </a:r>
            <a:r>
              <a:rPr lang="ko-KR" altLang="en-US" sz="3200" dirty="0"/>
              <a:t>대는 실내에서 마스크를 착용하지 않는 곳에 외출을 많이 했고</a:t>
            </a:r>
            <a:r>
              <a:rPr lang="en-US" altLang="ko-KR" sz="3200" dirty="0"/>
              <a:t>, </a:t>
            </a:r>
            <a:r>
              <a:rPr lang="ko-KR" altLang="en-US" sz="3200" dirty="0"/>
              <a:t>감염의 위험이 높아졌다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9664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54D0E85-C097-45E5-807D-2F3FEEE4B0C7}"/>
              </a:ext>
            </a:extLst>
          </p:cNvPr>
          <p:cNvSpPr/>
          <p:nvPr/>
        </p:nvSpPr>
        <p:spPr>
          <a:xfrm>
            <a:off x="838200" y="346435"/>
            <a:ext cx="10143241" cy="29411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최종 결론 </a:t>
            </a:r>
            <a:r>
              <a:rPr lang="en-US" altLang="ko-KR" sz="3200" dirty="0"/>
              <a:t>: 20</a:t>
            </a:r>
            <a:r>
              <a:rPr lang="ko-KR" altLang="en-US" sz="3200" dirty="0"/>
              <a:t>대 전반의 문제 라기 보다는 소수의 슈퍼감염자들로 인한 감염이 많아 보인다</a:t>
            </a:r>
            <a:r>
              <a:rPr lang="en-US" altLang="ko-KR" sz="3200" dirty="0"/>
              <a:t>. </a:t>
            </a:r>
            <a:r>
              <a:rPr lang="ko-KR" altLang="en-US" sz="3200" dirty="0"/>
              <a:t>또한 이 감염은 </a:t>
            </a:r>
            <a:r>
              <a:rPr lang="en-US" altLang="ko-KR" sz="3200" dirty="0"/>
              <a:t>20</a:t>
            </a:r>
            <a:r>
              <a:rPr lang="ko-KR" altLang="en-US" sz="3200" dirty="0"/>
              <a:t>대들이 실내에서 마스크를 벗는 시설을 자주 이용해서 그렇다고 예상된다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  <a:endParaRPr lang="en-US" altLang="ko-KR" sz="3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FD88A8-0108-4009-B9FB-CCFCCEE6E993}"/>
              </a:ext>
            </a:extLst>
          </p:cNvPr>
          <p:cNvSpPr/>
          <p:nvPr/>
        </p:nvSpPr>
        <p:spPr>
          <a:xfrm>
            <a:off x="838200" y="3570403"/>
            <a:ext cx="10143241" cy="29411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해결책 </a:t>
            </a:r>
            <a:r>
              <a:rPr lang="en-US" altLang="ko-KR" sz="3200" dirty="0"/>
              <a:t>: </a:t>
            </a:r>
            <a:r>
              <a:rPr lang="ko-KR" altLang="en-US" sz="3200" dirty="0"/>
              <a:t>실내에서 마스크를 벗는 시설은 최대한 자제를 정책적으로 하고 </a:t>
            </a:r>
            <a:r>
              <a:rPr lang="en-US" altLang="ko-KR" sz="3200" dirty="0"/>
              <a:t>(</a:t>
            </a:r>
            <a:r>
              <a:rPr lang="ko-KR" altLang="en-US" sz="3200" dirty="0"/>
              <a:t>현재 시행 중</a:t>
            </a:r>
            <a:r>
              <a:rPr lang="en-US" altLang="ko-KR" sz="3200" dirty="0"/>
              <a:t>), </a:t>
            </a:r>
            <a:r>
              <a:rPr lang="ko-KR" altLang="en-US" sz="3200" dirty="0"/>
              <a:t>시설 입장 시 </a:t>
            </a:r>
            <a:r>
              <a:rPr lang="en-US" altLang="ko-KR" sz="3200" dirty="0"/>
              <a:t>QR</a:t>
            </a:r>
            <a:r>
              <a:rPr lang="ko-KR" altLang="en-US" sz="3200" dirty="0"/>
              <a:t>코드를 필수로 입력하게 하고</a:t>
            </a:r>
            <a:r>
              <a:rPr lang="en-US" altLang="ko-KR" sz="3200" dirty="0"/>
              <a:t>, </a:t>
            </a:r>
            <a:r>
              <a:rPr lang="ko-KR" altLang="en-US" sz="3200" dirty="0"/>
              <a:t>일정 수준 이상의 외출 시엔 경고를 주는 식의 제재가 효과적일 것이라 생각한다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153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34600" y="1891300"/>
            <a:ext cx="9922800" cy="27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dirty="0"/>
          </a:p>
          <a:p>
            <a:r>
              <a:rPr lang="en-US" altLang="ko" sz="3200" b="1" dirty="0">
                <a:ea typeface="맑은 고딕"/>
              </a:rPr>
              <a:t>(</a:t>
            </a:r>
            <a:r>
              <a:rPr lang="ko" altLang="en-US" sz="3200" b="1" dirty="0">
                <a:ea typeface="맑은 고딕"/>
              </a:rPr>
              <a:t>가설</a:t>
            </a:r>
            <a:r>
              <a:rPr lang="en-US" altLang="ko" sz="3200" b="1" dirty="0">
                <a:ea typeface="맑은 고딕"/>
              </a:rPr>
              <a:t>)</a:t>
            </a:r>
            <a:endParaRPr sz="3200" b="1" dirty="0">
              <a:ea typeface="맑은 고딕"/>
            </a:endParaRPr>
          </a:p>
          <a:p>
            <a:endParaRPr sz="3200" dirty="0"/>
          </a:p>
          <a:p>
            <a:r>
              <a:rPr lang="en-US" altLang="ko" sz="3200" b="1" dirty="0">
                <a:ea typeface="맑은 고딕"/>
              </a:rPr>
              <a:t>1</a:t>
            </a:r>
            <a:r>
              <a:rPr lang="ko" altLang="en-US" sz="3200" b="1" dirty="0">
                <a:ea typeface="맑은 고딕"/>
              </a:rPr>
              <a:t>인 가구가 혼자 살기 때문에 부담과 책임감이 줄어 </a:t>
            </a:r>
            <a:endParaRPr lang="ko" sz="3200" b="1" dirty="0"/>
          </a:p>
          <a:p>
            <a:endParaRPr lang="ko" sz="3200" b="1" dirty="0">
              <a:cs typeface="Arial"/>
            </a:endParaRPr>
          </a:p>
          <a:p>
            <a:r>
              <a:rPr lang="ko" altLang="en-US" sz="3200" b="1" dirty="0" err="1">
                <a:ea typeface="맑은 고딕"/>
              </a:rPr>
              <a:t>확진자</a:t>
            </a:r>
            <a:r>
              <a:rPr lang="ko" altLang="en-US" sz="3200" b="1" dirty="0">
                <a:ea typeface="맑은 고딕"/>
              </a:rPr>
              <a:t> 수에 영향을 끼치지 않을까</a:t>
            </a:r>
            <a:r>
              <a:rPr lang="en-US" altLang="ko" sz="3200" b="1" dirty="0">
                <a:ea typeface="맑은 고딕"/>
              </a:rPr>
              <a:t>?</a:t>
            </a:r>
            <a:endParaRPr sz="3200" b="1" dirty="0">
              <a:ea typeface="맑은 고딕"/>
            </a:endParaRP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lang="ko" altLang="en-US" dirty="0">
                <a:ea typeface="맑은 고딕"/>
              </a:rPr>
              <a:t> 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7753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t="7790" b="-7789"/>
          <a:stretch/>
        </p:blipFill>
        <p:spPr>
          <a:xfrm>
            <a:off x="159833" y="571500"/>
            <a:ext cx="11951067" cy="544626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2. 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연령대별 </a:t>
            </a:r>
            <a:r>
              <a:rPr lang="en-US" altLang="ko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인가구 분포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61" name="Google Shape;61;p14"/>
          <p:cNvSpPr txBox="1"/>
          <p:nvPr/>
        </p:nvSpPr>
        <p:spPr>
          <a:xfrm>
            <a:off x="1126367" y="5084867"/>
            <a:ext cx="10337600" cy="13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/>
              <a:t>전국 평균과 주요 지역의 연령별 1인 가구 분포 데이터를 확인한 결과 20대 비율이 가장 높았고 </a:t>
            </a:r>
            <a:endParaRPr/>
          </a:p>
          <a:p>
            <a:endParaRPr/>
          </a:p>
          <a:p>
            <a:r>
              <a:rPr lang="ko"/>
              <a:t>확진자 그래프와 어느 정도 비례하는 특성을 알 수 있습니다.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3046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33" y="273121"/>
            <a:ext cx="11169467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2. 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연령대별 </a:t>
            </a:r>
            <a:r>
              <a:rPr lang="en-US" altLang="ko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인가구 분포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68" name="Google Shape;68;p15"/>
          <p:cNvSpPr txBox="1"/>
          <p:nvPr/>
        </p:nvSpPr>
        <p:spPr>
          <a:xfrm>
            <a:off x="1032700" y="5525133"/>
            <a:ext cx="10695200" cy="10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dirty="0">
                <a:ea typeface="+mn-lt"/>
                <a:cs typeface="+mn-lt"/>
              </a:rPr>
              <a:t>왜</a:t>
            </a:r>
            <a:r>
              <a:rPr lang="ko" altLang="en-US" dirty="0">
                <a:ea typeface="+mn-lt"/>
                <a:cs typeface="+mn-lt"/>
              </a:rPr>
              <a:t> </a:t>
            </a:r>
            <a:r>
              <a:rPr lang="ko" dirty="0">
                <a:ea typeface="+mn-lt"/>
                <a:cs typeface="+mn-lt"/>
              </a:rPr>
              <a:t>1</a:t>
            </a:r>
            <a:r>
              <a:rPr lang="ko" altLang="en-US" dirty="0">
                <a:ea typeface="+mn-lt"/>
                <a:cs typeface="+mn-lt"/>
              </a:rPr>
              <a:t>인 가구와 </a:t>
            </a:r>
            <a:r>
              <a:rPr lang="ko" dirty="0" err="1">
                <a:ea typeface="+mn-lt"/>
                <a:cs typeface="+mn-lt"/>
              </a:rPr>
              <a:t>확진자가</a:t>
            </a:r>
            <a:r>
              <a:rPr lang="ko" altLang="en-US" dirty="0">
                <a:ea typeface="+mn-lt"/>
                <a:cs typeface="+mn-lt"/>
              </a:rPr>
              <a:t> 비례하지는 지</a:t>
            </a:r>
            <a:r>
              <a:rPr lang="ko" dirty="0">
                <a:ea typeface="+mn-lt"/>
                <a:cs typeface="+mn-lt"/>
              </a:rPr>
              <a:t> 생각해보니</a:t>
            </a:r>
            <a:r>
              <a:rPr lang="ko" altLang="en-US" dirty="0">
                <a:ea typeface="+mn-lt"/>
                <a:cs typeface="+mn-lt"/>
              </a:rPr>
              <a:t> </a:t>
            </a:r>
            <a:r>
              <a:rPr lang="ko" dirty="0">
                <a:ea typeface="+mn-lt"/>
                <a:cs typeface="+mn-lt"/>
              </a:rPr>
              <a:t>1인 가구 중 </a:t>
            </a:r>
            <a:r>
              <a:rPr lang="ko" dirty="0" err="1">
                <a:ea typeface="+mn-lt"/>
                <a:cs typeface="+mn-lt"/>
              </a:rPr>
              <a:t>확진자가</a:t>
            </a:r>
            <a:r>
              <a:rPr lang="ko" dirty="0">
                <a:ea typeface="+mn-lt"/>
                <a:cs typeface="+mn-lt"/>
              </a:rPr>
              <a:t> </a:t>
            </a:r>
            <a:r>
              <a:rPr lang="ko" dirty="0" err="1">
                <a:ea typeface="+mn-lt"/>
                <a:cs typeface="+mn-lt"/>
              </a:rPr>
              <a:t>많아서라고</a:t>
            </a:r>
            <a:r>
              <a:rPr lang="ko" dirty="0">
                <a:ea typeface="+mn-lt"/>
                <a:cs typeface="+mn-lt"/>
              </a:rPr>
              <a:t> 생각합니다. </a:t>
            </a:r>
            <a:br>
              <a:rPr lang="ko" dirty="0">
                <a:ea typeface="+mn-lt"/>
                <a:cs typeface="+mn-lt"/>
              </a:rPr>
            </a:br>
            <a:br>
              <a:rPr lang="ko" dirty="0">
                <a:ea typeface="+mn-lt"/>
                <a:cs typeface="+mn-lt"/>
              </a:rPr>
            </a:br>
            <a:r>
              <a:rPr lang="ko" dirty="0">
                <a:ea typeface="+mn-lt"/>
                <a:cs typeface="+mn-lt"/>
              </a:rPr>
              <a:t>왜</a:t>
            </a:r>
            <a:r>
              <a:rPr lang="ko" altLang="en-US" dirty="0">
                <a:ea typeface="+mn-lt"/>
                <a:cs typeface="+mn-lt"/>
              </a:rPr>
              <a:t> </a:t>
            </a:r>
            <a:r>
              <a:rPr lang="ko" dirty="0">
                <a:ea typeface="+mn-lt"/>
                <a:cs typeface="+mn-lt"/>
              </a:rPr>
              <a:t>1</a:t>
            </a:r>
            <a:r>
              <a:rPr lang="ko" altLang="en-US" dirty="0">
                <a:ea typeface="+mn-lt"/>
                <a:cs typeface="+mn-lt"/>
              </a:rPr>
              <a:t>인 가구 </a:t>
            </a:r>
            <a:r>
              <a:rPr lang="ko" dirty="0" err="1">
                <a:ea typeface="+mn-lt"/>
                <a:cs typeface="+mn-lt"/>
              </a:rPr>
              <a:t>확진자가</a:t>
            </a:r>
            <a:r>
              <a:rPr lang="ko" dirty="0">
                <a:ea typeface="+mn-lt"/>
                <a:cs typeface="+mn-lt"/>
              </a:rPr>
              <a:t> </a:t>
            </a:r>
            <a:r>
              <a:rPr lang="ko" dirty="0" err="1">
                <a:ea typeface="+mn-lt"/>
                <a:cs typeface="+mn-lt"/>
              </a:rPr>
              <a:t>많은지</a:t>
            </a:r>
            <a:r>
              <a:rPr lang="ko" dirty="0">
                <a:ea typeface="+mn-lt"/>
                <a:cs typeface="+mn-lt"/>
              </a:rPr>
              <a:t> 알아보기 위해</a:t>
            </a:r>
            <a:r>
              <a:rPr lang="ko" altLang="en-US" dirty="0">
                <a:ea typeface="+mn-lt"/>
                <a:cs typeface="+mn-lt"/>
              </a:rPr>
              <a:t> </a:t>
            </a:r>
            <a:r>
              <a:rPr lang="ko" dirty="0">
                <a:ea typeface="+mn-lt"/>
                <a:cs typeface="+mn-lt"/>
              </a:rPr>
              <a:t>1</a:t>
            </a:r>
            <a:r>
              <a:rPr lang="ko" altLang="en-US" dirty="0">
                <a:ea typeface="+mn-lt"/>
                <a:cs typeface="+mn-lt"/>
              </a:rPr>
              <a:t>인 가구 특성 중 </a:t>
            </a:r>
            <a:r>
              <a:rPr lang="ko" dirty="0">
                <a:ea typeface="+mn-lt"/>
                <a:cs typeface="+mn-lt"/>
              </a:rPr>
              <a:t>여가활동 지출을 보면</a:t>
            </a:r>
            <a:r>
              <a:rPr lang="ko" altLang="en-US" dirty="0">
                <a:ea typeface="+mn-lt"/>
                <a:cs typeface="+mn-lt"/>
              </a:rPr>
              <a:t>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4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00" y="869033"/>
            <a:ext cx="7622968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3.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특성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75" name="Google Shape;75;p16"/>
          <p:cNvSpPr txBox="1"/>
          <p:nvPr/>
        </p:nvSpPr>
        <p:spPr>
          <a:xfrm>
            <a:off x="966667" y="1319700"/>
            <a:ext cx="14120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1151533" y="1409600"/>
            <a:ext cx="1857200" cy="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/>
              <a:t>여가 지출 비용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7051433" y="2345067"/>
            <a:ext cx="4975200" cy="29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  <a:p>
            <a:endParaRPr/>
          </a:p>
          <a:p>
            <a:r>
              <a:rPr lang="ko" dirty="0">
                <a:ea typeface="+mn-lt"/>
                <a:cs typeface="+mn-lt"/>
              </a:rPr>
              <a:t>1인 가구가 가구 원당 여가 지출 비용이 가장 </a:t>
            </a:r>
            <a:br>
              <a:rPr lang="ko" dirty="0">
                <a:ea typeface="+mn-lt"/>
                <a:cs typeface="+mn-lt"/>
              </a:rPr>
            </a:br>
            <a:r>
              <a:rPr lang="ko" dirty="0">
                <a:ea typeface="+mn-lt"/>
                <a:cs typeface="+mn-lt"/>
              </a:rPr>
              <a:t>큰 것을 알 수 있습니다.</a:t>
            </a:r>
            <a:r>
              <a:rPr lang="ko" altLang="en-US" dirty="0">
                <a:ea typeface="+mn-lt"/>
                <a:cs typeface="+mn-lt"/>
              </a:rPr>
              <a:t> </a:t>
            </a:r>
            <a:br>
              <a:rPr lang="ko" altLang="en-US" dirty="0">
                <a:ea typeface="+mn-lt"/>
                <a:cs typeface="+mn-lt"/>
              </a:rPr>
            </a:br>
            <a:br>
              <a:rPr lang="ko" altLang="en-US" dirty="0">
                <a:ea typeface="+mn-lt"/>
                <a:cs typeface="+mn-lt"/>
              </a:rPr>
            </a:br>
            <a:r>
              <a:rPr lang="ko" altLang="en-US" dirty="0">
                <a:ea typeface="+mn-lt"/>
                <a:cs typeface="+mn-lt"/>
              </a:rPr>
              <a:t> </a:t>
            </a:r>
            <a:br>
              <a:rPr lang="ko" altLang="en-US" dirty="0">
                <a:ea typeface="+mn-lt"/>
                <a:cs typeface="+mn-lt"/>
              </a:rPr>
            </a:br>
            <a:br>
              <a:rPr lang="ko" altLang="en-US" dirty="0">
                <a:ea typeface="+mn-lt"/>
                <a:cs typeface="+mn-lt"/>
              </a:rPr>
            </a:br>
            <a:r>
              <a:rPr lang="ko" altLang="en-US" dirty="0">
                <a:ea typeface="+mn-lt"/>
                <a:cs typeface="+mn-lt"/>
              </a:rPr>
              <a:t>여가 지출 비용에 </a:t>
            </a:r>
            <a:r>
              <a:rPr lang="ko" altLang="en-US" dirty="0" err="1">
                <a:ea typeface="+mn-lt"/>
                <a:cs typeface="+mn-lt"/>
              </a:rPr>
              <a:t>비대면</a:t>
            </a:r>
            <a:r>
              <a:rPr lang="ko" altLang="en-US" dirty="0">
                <a:ea typeface="+mn-lt"/>
                <a:cs typeface="+mn-lt"/>
              </a:rPr>
              <a:t> 활동도 포함됩니다.  </a:t>
            </a:r>
            <a:r>
              <a:rPr lang="ko" altLang="en-US" dirty="0" err="1">
                <a:ea typeface="+mn-lt"/>
                <a:cs typeface="+mn-lt"/>
              </a:rPr>
              <a:t>비대면</a:t>
            </a:r>
            <a:r>
              <a:rPr lang="ko" altLang="en-US" dirty="0">
                <a:ea typeface="+mn-lt"/>
                <a:cs typeface="+mn-lt"/>
              </a:rPr>
              <a:t> 활동을 걸러낸 수치를 만들기 위해 여가활동 분포를 보겠습니다.</a:t>
            </a:r>
            <a:endParaRPr lang="en-US" altLang="ko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724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l="1830" t="-970" r="-1829" b="970"/>
          <a:stretch/>
        </p:blipFill>
        <p:spPr>
          <a:xfrm>
            <a:off x="479234" y="674001"/>
            <a:ext cx="11497233" cy="432683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3.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특성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84" name="Google Shape;84;p17"/>
          <p:cNvSpPr txBox="1"/>
          <p:nvPr/>
        </p:nvSpPr>
        <p:spPr>
          <a:xfrm>
            <a:off x="622100" y="5110100"/>
            <a:ext cx="11463600" cy="1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2000" dirty="0">
                <a:ea typeface="맑은 고딕"/>
              </a:rPr>
              <a:t>여가활동 분포도를 본 결과</a:t>
            </a:r>
            <a:endParaRPr sz="2000" dirty="0">
              <a:ea typeface="맑은 고딕"/>
            </a:endParaRPr>
          </a:p>
          <a:p>
            <a:r>
              <a:rPr lang="ko" altLang="en-US" sz="2000" dirty="0" err="1">
                <a:solidFill>
                  <a:schemeClr val="dk1"/>
                </a:solidFill>
                <a:ea typeface="맑은 고딕"/>
              </a:rPr>
              <a:t>비대면</a:t>
            </a:r>
            <a:r>
              <a:rPr lang="ko" altLang="en-US" sz="2000" dirty="0">
                <a:solidFill>
                  <a:schemeClr val="dk1"/>
                </a:solidFill>
                <a:ea typeface="맑은 고딕"/>
              </a:rPr>
              <a:t> 활동</a:t>
            </a:r>
            <a:endParaRPr sz="2000" dirty="0">
              <a:solidFill>
                <a:schemeClr val="dk1"/>
              </a:solidFill>
              <a:ea typeface="맑은 고딕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" altLang="en-US" sz="1600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인터넷검색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채팅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/1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인 미디어 제작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/SNS', 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게임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 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독서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(</a:t>
            </a:r>
            <a:r>
              <a:rPr lang="ko" altLang="en-US" sz="1300" dirty="0" err="1">
                <a:solidFill>
                  <a:schemeClr val="dk1"/>
                </a:solidFill>
                <a:ea typeface="맑은 고딕"/>
              </a:rPr>
              <a:t>웹소설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 포함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)', 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요리하기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다도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 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만화보기 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(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웹툰 포함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)',</a:t>
            </a:r>
            <a:endParaRPr sz="1300" dirty="0">
              <a:solidFill>
                <a:schemeClr val="dk1"/>
              </a:solidFill>
              <a:ea typeface="맑은 고딕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원예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 '15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바둑 장기 체스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 '</a:t>
            </a:r>
            <a:r>
              <a:rPr lang="ko" altLang="en-US" sz="1300" dirty="0" err="1">
                <a:solidFill>
                  <a:schemeClr val="dk1"/>
                </a:solidFill>
                <a:ea typeface="맑은 고딕"/>
              </a:rPr>
              <a:t>보드게임퍼즐큐브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 맞추기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  '20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홈페이지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블로그관리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 </a:t>
            </a:r>
            <a:r>
              <a:rPr lang="ko" altLang="en-US" sz="1600" dirty="0">
                <a:solidFill>
                  <a:schemeClr val="dk1"/>
                </a:solidFill>
                <a:ea typeface="맑은 고딕"/>
              </a:rPr>
              <a:t> </a:t>
            </a:r>
            <a:r>
              <a:rPr lang="ko" altLang="en-US" sz="2000" dirty="0">
                <a:solidFill>
                  <a:schemeClr val="dk1"/>
                </a:solidFill>
                <a:ea typeface="맑은 고딕"/>
              </a:rPr>
              <a:t>과 나머지로 대면 활동 분류 했습니다</a:t>
            </a:r>
            <a:r>
              <a:rPr lang="en-US" altLang="ko" sz="2000" dirty="0">
                <a:solidFill>
                  <a:schemeClr val="dk1"/>
                </a:solidFill>
                <a:ea typeface="맑은 고딕"/>
              </a:rPr>
              <a:t>.</a:t>
            </a:r>
            <a:endParaRPr sz="2000" dirty="0">
              <a:solidFill>
                <a:schemeClr val="dk1"/>
              </a:solidFill>
              <a:ea typeface="맑은 고딕"/>
            </a:endParaRPr>
          </a:p>
          <a:p>
            <a:pPr>
              <a:buClr>
                <a:schemeClr val="dk1"/>
              </a:buClr>
              <a:buSzPts val="1100"/>
            </a:pPr>
            <a:endParaRPr sz="2000">
              <a:solidFill>
                <a:schemeClr val="dk1"/>
              </a:solidFill>
            </a:endParaRPr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2780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367" y="266167"/>
            <a:ext cx="8087644" cy="51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3.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특성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911" y="1252400"/>
            <a:ext cx="3494756" cy="366117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193433" y="4950400"/>
            <a:ext cx="12094000" cy="1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dirty="0">
                <a:solidFill>
                  <a:schemeClr val="dk1"/>
                </a:solidFill>
                <a:ea typeface="맑은 고딕"/>
              </a:rPr>
              <a:t>대면</a:t>
            </a:r>
            <a:r>
              <a:rPr lang="en-US" altLang="ko" dirty="0">
                <a:solidFill>
                  <a:schemeClr val="dk1"/>
                </a:solidFill>
                <a:ea typeface="맑은 고딕"/>
              </a:rPr>
              <a:t>,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ko" dirty="0" err="1">
                <a:solidFill>
                  <a:schemeClr val="dk1"/>
                </a:solidFill>
                <a:ea typeface="맑은 고딕"/>
              </a:rPr>
              <a:t>비대면활동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수치를 비율로 만들어 보니 62대 38이 나왔고 가구별 여가지출에 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대입시켜 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</a:t>
            </a:r>
            <a:r>
              <a:rPr lang="ko" altLang="en-US" dirty="0" err="1">
                <a:ea typeface="맑은 고딕"/>
              </a:rPr>
              <a:t>비대면</a:t>
            </a:r>
            <a:r>
              <a:rPr lang="ko" altLang="en-US" dirty="0">
                <a:ea typeface="맑은 고딕"/>
              </a:rPr>
              <a:t> 활동을 걸러낸 수치를 만들어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 보니 </a:t>
            </a:r>
            <a:endParaRPr dirty="0">
              <a:solidFill>
                <a:schemeClr val="dk1"/>
              </a:solidFill>
            </a:endParaRPr>
          </a:p>
          <a:p>
            <a:r>
              <a:rPr lang="ko" dirty="0" err="1">
                <a:solidFill>
                  <a:schemeClr val="dk1"/>
                </a:solidFill>
                <a:ea typeface="맑은 고딕"/>
              </a:rPr>
              <a:t>비대면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여가생활을 걸러내도 1인가구의 여가생활 지출이 가장 큰 것을 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알 수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있습니다.</a:t>
            </a:r>
            <a:endParaRPr>
              <a:solidFill>
                <a:schemeClr val="dk1"/>
              </a:solidFill>
              <a:ea typeface="맑은 고딕"/>
            </a:endParaRPr>
          </a:p>
          <a:p>
            <a:r>
              <a:rPr lang="ko" dirty="0">
                <a:solidFill>
                  <a:schemeClr val="dk1"/>
                </a:solidFill>
                <a:ea typeface="맑은 고딕"/>
              </a:rPr>
              <a:t>고로 1인 가구가 여가생활을 많이 하고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 </a:t>
            </a:r>
            <a:endParaRPr>
              <a:solidFill>
                <a:schemeClr val="dk1"/>
              </a:solidFill>
            </a:endParaRPr>
          </a:p>
          <a:p>
            <a:r>
              <a:rPr lang="ko" dirty="0">
                <a:solidFill>
                  <a:schemeClr val="dk1"/>
                </a:solidFill>
                <a:ea typeface="맑은 고딕"/>
              </a:rPr>
              <a:t>활동량이 커지면서 </a:t>
            </a:r>
            <a:r>
              <a:rPr lang="ko" dirty="0" err="1">
                <a:solidFill>
                  <a:schemeClr val="dk1"/>
                </a:solidFill>
                <a:ea typeface="맑은 고딕"/>
              </a:rPr>
              <a:t>확진자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수에 영향을 끼치고 </a:t>
            </a:r>
            <a:r>
              <a:rPr lang="ko" dirty="0" err="1">
                <a:solidFill>
                  <a:schemeClr val="dk1"/>
                </a:solidFill>
                <a:ea typeface="맑은 고딕"/>
              </a:rPr>
              <a:t>확진자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수와 1인 가구 수가 비례하는데 영향을 준다고 </a:t>
            </a:r>
            <a:r>
              <a:rPr lang="ko" dirty="0" err="1">
                <a:solidFill>
                  <a:schemeClr val="dk1"/>
                </a:solidFill>
                <a:ea typeface="맑은 고딕"/>
              </a:rPr>
              <a:t>볼수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있습니다.</a:t>
            </a:r>
            <a:endParaRPr>
              <a:solidFill>
                <a:schemeClr val="dk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38595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4.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결론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98" name="Google Shape;98;p19"/>
          <p:cNvSpPr txBox="1"/>
          <p:nvPr/>
        </p:nvSpPr>
        <p:spPr>
          <a:xfrm>
            <a:off x="1033900" y="1664300"/>
            <a:ext cx="106232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  <a:p>
            <a:endParaRPr/>
          </a:p>
          <a:p>
            <a:endParaRPr/>
          </a:p>
          <a:p>
            <a:r>
              <a:rPr lang="ko" dirty="0">
                <a:ea typeface="맑은 고딕"/>
              </a:rPr>
              <a:t>1인 가구의 </a:t>
            </a:r>
            <a:r>
              <a:rPr lang="ko" altLang="en-US" dirty="0">
                <a:ea typeface="맑은 고딕"/>
              </a:rPr>
              <a:t>대면 </a:t>
            </a:r>
            <a:r>
              <a:rPr lang="ko" dirty="0">
                <a:ea typeface="맑은 고딕"/>
              </a:rPr>
              <a:t>여가생활 지출비용이 크기 때문에 </a:t>
            </a:r>
            <a:r>
              <a:rPr lang="ko" dirty="0" err="1">
                <a:ea typeface="맑은 고딕"/>
              </a:rPr>
              <a:t>확진자</a:t>
            </a:r>
            <a:r>
              <a:rPr lang="ko" dirty="0">
                <a:ea typeface="맑은 고딕"/>
              </a:rPr>
              <a:t> 수에 영향을 끼치고 비례했으며</a:t>
            </a:r>
            <a:r>
              <a:rPr lang="ko" altLang="en-US" dirty="0">
                <a:ea typeface="맑은 고딕"/>
              </a:rPr>
              <a:t> </a:t>
            </a:r>
            <a:endParaRPr/>
          </a:p>
          <a:p>
            <a:endParaRPr/>
          </a:p>
          <a:p>
            <a:r>
              <a:rPr lang="ko" dirty="0">
                <a:ea typeface="맑은 고딕"/>
              </a:rPr>
              <a:t>20대 비율이 가장 크기 때문에 전체 20대 </a:t>
            </a:r>
            <a:r>
              <a:rPr lang="ko" dirty="0" err="1">
                <a:ea typeface="맑은 고딕"/>
              </a:rPr>
              <a:t>확진자가</a:t>
            </a:r>
            <a:r>
              <a:rPr lang="ko" dirty="0">
                <a:ea typeface="맑은 고딕"/>
              </a:rPr>
              <a:t> 커지는데 영향을 줬다.</a:t>
            </a:r>
            <a:endParaRPr dirty="0">
              <a:ea typeface="맑은 고딕"/>
            </a:endParaRPr>
          </a:p>
          <a:p>
            <a:endParaRPr/>
          </a:p>
          <a:p>
            <a:r>
              <a:rPr lang="ko" dirty="0">
                <a:ea typeface="맑은 고딕"/>
              </a:rPr>
              <a:t>1인 가구가 코로나 주 전파원일 가능성이 크다.</a:t>
            </a:r>
            <a:endParaRPr dirty="0">
              <a:ea typeface="맑은 고딕"/>
            </a:endParaRPr>
          </a:p>
          <a:p>
            <a:endParaRPr/>
          </a:p>
          <a:p>
            <a:r>
              <a:rPr lang="ko" dirty="0">
                <a:ea typeface="맑은 고딕"/>
              </a:rPr>
              <a:t>1인가구가 많은 지역에 관심을 기울여야 한다.</a:t>
            </a:r>
            <a:endParaRPr dirty="0">
              <a:ea typeface="맑은 고딕"/>
            </a:endParaRP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146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C6C5092-7898-4B0B-A235-35DDE929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921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0. </a:t>
            </a:r>
            <a:r>
              <a:rPr lang="ko-KR" altLang="en-US" dirty="0" err="1"/>
              <a:t>인트로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왜 </a:t>
            </a:r>
            <a:r>
              <a:rPr lang="en-US" altLang="ko-KR" dirty="0"/>
              <a:t>20</a:t>
            </a:r>
            <a:r>
              <a:rPr lang="ko-KR" altLang="en-US" dirty="0"/>
              <a:t>대에 주목했는가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C156C4E2-BC6B-4C75-9FD6-698C3C06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114" y="3140074"/>
            <a:ext cx="67627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282052-B492-4D38-B079-50630A0815B7}"/>
              </a:ext>
            </a:extLst>
          </p:cNvPr>
          <p:cNvSpPr txBox="1"/>
          <p:nvPr/>
        </p:nvSpPr>
        <p:spPr>
          <a:xfrm>
            <a:off x="923827" y="1864331"/>
            <a:ext cx="9964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나이대</a:t>
            </a:r>
            <a:r>
              <a:rPr lang="ko-KR" altLang="en-US" dirty="0"/>
              <a:t> 별 인구 대비 </a:t>
            </a:r>
            <a:r>
              <a:rPr lang="ko-KR" altLang="en-US" dirty="0" err="1"/>
              <a:t>확진자</a:t>
            </a:r>
            <a:r>
              <a:rPr lang="en-US" altLang="ko-KR" dirty="0"/>
              <a:t>, </a:t>
            </a:r>
            <a:r>
              <a:rPr lang="ko-KR" altLang="en-US" dirty="0"/>
              <a:t>사망자</a:t>
            </a:r>
            <a:r>
              <a:rPr lang="en-US" altLang="ko-KR" dirty="0"/>
              <a:t>, </a:t>
            </a:r>
            <a:r>
              <a:rPr lang="ko-KR" altLang="en-US" dirty="0"/>
              <a:t>나이별 </a:t>
            </a:r>
            <a:r>
              <a:rPr lang="ko-KR" altLang="en-US" dirty="0" err="1"/>
              <a:t>확진자</a:t>
            </a:r>
            <a:r>
              <a:rPr lang="ko-KR" altLang="en-US" dirty="0"/>
              <a:t> 대비 사망자의 비율을 비교해봤을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눈에 띄는 한 수치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 </a:t>
            </a:r>
            <a:r>
              <a:rPr lang="en-US" altLang="ko-KR" dirty="0"/>
              <a:t>20</a:t>
            </a:r>
            <a:r>
              <a:rPr lang="ko-KR" altLang="en-US" dirty="0"/>
              <a:t>대의 인구대비 </a:t>
            </a:r>
            <a:r>
              <a:rPr lang="ko-KR" altLang="en-US" dirty="0" err="1"/>
              <a:t>확진자</a:t>
            </a:r>
            <a:r>
              <a:rPr lang="ko-KR" altLang="en-US" dirty="0"/>
              <a:t> 수가 많을까</a:t>
            </a:r>
            <a:r>
              <a:rPr lang="en-US" altLang="ko-KR" dirty="0"/>
              <a:t>?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263FC1D-BFE5-4DE7-B75B-3B7EC9986CA9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4742B58-2CD5-4FA5-A8BB-99C969E687D4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9FFB44-71E1-4F55-A524-2E6742694490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37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8EB4258-124A-4622-A6B3-9C57E8392D78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5CF33C-5CAF-4422-9275-081976C08EF8}"/>
              </a:ext>
            </a:extLst>
          </p:cNvPr>
          <p:cNvGrpSpPr/>
          <p:nvPr/>
        </p:nvGrpSpPr>
        <p:grpSpPr>
          <a:xfrm>
            <a:off x="965299" y="1346530"/>
            <a:ext cx="10294070" cy="5465697"/>
            <a:chOff x="595185" y="617187"/>
            <a:chExt cx="11001641" cy="6129726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5B0916C2-C174-41EF-B4D3-F90AD7BB15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13" b="17003"/>
            <a:stretch/>
          </p:blipFill>
          <p:spPr>
            <a:xfrm>
              <a:off x="595185" y="617187"/>
              <a:ext cx="11001641" cy="6129726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19B12D2-AD9F-4F45-B103-A433D72A4938}"/>
                </a:ext>
              </a:extLst>
            </p:cNvPr>
            <p:cNvGrpSpPr/>
            <p:nvPr/>
          </p:nvGrpSpPr>
          <p:grpSpPr>
            <a:xfrm>
              <a:off x="10148720" y="3163088"/>
              <a:ext cx="1228454" cy="2735920"/>
              <a:chOff x="10148720" y="3163088"/>
              <a:chExt cx="1228454" cy="2735920"/>
            </a:xfrm>
          </p:grpSpPr>
          <p:sp>
            <p:nvSpPr>
              <p:cNvPr id="7" name="액자 6">
                <a:extLst>
                  <a:ext uri="{FF2B5EF4-FFF2-40B4-BE49-F238E27FC236}">
                    <a16:creationId xmlns:a16="http://schemas.microsoft.com/office/drawing/2014/main" id="{DE6E3A9C-C028-44BD-93D1-F80C736C5302}"/>
                  </a:ext>
                </a:extLst>
              </p:cNvPr>
              <p:cNvSpPr/>
              <p:nvPr/>
            </p:nvSpPr>
            <p:spPr>
              <a:xfrm>
                <a:off x="11176647" y="4625667"/>
                <a:ext cx="200527" cy="1273341"/>
              </a:xfrm>
              <a:prstGeom prst="fram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F0D80CF0-C317-4914-96D8-C8086985ED5F}"/>
                  </a:ext>
                </a:extLst>
              </p:cNvPr>
              <p:cNvCxnSpPr/>
              <p:nvPr/>
            </p:nvCxnSpPr>
            <p:spPr>
              <a:xfrm flipH="1" flipV="1">
                <a:off x="10148720" y="3163088"/>
                <a:ext cx="1130696" cy="1435008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0CF99DD-866D-4630-AB64-D560615B6140}"/>
              </a:ext>
            </a:extLst>
          </p:cNvPr>
          <p:cNvSpPr/>
          <p:nvPr/>
        </p:nvSpPr>
        <p:spPr>
          <a:xfrm>
            <a:off x="7805057" y="2383973"/>
            <a:ext cx="3080657" cy="120831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확진자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수 : 약 2만명</a:t>
            </a:r>
            <a:b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</a:br>
            <a:endParaRPr lang="ko-KR" altLang="en-US" sz="1200">
              <a:solidFill>
                <a:schemeClr val="bg2">
                  <a:lumMod val="50000"/>
                </a:schemeClr>
              </a:solidFill>
              <a:latin typeface="Malgun Gothic"/>
              <a:ea typeface="Malgun Gothic"/>
            </a:endParaRPr>
          </a:p>
          <a:p>
            <a:pPr algn="ctr"/>
            <a:r>
              <a:rPr 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총 214개국 중에서  </a:t>
            </a:r>
            <a:r>
              <a:rPr lang="ko-KR" sz="1600" b="1" dirty="0">
                <a:solidFill>
                  <a:srgbClr val="FFC000"/>
                </a:solidFill>
                <a:latin typeface="Malgun Gothic"/>
                <a:ea typeface="Malgun Gothic"/>
              </a:rPr>
              <a:t>75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위</a:t>
            </a:r>
          </a:p>
          <a:p>
            <a:pPr algn="ctr"/>
            <a:r>
              <a:rPr lang="ko-KR" sz="1100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</a:rPr>
              <a:t>(2020년 9월 5일 집계기준)</a:t>
            </a:r>
            <a:endParaRPr lang="ko-K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D03D5005-B228-43DC-8D87-53C321E9DCF1}"/>
              </a:ext>
            </a:extLst>
          </p:cNvPr>
          <p:cNvSpPr txBox="1"/>
          <p:nvPr/>
        </p:nvSpPr>
        <p:spPr>
          <a:xfrm>
            <a:off x="2006" y="6621541"/>
            <a:ext cx="5751907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1">
                <a:solidFill>
                  <a:srgbClr val="408080"/>
                </a:solidFill>
                <a:ea typeface="맑은 고딕"/>
              </a:rPr>
              <a:t>자료출처</a:t>
            </a:r>
            <a:r>
              <a:rPr lang="en-US" altLang="ko-KR" sz="1050" i="1" dirty="0">
                <a:solidFill>
                  <a:srgbClr val="408080"/>
                </a:solidFill>
                <a:ea typeface="맑은 고딕"/>
              </a:rPr>
              <a:t> : WHO Novel Coronavirus (2019-nCoV) situation reports : https://covid19.who.int/</a:t>
            </a:r>
            <a:endParaRPr lang="en-US" altLang="ko-KR" sz="1050" dirty="0"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33E4BB-047D-41BC-AE4B-6B44AAAAC887}"/>
              </a:ext>
            </a:extLst>
          </p:cNvPr>
          <p:cNvSpPr txBox="1"/>
          <p:nvPr/>
        </p:nvSpPr>
        <p:spPr>
          <a:xfrm>
            <a:off x="2439761" y="1558018"/>
            <a:ext cx="8447314" cy="64633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코로나 바이러스의 전 세계적 대유행 가운데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해외주요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국가들의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확진자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수는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r>
              <a:rPr lang="ko-KR" dirty="0">
                <a:latin typeface="Malgun Gothic"/>
                <a:ea typeface="Malgun Gothic"/>
              </a:rPr>
              <a:t>그래프에서 보이는</a:t>
            </a:r>
            <a:r>
              <a:rPr lang="ko-KR" altLang="en-US" dirty="0">
                <a:latin typeface="Malgun Gothic"/>
                <a:ea typeface="Malgun Gothic"/>
              </a:rPr>
              <a:t> 것처럼 대한민국의 수 보다 많다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  <a:r>
              <a:rPr lang="ko-KR" dirty="0">
                <a:latin typeface="Malgun Gothic"/>
                <a:ea typeface="Malgun Gothic"/>
              </a:rPr>
              <a:t> </a:t>
            </a:r>
            <a:endParaRPr lang="ko-KR" dirty="0">
              <a:ea typeface="맑은 고딕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159EF3-CDFA-44DD-9B71-C1EA8488A698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EC01C74-C0FD-47F0-AB5A-5C617CD37CBD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E962ED-F799-4F8B-91D1-7B020EF93CF3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690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3AA63AC-C5DD-486F-A666-7D8C292FBAB2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0D3F406-12EF-4639-8F3C-9628FCB07D3E}"/>
              </a:ext>
            </a:extLst>
          </p:cNvPr>
          <p:cNvGrpSpPr/>
          <p:nvPr/>
        </p:nvGrpSpPr>
        <p:grpSpPr>
          <a:xfrm>
            <a:off x="412081" y="1769525"/>
            <a:ext cx="11366716" cy="4822190"/>
            <a:chOff x="112977" y="1581069"/>
            <a:chExt cx="11970174" cy="50782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52FB29C-5491-4A50-A826-614359A590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-91" b="2714"/>
            <a:stretch/>
          </p:blipFill>
          <p:spPr>
            <a:xfrm>
              <a:off x="112977" y="1581069"/>
              <a:ext cx="11970174" cy="5078200"/>
            </a:xfrm>
            <a:prstGeom prst="rect">
              <a:avLst/>
            </a:prstGeom>
          </p:spPr>
        </p:pic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9F0A95AF-6C0A-4DA1-BD94-E43CB1146499}"/>
                </a:ext>
              </a:extLst>
            </p:cNvPr>
            <p:cNvSpPr/>
            <p:nvPr/>
          </p:nvSpPr>
          <p:spPr>
            <a:xfrm>
              <a:off x="11466736" y="5264100"/>
              <a:ext cx="179933" cy="789368"/>
            </a:xfrm>
            <a:prstGeom prst="fram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DE67679A-4CC1-4565-BBED-C883E5C3AABA}"/>
                </a:ext>
              </a:extLst>
            </p:cNvPr>
            <p:cNvCxnSpPr/>
            <p:nvPr/>
          </p:nvCxnSpPr>
          <p:spPr>
            <a:xfrm flipH="1" flipV="1">
              <a:off x="9981609" y="4107497"/>
              <a:ext cx="1587896" cy="110843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1">
            <a:extLst>
              <a:ext uri="{FF2B5EF4-FFF2-40B4-BE49-F238E27FC236}">
                <a16:creationId xmlns:a16="http://schemas.microsoft.com/office/drawing/2014/main" id="{F2697B09-4433-4F22-BA12-54FF2ED52AA2}"/>
              </a:ext>
            </a:extLst>
          </p:cNvPr>
          <p:cNvSpPr txBox="1"/>
          <p:nvPr/>
        </p:nvSpPr>
        <p:spPr>
          <a:xfrm>
            <a:off x="2006" y="6591715"/>
            <a:ext cx="10293015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i="1" dirty="0" err="1">
                <a:solidFill>
                  <a:srgbClr val="408080"/>
                </a:solidFill>
                <a:ea typeface="맑은 고딕"/>
              </a:rPr>
              <a:t>국가별</a:t>
            </a:r>
            <a:r>
              <a:rPr lang="en-US" altLang="ko-KR" sz="1100" i="1" dirty="0">
                <a:solidFill>
                  <a:srgbClr val="408080"/>
                </a:solidFill>
                <a:ea typeface="맑은 고딕"/>
              </a:rPr>
              <a:t> </a:t>
            </a:r>
            <a:r>
              <a:rPr lang="en-US" altLang="ko-KR" sz="1100" i="1" dirty="0" err="1">
                <a:solidFill>
                  <a:srgbClr val="408080"/>
                </a:solidFill>
                <a:ea typeface="맑은 고딕"/>
              </a:rPr>
              <a:t>인구수</a:t>
            </a:r>
            <a:r>
              <a:rPr lang="en-US" altLang="ko-KR" sz="1100" i="1" dirty="0">
                <a:solidFill>
                  <a:srgbClr val="408080"/>
                </a:solidFill>
                <a:ea typeface="맑은 고딕"/>
              </a:rPr>
              <a:t> </a:t>
            </a:r>
            <a:r>
              <a:rPr lang="en-US" altLang="ko-KR" sz="1100" i="1" dirty="0" err="1">
                <a:solidFill>
                  <a:srgbClr val="408080"/>
                </a:solidFill>
                <a:ea typeface="맑은 고딕"/>
              </a:rPr>
              <a:t>데이터</a:t>
            </a:r>
            <a:r>
              <a:rPr lang="en-US" altLang="ko-KR" sz="1100" i="1" dirty="0">
                <a:solidFill>
                  <a:srgbClr val="408080"/>
                </a:solidFill>
                <a:ea typeface="맑은 고딕"/>
              </a:rPr>
              <a:t> </a:t>
            </a:r>
            <a:r>
              <a:rPr lang="en-US" altLang="ko-KR" sz="1100" i="1" dirty="0" err="1">
                <a:solidFill>
                  <a:srgbClr val="408080"/>
                </a:solidFill>
                <a:ea typeface="맑은 고딕"/>
              </a:rPr>
              <a:t>출처</a:t>
            </a:r>
            <a:r>
              <a:rPr lang="en-US" altLang="ko-KR" sz="1100" i="1" dirty="0">
                <a:solidFill>
                  <a:srgbClr val="408080"/>
                </a:solidFill>
                <a:ea typeface="맑은 고딕"/>
              </a:rPr>
              <a:t> : </a:t>
            </a:r>
            <a:r>
              <a:rPr lang="en-US" altLang="ko-KR" sz="1100" i="1" dirty="0" err="1">
                <a:solidFill>
                  <a:srgbClr val="408080"/>
                </a:solidFill>
                <a:ea typeface="맑은 고딕"/>
              </a:rPr>
              <a:t>Worldometer</a:t>
            </a:r>
            <a:r>
              <a:rPr lang="en-US" altLang="ko-KR" sz="1100" i="1" dirty="0">
                <a:solidFill>
                  <a:srgbClr val="408080"/>
                </a:solidFill>
                <a:ea typeface="맑은 고딕"/>
              </a:rPr>
              <a:t> :  https://www.worldometers.info</a:t>
            </a:r>
            <a:endParaRPr lang="en-US" altLang="ko-KR" sz="1100" dirty="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4B67803-A23D-4196-9F88-5A2FAB2D82DA}"/>
              </a:ext>
            </a:extLst>
          </p:cNvPr>
          <p:cNvSpPr/>
          <p:nvPr/>
        </p:nvSpPr>
        <p:spPr>
          <a:xfrm>
            <a:off x="7119257" y="3309259"/>
            <a:ext cx="3080657" cy="8708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100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만명당 </a:t>
            </a:r>
            <a:r>
              <a:rPr lang="en-US" altLang="ko-KR" dirty="0">
                <a:solidFill>
                  <a:srgbClr val="00B0F0"/>
                </a:solidFill>
                <a:latin typeface="Malgun Gothic"/>
                <a:ea typeface="Malgun Gothic"/>
              </a:rPr>
              <a:t>415</a:t>
            </a:r>
            <a:r>
              <a:rPr 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</a:rPr>
              <a:t>명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  <a:p>
            <a:pPr algn="ctr"/>
            <a:r>
              <a:rPr lang="ko-KR" sz="1100" dirty="0">
                <a:solidFill>
                  <a:schemeClr val="bg1"/>
                </a:solidFill>
                <a:latin typeface="Malgun Gothic"/>
                <a:ea typeface="Malgun Gothic"/>
              </a:rPr>
              <a:t>(2020년 9월 5일 집계기준)</a:t>
            </a:r>
          </a:p>
          <a:p>
            <a:pPr algn="ctr"/>
            <a:r>
              <a:rPr lang="ko-KR" sz="1100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</a:rPr>
              <a:t>(2020년 9월 5일 집계기준)</a:t>
            </a:r>
            <a:endParaRPr lang="ko-K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BF291B-E799-4AA5-AC76-38278429A454}"/>
              </a:ext>
            </a:extLst>
          </p:cNvPr>
          <p:cNvSpPr txBox="1"/>
          <p:nvPr/>
        </p:nvSpPr>
        <p:spPr>
          <a:xfrm>
            <a:off x="1555422" y="1231447"/>
            <a:ext cx="10114961" cy="172354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다음은 앞서 본 전 세계 </a:t>
            </a:r>
            <a:r>
              <a:rPr lang="ko-KR" altLang="en-US" dirty="0" err="1">
                <a:latin typeface="Malgun Gothic"/>
                <a:ea typeface="Malgun Gothic"/>
              </a:rPr>
              <a:t>확진자</a:t>
            </a:r>
            <a:r>
              <a:rPr lang="ko-KR" altLang="en-US" dirty="0">
                <a:latin typeface="Malgun Gothic"/>
                <a:ea typeface="Malgun Gothic"/>
              </a:rPr>
              <a:t> 수를 더욱 객관적으로 비교하기 위해 각 국가별 인구당 발생률을 시각화해본 결과이다.</a:t>
            </a:r>
          </a:p>
          <a:p>
            <a:endParaRPr lang="ko-KR" altLang="en-US" dirty="0">
              <a:latin typeface="Malgun Gothic"/>
              <a:ea typeface="Malgun Gothic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대한민국의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발생률은</a:t>
            </a:r>
            <a:r>
              <a:rPr lang="ko-KR" dirty="0">
                <a:latin typeface="Malgun Gothic"/>
                <a:ea typeface="Malgun Gothic"/>
              </a:rPr>
              <a:t> 100만명당 415명으로서 자료에서도 </a:t>
            </a:r>
            <a:r>
              <a:rPr lang="ko-KR" altLang="en-US" dirty="0">
                <a:latin typeface="Malgun Gothic"/>
                <a:ea typeface="Malgun Gothic"/>
              </a:rPr>
              <a:t>보이듯 이보다</a:t>
            </a:r>
            <a:r>
              <a:rPr lang="ko-KR" dirty="0">
                <a:latin typeface="Malgun Gothic"/>
                <a:ea typeface="Malgun Gothic"/>
              </a:rPr>
              <a:t> 발생률이 높은 국가를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endParaRPr lang="en-US" altLang="ko-KR" dirty="0">
              <a:latin typeface="맑은 고딕" panose="020F0502020204030204"/>
              <a:ea typeface="맑은 고딕" panose="020F0502020204030204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여행하거나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생활했다면 </a:t>
            </a:r>
            <a:r>
              <a:rPr lang="ko-KR" altLang="en-US" dirty="0">
                <a:solidFill>
                  <a:srgbClr val="FFC000"/>
                </a:solidFill>
                <a:latin typeface="Malgun Gothic"/>
                <a:ea typeface="Malgun Gothic"/>
              </a:rPr>
              <a:t>그</a:t>
            </a:r>
            <a:r>
              <a:rPr lang="ko-KR" dirty="0">
                <a:solidFill>
                  <a:srgbClr val="FFC000"/>
                </a:solidFill>
                <a:latin typeface="Malgun Gothic"/>
                <a:ea typeface="Malgun Gothic"/>
              </a:rPr>
              <a:t> 영향력을 무시할 수 없을 것</a:t>
            </a:r>
            <a:r>
              <a:rPr lang="ko-KR" dirty="0">
                <a:latin typeface="Malgun Gothic"/>
                <a:ea typeface="Malgun Gothic"/>
              </a:rPr>
              <a:t>이다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  <a:r>
              <a:rPr lang="ko-KR" dirty="0">
                <a:latin typeface="Malgun Gothic"/>
                <a:ea typeface="Malgun Gothic"/>
              </a:rPr>
              <a:t> </a:t>
            </a:r>
            <a:endParaRPr lang="en-US" altLang="ko-KR" dirty="0">
              <a:latin typeface="맑은 고딕" panose="020F0502020204030204"/>
              <a:ea typeface="맑은 고딕" panose="020F0502020204030204"/>
            </a:endParaRPr>
          </a:p>
          <a:p>
            <a:pPr algn="r"/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(</a:t>
            </a:r>
            <a:r>
              <a:rPr 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발생률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=</a:t>
            </a:r>
            <a:r>
              <a:rPr lang="ko-K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확진자</a:t>
            </a:r>
            <a:r>
              <a:rPr 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/>
                <a:ea typeface="Malgun Gothic"/>
              </a:rPr>
              <a:t>/인구수*1000000)</a:t>
            </a:r>
            <a:endParaRPr lang="ko-KR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FA72E9B-E3B9-43F4-BB42-08895CA69663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89A13F-2293-409D-BA6B-D814EAAF2C31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C77FD4B-C6C8-4C6D-8E11-9D1D580386E2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4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AACC83A-2231-4995-949A-26239C10855B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A8DE0C-AB82-4121-AF0E-CD0663798005}"/>
              </a:ext>
            </a:extLst>
          </p:cNvPr>
          <p:cNvGrpSpPr/>
          <p:nvPr/>
        </p:nvGrpSpPr>
        <p:grpSpPr>
          <a:xfrm>
            <a:off x="504372" y="1296760"/>
            <a:ext cx="6112139" cy="3977783"/>
            <a:chOff x="174172" y="1514474"/>
            <a:chExt cx="6618514" cy="4307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B0EB82-DB61-475B-8AD6-26B37D8C726E}"/>
                </a:ext>
              </a:extLst>
            </p:cNvPr>
            <p:cNvSpPr txBox="1"/>
            <p:nvPr/>
          </p:nvSpPr>
          <p:spPr>
            <a:xfrm>
              <a:off x="2418634" y="5514029"/>
              <a:ext cx="1725958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20대의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감염경로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 </a:t>
              </a:r>
            </a:p>
          </p:txBody>
        </p:sp>
        <p:pic>
          <p:nvPicPr>
            <p:cNvPr id="2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DE78D99-5180-491C-874F-10F736283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172" y="1518227"/>
              <a:ext cx="6618514" cy="3984832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B322F1F-5D02-434C-A375-6F35A0F46F78}"/>
                </a:ext>
              </a:extLst>
            </p:cNvPr>
            <p:cNvSpPr/>
            <p:nvPr/>
          </p:nvSpPr>
          <p:spPr>
            <a:xfrm>
              <a:off x="5999389" y="1514474"/>
              <a:ext cx="696686" cy="664029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F780282-5EE8-4113-8DDB-F8CD791B4F4B}"/>
                </a:ext>
              </a:extLst>
            </p:cNvPr>
            <p:cNvSpPr/>
            <p:nvPr/>
          </p:nvSpPr>
          <p:spPr>
            <a:xfrm>
              <a:off x="1352551" y="1711779"/>
              <a:ext cx="1001486" cy="261257"/>
            </a:xfrm>
            <a:prstGeom prst="round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3A2D6FD-B694-4E83-A5CF-B926AF197BFB}"/>
              </a:ext>
            </a:extLst>
          </p:cNvPr>
          <p:cNvGrpSpPr/>
          <p:nvPr/>
        </p:nvGrpSpPr>
        <p:grpSpPr>
          <a:xfrm>
            <a:off x="7152713" y="1149352"/>
            <a:ext cx="4572000" cy="4432968"/>
            <a:chOff x="7249886" y="1334409"/>
            <a:chExt cx="4572000" cy="4432968"/>
          </a:xfrm>
        </p:grpSpPr>
        <p:pic>
          <p:nvPicPr>
            <p:cNvPr id="3" name="그림 3" descr="시계, 장치이(가) 표시된 사진&#10;&#10;자동 생성된 설명">
              <a:extLst>
                <a:ext uri="{FF2B5EF4-FFF2-40B4-BE49-F238E27FC236}">
                  <a16:creationId xmlns:a16="http://schemas.microsoft.com/office/drawing/2014/main" id="{5C515F1A-EDA6-46CC-A27D-006AB3365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990" b="249"/>
            <a:stretch/>
          </p:blipFill>
          <p:spPr>
            <a:xfrm>
              <a:off x="7249886" y="1334409"/>
              <a:ext cx="4572000" cy="4178379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7B0CE83-5D8B-466A-820F-D7E351775BAB}"/>
                </a:ext>
              </a:extLst>
            </p:cNvPr>
            <p:cNvSpPr/>
            <p:nvPr/>
          </p:nvSpPr>
          <p:spPr>
            <a:xfrm>
              <a:off x="8318046" y="2363559"/>
              <a:ext cx="696686" cy="664029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6BDAFC-BAF3-4072-BFC9-893D460FD887}"/>
                </a:ext>
              </a:extLst>
            </p:cNvPr>
            <p:cNvSpPr txBox="1"/>
            <p:nvPr/>
          </p:nvSpPr>
          <p:spPr>
            <a:xfrm>
              <a:off x="8275148" y="5459600"/>
              <a:ext cx="2705672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연령별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해외유입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확진자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비율</a:t>
              </a:r>
            </a:p>
          </p:txBody>
        </p:sp>
      </p:grpSp>
      <p:sp>
        <p:nvSpPr>
          <p:cNvPr id="15" name="TextBox 1">
            <a:extLst>
              <a:ext uri="{FF2B5EF4-FFF2-40B4-BE49-F238E27FC236}">
                <a16:creationId xmlns:a16="http://schemas.microsoft.com/office/drawing/2014/main" id="{20FDCBC7-7514-420B-BD17-953F1FEE3006}"/>
              </a:ext>
            </a:extLst>
          </p:cNvPr>
          <p:cNvSpPr txBox="1"/>
          <p:nvPr/>
        </p:nvSpPr>
        <p:spPr>
          <a:xfrm>
            <a:off x="359845" y="5820982"/>
            <a:ext cx="11717341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실제로 20대의 감염 경로를 원인별로 살펴보면 </a:t>
            </a:r>
            <a:r>
              <a:rPr lang="ko-KR" b="1" dirty="0">
                <a:solidFill>
                  <a:srgbClr val="FF0000"/>
                </a:solidFill>
                <a:latin typeface="Malgun Gothic"/>
                <a:ea typeface="Malgun Gothic"/>
              </a:rPr>
              <a:t>해외유입 </a:t>
            </a:r>
            <a:r>
              <a:rPr lang="ko-KR" b="1" dirty="0" err="1">
                <a:solidFill>
                  <a:srgbClr val="FF0000"/>
                </a:solidFill>
                <a:latin typeface="Malgun Gothic"/>
                <a:ea typeface="Malgun Gothic"/>
              </a:rPr>
              <a:t>확진자</a:t>
            </a:r>
            <a:r>
              <a:rPr lang="ko-KR" dirty="0" err="1">
                <a:latin typeface="Malgun Gothic"/>
                <a:ea typeface="Malgun Gothic"/>
              </a:rPr>
              <a:t>가</a:t>
            </a:r>
            <a:r>
              <a:rPr lang="ko-KR" dirty="0">
                <a:latin typeface="Malgun Gothic"/>
                <a:ea typeface="Malgun Gothic"/>
              </a:rPr>
              <a:t>  </a:t>
            </a:r>
            <a:r>
              <a:rPr lang="ko-KR" dirty="0" err="1">
                <a:latin typeface="Malgun Gothic"/>
                <a:ea typeface="Malgun Gothic"/>
              </a:rPr>
              <a:t>많은것을</a:t>
            </a:r>
            <a:r>
              <a:rPr lang="ko-KR" dirty="0">
                <a:latin typeface="Malgun Gothic"/>
                <a:ea typeface="Malgun Gothic"/>
              </a:rPr>
              <a:t> 알 수 있다. </a:t>
            </a:r>
            <a:endParaRPr lang="ko-KR" dirty="0">
              <a:ea typeface="+mn-lt"/>
              <a:cs typeface="+mn-lt"/>
            </a:endParaRPr>
          </a:p>
          <a:p>
            <a:r>
              <a:rPr lang="ko-KR" dirty="0">
                <a:latin typeface="Malgun Gothic"/>
                <a:ea typeface="Malgun Gothic"/>
              </a:rPr>
              <a:t>또한 연령별 해외유입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확진자</a:t>
            </a:r>
            <a:r>
              <a:rPr lang="ko-KR" altLang="en-US" dirty="0">
                <a:latin typeface="Malgun Gothic"/>
                <a:ea typeface="Malgun Gothic"/>
              </a:rPr>
              <a:t> 중에서도 </a:t>
            </a:r>
            <a:r>
              <a:rPr lang="en-US" altLang="ko-KR" b="1" dirty="0">
                <a:solidFill>
                  <a:srgbClr val="FF0000"/>
                </a:solidFill>
                <a:latin typeface="Malgun Gothic"/>
                <a:ea typeface="Malgun Gothic"/>
              </a:rPr>
              <a:t>20</a:t>
            </a:r>
            <a:r>
              <a:rPr lang="ko-KR" altLang="en-US" b="1" dirty="0">
                <a:solidFill>
                  <a:srgbClr val="FF0000"/>
                </a:solidFill>
                <a:latin typeface="Malgun Gothic"/>
                <a:ea typeface="Malgun Gothic"/>
              </a:rPr>
              <a:t>대</a:t>
            </a:r>
            <a:r>
              <a:rPr lang="ko-KR" altLang="en-US" dirty="0">
                <a:latin typeface="Malgun Gothic"/>
                <a:ea typeface="Malgun Gothic"/>
              </a:rPr>
              <a:t>가 </a:t>
            </a:r>
            <a:r>
              <a:rPr lang="ko-KR" altLang="en-US" b="1" dirty="0">
                <a:solidFill>
                  <a:srgbClr val="FF0000"/>
                </a:solidFill>
                <a:latin typeface="Malgun Gothic"/>
                <a:ea typeface="Malgun Gothic"/>
              </a:rPr>
              <a:t>약 42%</a:t>
            </a:r>
            <a:r>
              <a:rPr lang="ko-KR" altLang="en-US" dirty="0">
                <a:latin typeface="Malgun Gothic"/>
                <a:ea typeface="Malgun Gothic"/>
              </a:rPr>
              <a:t>로 많은 비율을 차지하고 있다</a:t>
            </a:r>
            <a:r>
              <a:rPr lang="en-US" altLang="ko-KR" dirty="0">
                <a:latin typeface="Malgun Gothic"/>
                <a:ea typeface="Malgun Gothic"/>
              </a:rPr>
              <a:t>.</a:t>
            </a:r>
            <a:r>
              <a:rPr lang="ko-KR" dirty="0">
                <a:latin typeface="Malgun Gothic"/>
                <a:ea typeface="Malgun Gothic"/>
              </a:rPr>
              <a:t> 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이를 통해 20대의 높은 발생률은 해외 진출이 하나의 원인인 것을 알 수 있다. </a:t>
            </a:r>
            <a:endParaRPr lang="ko-KR" dirty="0">
              <a:latin typeface="Malgun Gothic"/>
              <a:ea typeface="Malgun Gothic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7168108-74D1-4D51-AE59-C3245C291F4F}"/>
              </a:ext>
            </a:extLst>
          </p:cNvPr>
          <p:cNvGrpSpPr/>
          <p:nvPr/>
        </p:nvGrpSpPr>
        <p:grpSpPr>
          <a:xfrm>
            <a:off x="234763" y="649380"/>
            <a:ext cx="11721352" cy="5468471"/>
            <a:chOff x="234763" y="649380"/>
            <a:chExt cx="11721352" cy="546847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1ADD348-BE7A-4E6F-B4AA-9810B1D4C24F}"/>
                </a:ext>
              </a:extLst>
            </p:cNvPr>
            <p:cNvSpPr/>
            <p:nvPr/>
          </p:nvSpPr>
          <p:spPr>
            <a:xfrm>
              <a:off x="234763" y="716616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1E1C78E-8A44-42E9-BD0A-35FB70B92491}"/>
                </a:ext>
              </a:extLst>
            </p:cNvPr>
            <p:cNvSpPr/>
            <p:nvPr/>
          </p:nvSpPr>
          <p:spPr>
            <a:xfrm>
              <a:off x="11888880" y="649380"/>
              <a:ext cx="67235" cy="54012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965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F54F924-E700-4809-9FA4-0C3374973325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AA193-CCBF-41E0-83BA-1482D3A38E05}"/>
              </a:ext>
            </a:extLst>
          </p:cNvPr>
          <p:cNvSpPr txBox="1"/>
          <p:nvPr/>
        </p:nvSpPr>
        <p:spPr>
          <a:xfrm>
            <a:off x="839562" y="1449161"/>
            <a:ext cx="10842168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448685-14B4-4010-B891-2DCCD33093D0}"/>
              </a:ext>
            </a:extLst>
          </p:cNvPr>
          <p:cNvSpPr txBox="1"/>
          <p:nvPr/>
        </p:nvSpPr>
        <p:spPr>
          <a:xfrm>
            <a:off x="903513" y="1349828"/>
            <a:ext cx="506185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맑은 고딕"/>
              </a:rPr>
              <a:t>앞서 살펴봤던 </a:t>
            </a:r>
            <a:r>
              <a:rPr lang="ko-KR" altLang="en-US" dirty="0">
                <a:ea typeface="맑은 고딕"/>
              </a:rPr>
              <a:t>결과를 통해 우리는</a:t>
            </a:r>
            <a:r>
              <a:rPr lang="ko-KR" dirty="0">
                <a:ea typeface="맑은 고딕"/>
              </a:rPr>
              <a:t> </a:t>
            </a:r>
            <a:r>
              <a:rPr lang="ko-KR" b="1" dirty="0">
                <a:ea typeface="맑은 고딕"/>
              </a:rPr>
              <a:t>해외 진출을 했던</a:t>
            </a:r>
            <a:r>
              <a:rPr lang="ko-KR" dirty="0">
                <a:ea typeface="맑은 고딕"/>
              </a:rPr>
              <a:t> </a:t>
            </a:r>
            <a:r>
              <a:rPr lang="ko-KR" b="1" dirty="0">
                <a:ea typeface="맑은 고딕"/>
              </a:rPr>
              <a:t>20대가</a:t>
            </a:r>
            <a:r>
              <a:rPr lang="ko-KR" dirty="0">
                <a:ea typeface="맑은 고딕"/>
              </a:rPr>
              <a:t> 귀국 </a:t>
            </a:r>
            <a:r>
              <a:rPr lang="ko-KR" altLang="en-US" dirty="0">
                <a:ea typeface="맑은 고딕"/>
              </a:rPr>
              <a:t>후 </a:t>
            </a:r>
            <a:r>
              <a:rPr lang="ko-KR" altLang="en-US" b="1" dirty="0">
                <a:ea typeface="맑은 고딕"/>
              </a:rPr>
              <a:t>코로나</a:t>
            </a:r>
            <a:r>
              <a:rPr lang="ko-KR" b="1" dirty="0">
                <a:ea typeface="맑은 고딕"/>
              </a:rPr>
              <a:t> 바이러스 확산에 큰 영향을 끼칠 수 있다</a:t>
            </a:r>
            <a:r>
              <a:rPr lang="ko-KR" dirty="0">
                <a:ea typeface="맑은 고딕"/>
              </a:rPr>
              <a:t>는 것을 알 수 있다.​</a:t>
            </a:r>
            <a:endParaRPr lang="ko-KR" altLang="en-US" dirty="0">
              <a:ea typeface="맑은 고딕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F96E69E-8827-416B-9F41-EA4FC059D995}"/>
              </a:ext>
            </a:extLst>
          </p:cNvPr>
          <p:cNvSpPr/>
          <p:nvPr/>
        </p:nvSpPr>
        <p:spPr>
          <a:xfrm>
            <a:off x="2892769" y="2273475"/>
            <a:ext cx="315686" cy="58152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F5926-2001-4CF2-86B7-FE73004DDAB5}"/>
              </a:ext>
            </a:extLst>
          </p:cNvPr>
          <p:cNvSpPr txBox="1"/>
          <p:nvPr/>
        </p:nvSpPr>
        <p:spPr>
          <a:xfrm>
            <a:off x="903514" y="2980968"/>
            <a:ext cx="46808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ea typeface="맑은 고딕"/>
              </a:rPr>
              <a:t>20대 해외유입 </a:t>
            </a:r>
            <a:r>
              <a:rPr lang="ko-KR" altLang="en-US" b="1" dirty="0" err="1">
                <a:solidFill>
                  <a:srgbClr val="0070C0"/>
                </a:solidFill>
                <a:ea typeface="맑은 고딕"/>
              </a:rPr>
              <a:t>확진자의</a:t>
            </a:r>
            <a:r>
              <a:rPr lang="ko-KR" altLang="en-US" b="1" dirty="0">
                <a:solidFill>
                  <a:srgbClr val="0070C0"/>
                </a:solidFill>
                <a:ea typeface="맑은 고딕"/>
              </a:rPr>
              <a:t> 관리가 필요하다 ! </a:t>
            </a:r>
          </a:p>
        </p:txBody>
      </p:sp>
      <p:pic>
        <p:nvPicPr>
          <p:cNvPr id="17" name="그림 4" descr="액세서리, 우산이(가) 표시된 사진&#10;&#10;자동 생성된 설명">
            <a:extLst>
              <a:ext uri="{FF2B5EF4-FFF2-40B4-BE49-F238E27FC236}">
                <a16:creationId xmlns:a16="http://schemas.microsoft.com/office/drawing/2014/main" id="{69A82B46-8830-4FEC-BDFB-B9F38DB36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23" b="8221"/>
          <a:stretch/>
        </p:blipFill>
        <p:spPr>
          <a:xfrm>
            <a:off x="5758542" y="1336731"/>
            <a:ext cx="6433478" cy="5425144"/>
          </a:xfrm>
          <a:prstGeom prst="rect">
            <a:avLst/>
          </a:prstGeom>
        </p:spPr>
      </p:pic>
      <p:sp>
        <p:nvSpPr>
          <p:cNvPr id="18" name="TextBox 1">
            <a:extLst>
              <a:ext uri="{FF2B5EF4-FFF2-40B4-BE49-F238E27FC236}">
                <a16:creationId xmlns:a16="http://schemas.microsoft.com/office/drawing/2014/main" id="{F1EEC56F-255B-4195-936C-67A4563C392A}"/>
              </a:ext>
            </a:extLst>
          </p:cNvPr>
          <p:cNvSpPr txBox="1"/>
          <p:nvPr/>
        </p:nvSpPr>
        <p:spPr>
          <a:xfrm>
            <a:off x="834230" y="4197361"/>
            <a:ext cx="5077440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ko-KR" altLang="en-US" sz="2000" dirty="0">
                <a:ea typeface="맑은 고딕"/>
              </a:rPr>
              <a:t>이들의 동선을 추적하며 어떤 장소를 많이 방문했는지 알 필요하다.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0ACBB0-9C88-4F6B-903D-4D9D59D24C3D}"/>
              </a:ext>
            </a:extLst>
          </p:cNvPr>
          <p:cNvSpPr txBox="1"/>
          <p:nvPr/>
        </p:nvSpPr>
        <p:spPr>
          <a:xfrm>
            <a:off x="8073190" y="2759242"/>
            <a:ext cx="1921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병원 : 35.14%</a:t>
            </a:r>
            <a:endParaRPr lang="ko-KR" altLang="en-US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CC892C-D75B-4866-86A3-B135AC9615C6}"/>
              </a:ext>
            </a:extLst>
          </p:cNvPr>
          <p:cNvSpPr txBox="1"/>
          <p:nvPr/>
        </p:nvSpPr>
        <p:spPr>
          <a:xfrm>
            <a:off x="6468979" y="3601452"/>
            <a:ext cx="1921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공항: 18.88%</a:t>
            </a:r>
            <a:endParaRPr lang="ko-KR" altLang="en-US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2D434B8C-A307-4B7D-BFA5-F3C83147CFDF}"/>
              </a:ext>
            </a:extLst>
          </p:cNvPr>
          <p:cNvSpPr/>
          <p:nvPr/>
        </p:nvSpPr>
        <p:spPr>
          <a:xfrm>
            <a:off x="2892769" y="3456579"/>
            <a:ext cx="315686" cy="6517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35A094-C10D-41BB-928F-4D845F45D16C}"/>
              </a:ext>
            </a:extLst>
          </p:cNvPr>
          <p:cNvSpPr txBox="1"/>
          <p:nvPr/>
        </p:nvSpPr>
        <p:spPr>
          <a:xfrm>
            <a:off x="834189" y="5767137"/>
            <a:ext cx="62223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맑은 고딕"/>
              </a:rPr>
              <a:t>장소가 불분명한곳들을 제외하면 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dirty="0">
                <a:solidFill>
                  <a:srgbClr val="0070C0"/>
                </a:solidFill>
                <a:ea typeface="맑은 고딕"/>
              </a:rPr>
              <a:t>병원</a:t>
            </a:r>
            <a:r>
              <a:rPr lang="ko-KR" dirty="0">
                <a:ea typeface="맑은 고딕"/>
              </a:rPr>
              <a:t>과 </a:t>
            </a:r>
            <a:r>
              <a:rPr lang="ko-KR" dirty="0">
                <a:solidFill>
                  <a:srgbClr val="0070C0"/>
                </a:solidFill>
                <a:ea typeface="맑은 고딕"/>
              </a:rPr>
              <a:t>공항</a:t>
            </a:r>
            <a:r>
              <a:rPr lang="ko-KR" dirty="0">
                <a:ea typeface="맑은 고딕"/>
              </a:rPr>
              <a:t>의 방문비율이 </a:t>
            </a:r>
            <a:r>
              <a:rPr lang="en-US" altLang="ko-KR" b="1" dirty="0">
                <a:solidFill>
                  <a:srgbClr val="0070C0"/>
                </a:solidFill>
                <a:ea typeface="맑은 고딕"/>
              </a:rPr>
              <a:t>​</a:t>
            </a:r>
            <a:r>
              <a:rPr lang="ko-KR" b="1" dirty="0">
                <a:solidFill>
                  <a:srgbClr val="0070C0"/>
                </a:solidFill>
                <a:ea typeface="맑은 고딕"/>
              </a:rPr>
              <a:t>50%를 </a:t>
            </a:r>
            <a:r>
              <a:rPr lang="ko-KR" altLang="en-US" b="1" dirty="0">
                <a:solidFill>
                  <a:srgbClr val="0070C0"/>
                </a:solidFill>
                <a:ea typeface="맑은 고딕"/>
              </a:rPr>
              <a:t>넘은 것</a:t>
            </a:r>
            <a:r>
              <a:rPr lang="ko-KR" altLang="en-US" dirty="0">
                <a:ea typeface="맑은 고딕"/>
              </a:rPr>
              <a:t>을</a:t>
            </a:r>
            <a:r>
              <a:rPr lang="ko-KR" dirty="0">
                <a:ea typeface="맑은 고딕"/>
              </a:rPr>
              <a:t> 알 수 있다.</a:t>
            </a:r>
            <a:endParaRPr lang="ko-KR">
              <a:ea typeface="맑은 고딕"/>
            </a:endParaRP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95E77C0C-C14D-4CC3-86B9-6FFD1551D2C7}"/>
              </a:ext>
            </a:extLst>
          </p:cNvPr>
          <p:cNvSpPr/>
          <p:nvPr/>
        </p:nvSpPr>
        <p:spPr>
          <a:xfrm>
            <a:off x="2892768" y="4900368"/>
            <a:ext cx="315686" cy="6517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6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6CB74BD-54A9-4207-AEF5-7BE65E65134D}"/>
              </a:ext>
            </a:extLst>
          </p:cNvPr>
          <p:cNvSpPr txBox="1">
            <a:spLocks/>
          </p:cNvSpPr>
          <p:nvPr/>
        </p:nvSpPr>
        <p:spPr>
          <a:xfrm>
            <a:off x="838200" y="278040"/>
            <a:ext cx="10515600" cy="879212"/>
          </a:xfrm>
          <a:prstGeom prst="rect">
            <a:avLst/>
          </a:prstGeom>
        </p:spPr>
        <p:txBody>
          <a:bodyPr lIns="91440" tIns="45720" rIns="91440" bIns="45720" anchor="t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1. </a:t>
            </a:r>
            <a:r>
              <a:rPr lang="en-US" altLang="ko-KR" dirty="0">
                <a:latin typeface="Malgun Gothic"/>
                <a:ea typeface="Malgun Gothic"/>
              </a:rPr>
              <a:t>20</a:t>
            </a:r>
            <a:r>
              <a:rPr lang="ko-KR" dirty="0">
                <a:latin typeface="Malgun Gothic"/>
                <a:ea typeface="Malgun Gothic"/>
              </a:rPr>
              <a:t>대가 해외 진출을 많이 해서 그렇지 않을까</a:t>
            </a:r>
            <a:r>
              <a:rPr lang="en-US" altLang="ko-KR" dirty="0">
                <a:latin typeface="Malgun Gothic"/>
                <a:ea typeface="Malgun Gothic"/>
              </a:rPr>
              <a:t>?</a:t>
            </a:r>
            <a:endParaRPr lang="ko-KR" altLang="en-US" dirty="0">
              <a:latin typeface="Malgun Gothic"/>
              <a:ea typeface="Malgun Gothic"/>
              <a:cs typeface="+mj-lt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맑은 고딕"/>
            </a:endParaRPr>
          </a:p>
        </p:txBody>
      </p:sp>
      <p:pic>
        <p:nvPicPr>
          <p:cNvPr id="7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1FBFD90-E6F7-4206-947F-4213AAAF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72" y="1262267"/>
            <a:ext cx="4354285" cy="5106352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AAA0DE0C-59D3-4922-BE6C-BA2AB54D8DAD}"/>
              </a:ext>
            </a:extLst>
          </p:cNvPr>
          <p:cNvSpPr txBox="1"/>
          <p:nvPr/>
        </p:nvSpPr>
        <p:spPr>
          <a:xfrm>
            <a:off x="6517372" y="1638775"/>
            <a:ext cx="5255453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ko-KR" altLang="en-US" sz="2000" dirty="0">
                <a:ea typeface="맑은 고딕"/>
              </a:rPr>
              <a:t>전국적으로 보았을 때는 수도권과 부산에서 주의가 필요하다.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E2E871-ECC9-451C-A787-E1B0B53072CD}"/>
              </a:ext>
            </a:extLst>
          </p:cNvPr>
          <p:cNvSpPr txBox="1"/>
          <p:nvPr/>
        </p:nvSpPr>
        <p:spPr>
          <a:xfrm>
            <a:off x="6258426" y="2999873"/>
            <a:ext cx="576112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전 연령대 중에서 20대의 높은 발생률은 이들이 한국보다 발생률이 높은 국가에 진출했던 것이 하나의 원인으로 보인다. </a:t>
            </a:r>
            <a:endParaRPr lang="ko-KR" dirty="0"/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전 세계에 코로나 바이러스가 크게 유행하는 상황 속에서, 귀국한 20대 청년들은 경각심을 가지고 정부의 정책과 개인 위생에 철저한 신경을 써야할 것이다. 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또한 이들이 자주 방문한 공항과 병원은 긴장을 놓지 않고 늘 방역에 주의를 기울여야한다. 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26074781-5893-442B-9AF9-E0F73A67EC09}"/>
              </a:ext>
            </a:extLst>
          </p:cNvPr>
          <p:cNvSpPr/>
          <p:nvPr/>
        </p:nvSpPr>
        <p:spPr>
          <a:xfrm rot="-5400000">
            <a:off x="5940768" y="1611736"/>
            <a:ext cx="315686" cy="6517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3152AE2-24D2-4378-BDAE-C3BDAA603533}"/>
              </a:ext>
            </a:extLst>
          </p:cNvPr>
          <p:cNvSpPr/>
          <p:nvPr/>
        </p:nvSpPr>
        <p:spPr>
          <a:xfrm>
            <a:off x="6089984" y="2630906"/>
            <a:ext cx="5985709" cy="3428996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9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2. 20</a:t>
            </a:r>
            <a:r>
              <a:rPr lang="ko-KR" altLang="en-US" dirty="0">
                <a:ea typeface="맑은 고딕"/>
              </a:rPr>
              <a:t>대는 불타는 청춘</a:t>
            </a:r>
            <a:r>
              <a:rPr lang="en-US" altLang="ko-KR" dirty="0">
                <a:ea typeface="맑은 고딕"/>
              </a:rPr>
              <a:t>. 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외출을 많이 해서 그렇지 않을까</a:t>
            </a:r>
            <a:r>
              <a:rPr lang="en-US" altLang="ko-KR" dirty="0">
                <a:ea typeface="맑은 고딕"/>
              </a:rPr>
              <a:t>??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348584"/>
            <a:ext cx="9964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[work_out_20s] </a:t>
            </a:r>
            <a:r>
              <a:rPr lang="ko-KR" altLang="en-US" dirty="0"/>
              <a:t>에 따르면 </a:t>
            </a:r>
            <a:r>
              <a:rPr lang="en-US" altLang="ko-KR" dirty="0"/>
              <a:t>20</a:t>
            </a:r>
            <a:r>
              <a:rPr lang="ko-KR" altLang="en-US" dirty="0"/>
              <a:t>대의 절대적인 </a:t>
            </a:r>
            <a:r>
              <a:rPr lang="ko-KR" altLang="en-US" dirty="0" err="1"/>
              <a:t>외출량은</a:t>
            </a:r>
            <a:r>
              <a:rPr lang="ko-KR" altLang="en-US" dirty="0"/>
              <a:t> 많았다</a:t>
            </a:r>
            <a:r>
              <a:rPr lang="en-US" altLang="ko-KR" dirty="0"/>
              <a:t>. (PatientRoute.csv) </a:t>
            </a:r>
          </a:p>
          <a:p>
            <a:r>
              <a:rPr lang="ko-KR" altLang="en-US" dirty="0"/>
              <a:t>다른 계층에 비해 월등한 </a:t>
            </a:r>
            <a:r>
              <a:rPr lang="ko-KR" altLang="en-US" dirty="0" err="1"/>
              <a:t>외출량을</a:t>
            </a:r>
            <a:r>
              <a:rPr lang="ko-KR" altLang="en-US" dirty="0"/>
              <a:t> 보였는데</a:t>
            </a:r>
            <a:r>
              <a:rPr lang="en-US" altLang="ko-KR" dirty="0"/>
              <a:t>, </a:t>
            </a:r>
            <a:r>
              <a:rPr lang="ko-KR" altLang="en-US" dirty="0"/>
              <a:t>우리가 알고 있다시피 </a:t>
            </a:r>
            <a:r>
              <a:rPr lang="en-US" altLang="ko-KR" dirty="0"/>
              <a:t>20</a:t>
            </a:r>
            <a:r>
              <a:rPr lang="ko-KR" altLang="en-US" dirty="0"/>
              <a:t>대의 </a:t>
            </a:r>
            <a:r>
              <a:rPr lang="ko-KR" altLang="en-US" dirty="0" err="1"/>
              <a:t>확진자의</a:t>
            </a:r>
            <a:r>
              <a:rPr lang="ko-KR" altLang="en-US" dirty="0"/>
              <a:t> 수는 다른 나이대에 비해 많다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E9642-EBD5-4BA6-ACAD-FE3923E7C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032" y="3651298"/>
            <a:ext cx="36290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946E6F-D73B-45D2-82C4-BC4B0EAA905F}"/>
              </a:ext>
            </a:extLst>
          </p:cNvPr>
          <p:cNvSpPr txBox="1"/>
          <p:nvPr/>
        </p:nvSpPr>
        <p:spPr>
          <a:xfrm>
            <a:off x="1799268" y="6375448"/>
            <a:ext cx="314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계층별 </a:t>
            </a:r>
            <a:r>
              <a:rPr lang="ko-KR" altLang="en-US" dirty="0" err="1"/>
              <a:t>확진자의</a:t>
            </a:r>
            <a:r>
              <a:rPr lang="ko-KR" altLang="en-US" dirty="0"/>
              <a:t> </a:t>
            </a:r>
            <a:r>
              <a:rPr lang="ko-KR" altLang="en-US" dirty="0" err="1"/>
              <a:t>외출량</a:t>
            </a:r>
            <a:endParaRPr lang="en-US" altLang="ko-KR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980F8C1-D699-47BE-B7A5-3A6D94969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944" y="3548913"/>
            <a:ext cx="3884015" cy="28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C303C2-8273-4C2C-848A-AB9BBC106D8A}"/>
              </a:ext>
            </a:extLst>
          </p:cNvPr>
          <p:cNvSpPr txBox="1"/>
          <p:nvPr/>
        </p:nvSpPr>
        <p:spPr>
          <a:xfrm>
            <a:off x="7061024" y="6375448"/>
            <a:ext cx="396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대의 </a:t>
            </a:r>
            <a:r>
              <a:rPr lang="ko-KR" altLang="en-US" dirty="0" err="1"/>
              <a:t>확진자</a:t>
            </a:r>
            <a:r>
              <a:rPr lang="ko-KR" altLang="en-US" dirty="0"/>
              <a:t> 수가 절대적으로 많다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947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1686</Words>
  <Application>Microsoft Office PowerPoint</Application>
  <PresentationFormat>와이드스크린</PresentationFormat>
  <Paragraphs>150</Paragraphs>
  <Slides>28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나눔고딕</vt:lpstr>
      <vt:lpstr>맑은 고딕</vt:lpstr>
      <vt:lpstr>맑은 고딕</vt:lpstr>
      <vt:lpstr>Aharoni</vt:lpstr>
      <vt:lpstr>Arial</vt:lpstr>
      <vt:lpstr>Office 테마</vt:lpstr>
      <vt:lpstr>Office 테마</vt:lpstr>
      <vt:lpstr>Simple Light</vt:lpstr>
      <vt:lpstr>왜 20대가 확연히 인구 대비 감염자의 수가 많을까?</vt:lpstr>
      <vt:lpstr>목차</vt:lpstr>
      <vt:lpstr>0. 인트로 – 왜 20대에 주목했는가?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20대는 불타는 청춘.  외출을 많이 해서 그렇지 않을까??</vt:lpstr>
      <vt:lpstr>2. 20대는 불타는 청춘.  외출을 많이 해서 그렇지 않을까??</vt:lpstr>
      <vt:lpstr>이를 뒷받침 해주는 결과로 네이버 검색어 추이를 중요사건 때 생각해봤을 때 다른 연령층에 비해 20대의 관심은 떨어지지 않았고, 대부분의 20대는 코로나 상황에 관심을 가지고 있다. =&gt; 주현님 부분</vt:lpstr>
      <vt:lpstr>PowerPoint 프레젠테이션</vt:lpstr>
      <vt:lpstr>PowerPoint 프레젠테이션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2. 20대는 불타는 청춘.  외출을 많이 해서 그렇지 않을까??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왜 20대가 확연히 인구 대비 감염자의 수가 많을까?</dc:title>
  <dc:creator>Park Jihyeon</dc:creator>
  <cp:lastModifiedBy>Park Jihyeon</cp:lastModifiedBy>
  <cp:revision>144</cp:revision>
  <dcterms:created xsi:type="dcterms:W3CDTF">2020-09-08T01:05:43Z</dcterms:created>
  <dcterms:modified xsi:type="dcterms:W3CDTF">2020-09-08T06:09:59Z</dcterms:modified>
</cp:coreProperties>
</file>