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4" r:id="rId3"/>
  </p:sldMasterIdLst>
  <p:notesMasterIdLst>
    <p:notesMasterId r:id="rId32"/>
  </p:notesMasterIdLst>
  <p:sldIdLst>
    <p:sldId id="257" r:id="rId4"/>
    <p:sldId id="305" r:id="rId5"/>
    <p:sldId id="271" r:id="rId6"/>
    <p:sldId id="312" r:id="rId7"/>
    <p:sldId id="299" r:id="rId8"/>
    <p:sldId id="300" r:id="rId9"/>
    <p:sldId id="301" r:id="rId10"/>
    <p:sldId id="302" r:id="rId11"/>
    <p:sldId id="303" r:id="rId12"/>
    <p:sldId id="313" r:id="rId13"/>
    <p:sldId id="258" r:id="rId14"/>
    <p:sldId id="264" r:id="rId15"/>
    <p:sldId id="275" r:id="rId16"/>
    <p:sldId id="304" r:id="rId17"/>
    <p:sldId id="263" r:id="rId18"/>
    <p:sldId id="266" r:id="rId19"/>
    <p:sldId id="267" r:id="rId20"/>
    <p:sldId id="268" r:id="rId21"/>
    <p:sldId id="273" r:id="rId22"/>
    <p:sldId id="274" r:id="rId23"/>
    <p:sldId id="314" r:id="rId24"/>
    <p:sldId id="306" r:id="rId25"/>
    <p:sldId id="307" r:id="rId26"/>
    <p:sldId id="308" r:id="rId27"/>
    <p:sldId id="309" r:id="rId28"/>
    <p:sldId id="310" r:id="rId29"/>
    <p:sldId id="311" r:id="rId30"/>
    <p:sldId id="31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EBC"/>
    <a:srgbClr val="EED3F9"/>
    <a:srgbClr val="D491EF"/>
    <a:srgbClr val="E7C2F6"/>
    <a:srgbClr val="BDD7EE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0609E-E037-4E63-0928-5F665E8F1ED3}" v="248" dt="2020-09-08T05:48:20.967"/>
    <p1510:client id="{1F7850FA-CC96-477A-B161-E15166E23A46}" v="1" dt="2020-09-08T06:09:54.607"/>
    <p1510:client id="{2791EDFA-916E-79D0-EA78-3B849C7E7E3E}" v="3" dt="2020-09-08T03:51:31.941"/>
    <p1510:client id="{2BFF7B8E-AA04-4116-B7CD-F87AF890BA15}" v="3" dt="2020-09-08T02:08:56.498"/>
    <p1510:client id="{5609FAA4-3E0E-4FBF-791C-BD118755F17A}" v="76" dt="2020-09-08T07:03:43.538"/>
    <p1510:client id="{5B13DCF1-A5BF-4618-F310-7D896E27756E}" v="95" dt="2020-09-08T06:53:38.087"/>
    <p1510:client id="{61DD86B3-E603-4F76-D555-E89CF19E82A1}" v="43" dt="2020-09-08T04:08:31.047"/>
    <p1510:client id="{7189B130-2A3F-46FC-A3DC-4F65E3D6D099}" v="244" dt="2020-09-08T08:48:00.987"/>
    <p1510:client id="{8193D981-7BE1-4EF2-FCA6-2683B3F3B638}" v="916" dt="2020-09-08T06:44:41.686"/>
    <p1510:client id="{92C9369D-2089-4A04-5FF9-4FA6A585B5BE}" v="162" dt="2020-09-08T02:16:10.674"/>
    <p1510:client id="{DA230ADA-E84B-46EF-A848-0EBD68F03A61}" v="36" dt="2020-09-08T06:07:00.167"/>
    <p1510:client id="{F6EA998B-9D19-5BAC-384E-B7F480CAD6D9}" v="162" dt="2020-09-08T03:40:37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8" d="100"/>
          <a:sy n="28" d="100"/>
        </p:scale>
        <p:origin x="58" y="12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34A70-BBD6-4D79-B478-3CC5CCACB8C7}" type="datetimeFigureOut">
              <a:rPr lang="en-US" altLang="ko-KR"/>
              <a:t>9/8/2020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D6508-3D2C-476B-9ECA-6CD982D4880F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335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D6508-3D2C-476B-9ECA-6CD982D4880F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751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D6508-3D2C-476B-9ECA-6CD982D4880F}" type="slidenum">
              <a:rPr lang="en-US" altLang="ko-KR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390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70ef64d1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70ef64d1e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70ef64d1e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70ef64d1e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70ef64d1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70ef64d1e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70e84d78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70e84d78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70e84d7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70e84d7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70ef64d1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70ef64d1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9DC52-9CDF-43E4-95A2-2235CF1DF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74C897-FC5F-4BE1-B68B-B6457353C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26EAF-F21A-45AA-9A44-06EB9094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BB7861-C417-467A-B85A-FC367854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0A543F-71F9-4A62-B54F-D3281E29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707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1EA63-BDE9-4C84-90E1-6B0AAAA1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EB00E5-7344-4D6C-99EC-1005B7400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22657F-7659-4F9B-AD5B-6B240F91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2224A1-47DF-47DA-BC14-A9F1875B3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6478C6-DF5F-493C-8058-B249F3F9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07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1ABF9-C7C3-4E50-878C-E00633700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573B9-A325-4EC3-8A49-A6BE80C73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69BAB2-F7D5-4B9B-AF99-EA0BD9B2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49CB46-0BA8-41D8-8699-BCACD185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D7874A-A792-4C38-BCF9-2271AB41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305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BA732-3263-4F32-86D9-0BADA839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D23001-0C0B-47CF-AF1F-E946C69DD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993157-A28B-4FF6-8605-04A045467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C4EBB-35CF-4BFF-A85E-990BF627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82224-A57E-4A6E-9169-16D4BD8B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838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419E0-A2B7-47D4-911B-022AD6C27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EF747E-CC94-4B85-837C-2041B8D88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B7C307-0825-4C3A-9DAB-69F1472C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A2B49-785C-4B98-ADA4-261D36252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9CB866-98B1-47A6-A772-583ECAD4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423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BA732-3263-4F32-86D9-0BADA839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D23001-0C0B-47CF-AF1F-E946C69DD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993157-A28B-4FF6-8605-04A045467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C4EBB-35CF-4BFF-A85E-990BF627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82224-A57E-4A6E-9169-16D4BD8B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67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A61E6-2B14-4FAE-ADFB-528E7AC1A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77C062-D1A7-4B01-A15C-B394BC851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D8CCAB-E43B-4880-BB53-178F48786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8DF248-6DEE-47D7-AA8D-1A7CC9D2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3B9A2B-66BD-42E6-8F26-C46543A9A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724712-ABF6-4AA4-891B-40BF24928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90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C6619-DB3B-4AC8-8B33-DF9B882B8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46FD1A-C018-43E7-849E-29E08A34E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E50493-E5AB-4C19-B4C9-FB130FB7D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13A054-DBBC-47D4-AE85-2D2E7243D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B65EB7-8D03-4667-A3FF-5F0536944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499492-F4CC-46A6-A6FD-8BF02031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09B90D-FEB7-40B9-9E7A-3BC452B6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BDA378-EFA4-4C18-A5A1-665156748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54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9B99C-4D41-4AE9-9004-1945FF11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74B3F9-C9F9-477C-AFAF-BED55AE9A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7515AB-4232-42A9-8C12-190ECF3A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3AD072-9E3B-4DBF-9F56-2BB73DC3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48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FB7A71-0BF3-4B25-ACF9-74C8D2AF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AB0775-8AB8-468B-A399-A9637FB4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07824A-F468-4C6F-B8F7-E12649CB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60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7294A-D32E-49BD-A623-BB46530D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2DA18-AFFD-4B70-AB02-07F23FC2B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7AEA0A-2492-457D-B950-5580B8A1A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62FA65-DC7B-4FB7-8971-1C1642427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495047-F767-490C-842B-E410A7B66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1B3596-344D-4280-A2C9-34E546332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16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5B857-54FF-41B0-AB7A-71BF91E9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04C31D-0F84-4C72-8FBB-4163F901D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EE9D07-EE8E-402F-83FD-96BA0562D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245E46-AC29-4E52-B31C-89C4F1EF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BF76B7-484A-49C4-B132-AE888DC89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6B1BA4-4B48-45B5-9CD9-E3F689D5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99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DA9C55-0C82-4BA6-8B31-00582211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1CE822-2B5C-4282-861F-0744E2CE7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FCC85-64FC-453B-BF79-F580A1C46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D38E6-CE97-48F0-9A09-0E6F3D08A1D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B03D51-62BE-4805-BB34-4315B2B6E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21D8D-ED2E-4235-8C4A-EC78B8FFC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45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AC98A-0176-42E1-AD7F-149973AD9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4118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왜 </a:t>
            </a:r>
            <a:r>
              <a:rPr lang="en-US" altLang="ko-KR"/>
              <a:t>20</a:t>
            </a:r>
            <a:r>
              <a:rPr lang="ko-KR" altLang="en-US"/>
              <a:t>대가 확연히 인구 대비 감염자의 수가 많을까</a:t>
            </a:r>
            <a:r>
              <a:rPr lang="en-US" altLang="ko-KR"/>
              <a:t>?</a:t>
            </a:r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5D9260C-F0F5-4B83-B9AD-F7088A576EAB}"/>
              </a:ext>
            </a:extLst>
          </p:cNvPr>
          <p:cNvGrpSpPr/>
          <p:nvPr/>
        </p:nvGrpSpPr>
        <p:grpSpPr>
          <a:xfrm>
            <a:off x="234763" y="649380"/>
            <a:ext cx="11721352" cy="5468471"/>
            <a:chOff x="234763" y="649380"/>
            <a:chExt cx="11721352" cy="546847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BBC300F-0BDD-498A-92E3-13D85131BD8F}"/>
                </a:ext>
              </a:extLst>
            </p:cNvPr>
            <p:cNvSpPr/>
            <p:nvPr/>
          </p:nvSpPr>
          <p:spPr>
            <a:xfrm>
              <a:off x="234763" y="716616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0BD1F79-0092-4703-8253-B73627BEEA55}"/>
                </a:ext>
              </a:extLst>
            </p:cNvPr>
            <p:cNvSpPr/>
            <p:nvPr/>
          </p:nvSpPr>
          <p:spPr>
            <a:xfrm>
              <a:off x="11888880" y="649380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083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2E4860E-05B2-4604-A4D2-BF32B5345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8725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2. 20</a:t>
            </a:r>
            <a:r>
              <a:rPr lang="ko-KR" altLang="en-US" dirty="0">
                <a:ea typeface="맑은 고딕"/>
              </a:rPr>
              <a:t>대는 불타는 청춘</a:t>
            </a:r>
            <a:r>
              <a:rPr lang="en-US" altLang="ko-KR" dirty="0">
                <a:ea typeface="맑은 고딕"/>
              </a:rPr>
              <a:t>. 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외출을 많이 해서 그렇지 않을까</a:t>
            </a:r>
            <a:r>
              <a:rPr lang="en-US" altLang="ko-KR" dirty="0">
                <a:ea typeface="맑은 고딕"/>
              </a:rPr>
              <a:t>?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23582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2. 20</a:t>
            </a:r>
            <a:r>
              <a:rPr lang="ko-KR" altLang="en-US" dirty="0">
                <a:ea typeface="맑은 고딕"/>
              </a:rPr>
              <a:t>대는 불타는 청춘</a:t>
            </a:r>
            <a:r>
              <a:rPr lang="en-US" altLang="ko-KR" dirty="0">
                <a:ea typeface="맑은 고딕"/>
              </a:rPr>
              <a:t>. 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외출을 많이 해서 그렇지 않을까</a:t>
            </a:r>
            <a:r>
              <a:rPr lang="en-US" altLang="ko-KR" dirty="0">
                <a:ea typeface="맑은 고딕"/>
              </a:rPr>
              <a:t>?</a:t>
            </a:r>
            <a:endParaRPr lang="ko-KR" altLang="en-US" dirty="0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7B04E7-01F8-4EFB-BF9D-371BCD9A3A6D}"/>
              </a:ext>
            </a:extLst>
          </p:cNvPr>
          <p:cNvSpPr txBox="1"/>
          <p:nvPr/>
        </p:nvSpPr>
        <p:spPr>
          <a:xfrm>
            <a:off x="923827" y="2348584"/>
            <a:ext cx="9964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[work_out_20s] </a:t>
            </a:r>
            <a:r>
              <a:rPr lang="ko-KR" altLang="en-US" dirty="0"/>
              <a:t>에 따르면 </a:t>
            </a:r>
            <a:r>
              <a:rPr lang="en-US" altLang="ko-KR" dirty="0"/>
              <a:t>20</a:t>
            </a:r>
            <a:r>
              <a:rPr lang="ko-KR" altLang="en-US" dirty="0"/>
              <a:t>대의 절대적인 </a:t>
            </a:r>
            <a:r>
              <a:rPr lang="ko-KR" altLang="en-US" dirty="0" err="1"/>
              <a:t>외출량은</a:t>
            </a:r>
            <a:r>
              <a:rPr lang="ko-KR" altLang="en-US" dirty="0"/>
              <a:t> 많았다</a:t>
            </a:r>
            <a:r>
              <a:rPr lang="en-US" altLang="ko-KR" dirty="0"/>
              <a:t>. (PatientRoute.csv) </a:t>
            </a:r>
          </a:p>
          <a:p>
            <a:r>
              <a:rPr lang="ko-KR" altLang="en-US" dirty="0"/>
              <a:t>다른 계층에 비해 월등한 </a:t>
            </a:r>
            <a:r>
              <a:rPr lang="ko-KR" altLang="en-US" dirty="0" err="1"/>
              <a:t>외출량을</a:t>
            </a:r>
            <a:r>
              <a:rPr lang="ko-KR" altLang="en-US" dirty="0"/>
              <a:t> 보였는데</a:t>
            </a:r>
            <a:r>
              <a:rPr lang="en-US" altLang="ko-KR" dirty="0"/>
              <a:t>, </a:t>
            </a:r>
            <a:r>
              <a:rPr lang="ko-KR" altLang="en-US" dirty="0"/>
              <a:t>우리가 알고 있다시피 </a:t>
            </a:r>
            <a:r>
              <a:rPr lang="en-US" altLang="ko-KR" dirty="0"/>
              <a:t>20</a:t>
            </a:r>
            <a:r>
              <a:rPr lang="ko-KR" altLang="en-US" dirty="0"/>
              <a:t>대의 </a:t>
            </a:r>
            <a:r>
              <a:rPr lang="ko-KR" altLang="en-US" dirty="0" err="1"/>
              <a:t>확진자</a:t>
            </a:r>
            <a:r>
              <a:rPr lang="ko-KR" altLang="en-US" dirty="0"/>
              <a:t> 수는 다른 나이대에 비해 많다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EE9642-EBD5-4BA6-ACAD-FE3923E7C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032" y="3651298"/>
            <a:ext cx="362902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946E6F-D73B-45D2-82C4-BC4B0EAA905F}"/>
              </a:ext>
            </a:extLst>
          </p:cNvPr>
          <p:cNvSpPr txBox="1"/>
          <p:nvPr/>
        </p:nvSpPr>
        <p:spPr>
          <a:xfrm>
            <a:off x="1799268" y="6375448"/>
            <a:ext cx="314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계층별 </a:t>
            </a:r>
            <a:r>
              <a:rPr lang="ko-KR" altLang="en-US" dirty="0" err="1"/>
              <a:t>확진자</a:t>
            </a:r>
            <a:r>
              <a:rPr lang="ko-KR" altLang="en-US" dirty="0"/>
              <a:t> </a:t>
            </a:r>
            <a:r>
              <a:rPr lang="ko-KR" altLang="en-US" dirty="0" err="1"/>
              <a:t>외출량</a:t>
            </a:r>
            <a:endParaRPr lang="en-US" altLang="ko-KR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980F8C1-D699-47BE-B7A5-3A6D94969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944" y="3548913"/>
            <a:ext cx="3884015" cy="28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C303C2-8273-4C2C-848A-AB9BBC106D8A}"/>
              </a:ext>
            </a:extLst>
          </p:cNvPr>
          <p:cNvSpPr txBox="1"/>
          <p:nvPr/>
        </p:nvSpPr>
        <p:spPr>
          <a:xfrm>
            <a:off x="7061024" y="6375448"/>
            <a:ext cx="396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</a:t>
            </a:r>
            <a:r>
              <a:rPr lang="ko-KR" altLang="en-US"/>
              <a:t>대의 </a:t>
            </a:r>
            <a:r>
              <a:rPr lang="ko-KR" altLang="en-US" err="1"/>
              <a:t>확진자</a:t>
            </a:r>
            <a:r>
              <a:rPr lang="ko-KR" altLang="en-US"/>
              <a:t> 수가 절대적으로 많다</a:t>
            </a:r>
            <a:r>
              <a:rPr lang="en-US" altLang="ko-KR"/>
              <a:t>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AF9E155-E2E6-4AEA-9351-F8730FE41A19}"/>
              </a:ext>
            </a:extLst>
          </p:cNvPr>
          <p:cNvGrpSpPr/>
          <p:nvPr/>
        </p:nvGrpSpPr>
        <p:grpSpPr>
          <a:xfrm>
            <a:off x="234763" y="649380"/>
            <a:ext cx="11721352" cy="5468471"/>
            <a:chOff x="234763" y="649380"/>
            <a:chExt cx="11721352" cy="546847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4E6E144-8CC9-4B88-BF22-4532F90A8EFD}"/>
                </a:ext>
              </a:extLst>
            </p:cNvPr>
            <p:cNvSpPr/>
            <p:nvPr/>
          </p:nvSpPr>
          <p:spPr>
            <a:xfrm>
              <a:off x="234763" y="716616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3794F45-02FB-4945-A5B3-32B69D066982}"/>
                </a:ext>
              </a:extLst>
            </p:cNvPr>
            <p:cNvSpPr/>
            <p:nvPr/>
          </p:nvSpPr>
          <p:spPr>
            <a:xfrm>
              <a:off x="11888880" y="649380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9479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2. 20</a:t>
            </a:r>
            <a:r>
              <a:rPr lang="ko-KR" altLang="en-US" dirty="0">
                <a:ea typeface="맑은 고딕"/>
              </a:rPr>
              <a:t>대는 불타는 청춘</a:t>
            </a:r>
            <a:r>
              <a:rPr lang="en-US" altLang="ko-KR" dirty="0">
                <a:ea typeface="맑은 고딕"/>
              </a:rPr>
              <a:t>. 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외출을 많이 해서 그렇지 않을까</a:t>
            </a:r>
            <a:r>
              <a:rPr lang="en-US" altLang="ko-KR" dirty="0">
                <a:ea typeface="맑은 고딕"/>
              </a:rPr>
              <a:t>?</a:t>
            </a:r>
            <a:endParaRPr lang="ko-KR" altLang="en-US" dirty="0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7B04E7-01F8-4EFB-BF9D-371BCD9A3A6D}"/>
              </a:ext>
            </a:extLst>
          </p:cNvPr>
          <p:cNvSpPr txBox="1"/>
          <p:nvPr/>
        </p:nvSpPr>
        <p:spPr>
          <a:xfrm>
            <a:off x="923827" y="2450969"/>
            <a:ext cx="9964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그러므로 절대적인 양 보다는 </a:t>
            </a:r>
            <a:r>
              <a:rPr lang="ko-KR" altLang="en-US" err="1"/>
              <a:t>확진자</a:t>
            </a:r>
            <a:r>
              <a:rPr lang="ko-KR" altLang="en-US"/>
              <a:t> 수에 따른 비율에 주목해야한다고 느꼈다</a:t>
            </a:r>
            <a:r>
              <a:rPr lang="en-US" altLang="ko-KR"/>
              <a:t>.</a:t>
            </a:r>
          </a:p>
          <a:p>
            <a:r>
              <a:rPr lang="ko-KR" altLang="en-US" dirty="0"/>
              <a:t>그 결과 </a:t>
            </a:r>
            <a:r>
              <a:rPr lang="en-US" altLang="ko-KR" dirty="0"/>
              <a:t>20</a:t>
            </a:r>
            <a:r>
              <a:rPr lang="ko-KR" altLang="en-US" dirty="0"/>
              <a:t>대 </a:t>
            </a:r>
            <a:r>
              <a:rPr lang="ko-KR" altLang="en-US" dirty="0" err="1"/>
              <a:t>확진자의</a:t>
            </a:r>
            <a:r>
              <a:rPr lang="ko-KR" altLang="en-US" dirty="0"/>
              <a:t> 평균 </a:t>
            </a:r>
            <a:r>
              <a:rPr lang="ko-KR" altLang="en-US" dirty="0" err="1"/>
              <a:t>외출량은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/>
              <a:t>건으로</a:t>
            </a:r>
            <a:r>
              <a:rPr lang="en-US" altLang="ko-KR" dirty="0"/>
              <a:t>, 30 ~ 50 </a:t>
            </a:r>
            <a:r>
              <a:rPr lang="ko-KR" altLang="en-US" dirty="0"/>
              <a:t>대의 </a:t>
            </a:r>
            <a:r>
              <a:rPr lang="ko-KR" altLang="en-US" dirty="0" err="1"/>
              <a:t>확진자들과</a:t>
            </a:r>
            <a:r>
              <a:rPr lang="ko-KR" altLang="en-US" dirty="0"/>
              <a:t> 별반 차이가 없었다</a:t>
            </a:r>
            <a:r>
              <a:rPr lang="en-US" altLang="ko-KR" dirty="0"/>
              <a:t>.</a:t>
            </a:r>
          </a:p>
          <a:p>
            <a:endParaRPr lang="en-US" altLang="ko-KR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637CECB-2C39-42A1-9940-D642B48D0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295" y="3429000"/>
            <a:ext cx="3764120" cy="282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911B03-A813-411C-B26B-5AC28760054A}"/>
              </a:ext>
            </a:extLst>
          </p:cNvPr>
          <p:cNvSpPr txBox="1"/>
          <p:nvPr/>
        </p:nvSpPr>
        <p:spPr>
          <a:xfrm>
            <a:off x="3829740" y="6375448"/>
            <a:ext cx="45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계층별 </a:t>
            </a:r>
            <a:r>
              <a:rPr lang="ko-KR" altLang="en-US" dirty="0" err="1"/>
              <a:t>확진자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명당 평균 </a:t>
            </a:r>
            <a:r>
              <a:rPr lang="ko-KR" altLang="en-US" dirty="0" err="1"/>
              <a:t>외출량</a:t>
            </a:r>
            <a:endParaRPr lang="en-US" altLang="ko-KR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8334A18-884F-451B-BE76-23FD3A1E7D95}"/>
              </a:ext>
            </a:extLst>
          </p:cNvPr>
          <p:cNvGrpSpPr/>
          <p:nvPr/>
        </p:nvGrpSpPr>
        <p:grpSpPr>
          <a:xfrm>
            <a:off x="234763" y="649380"/>
            <a:ext cx="11721352" cy="5468471"/>
            <a:chOff x="234763" y="649380"/>
            <a:chExt cx="11721352" cy="546847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6C9BB81-BD25-4913-86B4-85384708F2DD}"/>
                </a:ext>
              </a:extLst>
            </p:cNvPr>
            <p:cNvSpPr/>
            <p:nvPr/>
          </p:nvSpPr>
          <p:spPr>
            <a:xfrm>
              <a:off x="234763" y="716616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1D54685-A74B-483C-AF04-BA461F88C3FA}"/>
                </a:ext>
              </a:extLst>
            </p:cNvPr>
            <p:cNvSpPr/>
            <p:nvPr/>
          </p:nvSpPr>
          <p:spPr>
            <a:xfrm>
              <a:off x="11888880" y="649380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3728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C6768B-A4CE-4FA0-B9F9-C7DB90F82BE4}"/>
              </a:ext>
            </a:extLst>
          </p:cNvPr>
          <p:cNvSpPr txBox="1"/>
          <p:nvPr/>
        </p:nvSpPr>
        <p:spPr>
          <a:xfrm>
            <a:off x="837078" y="2214905"/>
            <a:ext cx="9654603" cy="55169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dirty="0" err="1">
                <a:latin typeface="+mj-lt"/>
                <a:ea typeface="맑은 고딕"/>
                <a:cs typeface="+mj-cs"/>
              </a:rPr>
              <a:t>그렇다면</a:t>
            </a:r>
            <a:r>
              <a:rPr lang="en-US" altLang="ko-KR" sz="2800" dirty="0">
                <a:latin typeface="+mj-lt"/>
                <a:ea typeface="맑은 고딕"/>
                <a:cs typeface="+mj-cs"/>
              </a:rPr>
              <a:t> </a:t>
            </a:r>
            <a:r>
              <a:rPr lang="en-US" altLang="ko-KR" sz="2800" kern="1200" dirty="0">
                <a:latin typeface="+mj-lt"/>
                <a:ea typeface="맑은 고딕"/>
                <a:cs typeface="+mj-cs"/>
              </a:rPr>
              <a:t>20</a:t>
            </a:r>
            <a:r>
              <a:rPr lang="en-US" altLang="ko-KR" sz="2800" dirty="0">
                <a:latin typeface="+mj-lt"/>
                <a:ea typeface="맑은 고딕"/>
                <a:cs typeface="+mj-cs"/>
              </a:rPr>
              <a:t>대의 </a:t>
            </a:r>
            <a:r>
              <a:rPr lang="en-US" altLang="ko-KR" sz="2800" dirty="0" err="1">
                <a:latin typeface="+mj-lt"/>
                <a:ea typeface="맑은 고딕"/>
                <a:cs typeface="+mj-cs"/>
              </a:rPr>
              <a:t>코로나</a:t>
            </a:r>
            <a:r>
              <a:rPr lang="en-US" altLang="ko-KR" sz="2800" dirty="0">
                <a:latin typeface="+mj-lt"/>
                <a:ea typeface="맑은 고딕"/>
                <a:cs typeface="+mj-cs"/>
              </a:rPr>
              <a:t> </a:t>
            </a:r>
            <a:r>
              <a:rPr lang="en-US" altLang="ko-KR" sz="2800" dirty="0" err="1">
                <a:latin typeface="+mj-lt"/>
                <a:ea typeface="맑은 고딕"/>
                <a:cs typeface="+mj-cs"/>
              </a:rPr>
              <a:t>상황에</a:t>
            </a:r>
            <a:r>
              <a:rPr lang="en-US" altLang="ko-KR" sz="2800" dirty="0">
                <a:latin typeface="+mj-lt"/>
                <a:ea typeface="맑은 고딕"/>
                <a:cs typeface="+mj-cs"/>
              </a:rPr>
              <a:t> </a:t>
            </a:r>
            <a:r>
              <a:rPr lang="en-US" altLang="ko-KR" sz="2800" dirty="0" err="1">
                <a:latin typeface="+mj-lt"/>
                <a:ea typeface="맑은 고딕"/>
                <a:cs typeface="+mj-cs"/>
              </a:rPr>
              <a:t>대한</a:t>
            </a:r>
            <a:r>
              <a:rPr lang="en-US" altLang="ko-KR" sz="2800" dirty="0">
                <a:latin typeface="+mj-lt"/>
                <a:ea typeface="맑은 고딕"/>
                <a:cs typeface="+mj-cs"/>
              </a:rPr>
              <a:t> </a:t>
            </a:r>
            <a:r>
              <a:rPr lang="en-US" altLang="ko-KR" sz="2800" dirty="0" err="1">
                <a:latin typeface="+mj-lt"/>
                <a:ea typeface="맑은 고딕"/>
                <a:cs typeface="+mj-cs"/>
              </a:rPr>
              <a:t>관심이</a:t>
            </a:r>
            <a:r>
              <a:rPr lang="en-US" altLang="ko-KR" sz="2800" dirty="0">
                <a:latin typeface="+mj-lt"/>
                <a:ea typeface="맑은 고딕"/>
                <a:cs typeface="+mj-cs"/>
              </a:rPr>
              <a:t> </a:t>
            </a:r>
            <a:r>
              <a:rPr lang="en-US" altLang="ko-KR" sz="2800" dirty="0" err="1">
                <a:latin typeface="+mj-lt"/>
                <a:ea typeface="맑은 고딕"/>
                <a:cs typeface="+mj-cs"/>
              </a:rPr>
              <a:t>정말</a:t>
            </a:r>
            <a:r>
              <a:rPr lang="en-US" altLang="ko-KR" sz="2800" dirty="0">
                <a:latin typeface="+mj-lt"/>
                <a:ea typeface="맑은 고딕"/>
                <a:cs typeface="+mj-cs"/>
              </a:rPr>
              <a:t> </a:t>
            </a:r>
            <a:r>
              <a:rPr lang="en-US" altLang="ko-KR" sz="2800" dirty="0" err="1">
                <a:latin typeface="+mj-lt"/>
                <a:ea typeface="맑은 고딕"/>
                <a:cs typeface="+mj-cs"/>
              </a:rPr>
              <a:t>낮았을까</a:t>
            </a:r>
            <a:r>
              <a:rPr lang="en-US" altLang="ko-KR" sz="2800" dirty="0">
                <a:latin typeface="+mj-lt"/>
                <a:ea typeface="맑은 고딕"/>
                <a:cs typeface="+mj-cs"/>
              </a:rPr>
              <a:t>?</a:t>
            </a:r>
            <a:endParaRPr lang="en-US" altLang="ko-KR" sz="2800" kern="1200" dirty="0">
              <a:latin typeface="+mj-lt"/>
              <a:ea typeface="맑은 고딕"/>
              <a:cs typeface="+mj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89A5694-4F84-416C-97A1-185C820FA222}"/>
              </a:ext>
            </a:extLst>
          </p:cNvPr>
          <p:cNvGrpSpPr/>
          <p:nvPr/>
        </p:nvGrpSpPr>
        <p:grpSpPr>
          <a:xfrm>
            <a:off x="234763" y="649380"/>
            <a:ext cx="11721352" cy="5468471"/>
            <a:chOff x="234763" y="649380"/>
            <a:chExt cx="11721352" cy="546847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3233D1E-12D9-4079-B30E-C82894622753}"/>
                </a:ext>
              </a:extLst>
            </p:cNvPr>
            <p:cNvSpPr/>
            <p:nvPr/>
          </p:nvSpPr>
          <p:spPr>
            <a:xfrm>
              <a:off x="234763" y="716616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6AC11C-5E62-43F6-8C39-85250BFEC231}"/>
                </a:ext>
              </a:extLst>
            </p:cNvPr>
            <p:cNvSpPr/>
            <p:nvPr/>
          </p:nvSpPr>
          <p:spPr>
            <a:xfrm>
              <a:off x="11888880" y="649380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1" name="제목 1">
            <a:extLst>
              <a:ext uri="{FF2B5EF4-FFF2-40B4-BE49-F238E27FC236}">
                <a16:creationId xmlns:a16="http://schemas.microsoft.com/office/drawing/2014/main" id="{46167D64-4ABB-4154-A89B-AFA973DD4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2. 20</a:t>
            </a:r>
            <a:r>
              <a:rPr lang="ko-KR" altLang="en-US" dirty="0">
                <a:ea typeface="맑은 고딕"/>
              </a:rPr>
              <a:t>대는 불타는 청춘</a:t>
            </a:r>
            <a:r>
              <a:rPr lang="en-US" altLang="ko-KR" dirty="0">
                <a:ea typeface="맑은 고딕"/>
              </a:rPr>
              <a:t>. 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외출을 많이 해서 그렇지 않을까</a:t>
            </a:r>
            <a:r>
              <a:rPr lang="en-US" altLang="ko-KR" dirty="0">
                <a:ea typeface="맑은 고딕"/>
              </a:rPr>
              <a:t>?</a:t>
            </a:r>
            <a:endParaRPr lang="ko-KR" altLang="en-US" dirty="0">
              <a:ea typeface="맑은 고딕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73AAAE5-14CE-473C-A061-28BF8A7D39CA}"/>
              </a:ext>
            </a:extLst>
          </p:cNvPr>
          <p:cNvGrpSpPr/>
          <p:nvPr/>
        </p:nvGrpSpPr>
        <p:grpSpPr>
          <a:xfrm>
            <a:off x="638881" y="2273531"/>
            <a:ext cx="11264001" cy="4489373"/>
            <a:chOff x="301999" y="1690688"/>
            <a:chExt cx="11264001" cy="448937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5063496-1C2A-4EB0-98DC-AEBBAE75E184}"/>
                </a:ext>
              </a:extLst>
            </p:cNvPr>
            <p:cNvSpPr txBox="1"/>
            <p:nvPr/>
          </p:nvSpPr>
          <p:spPr>
            <a:xfrm>
              <a:off x="8196224" y="2651925"/>
              <a:ext cx="3369776" cy="3528136"/>
            </a:xfrm>
            <a:prstGeom prst="rect">
              <a:avLst/>
            </a:prstGeom>
          </p:spPr>
          <p:txBody>
            <a:bodyPr rot="0" spcFirstLastPara="0" vertOverflow="overflow" horzOverflow="overflow" vert="horz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-228600" latinLnBrk="0">
                <a:lnSpc>
                  <a:spcPct val="15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ea typeface="맑은 고딕"/>
                </a:rPr>
                <a:t>검색어는 크게 코로나</a:t>
              </a:r>
              <a:r>
                <a:rPr lang="en-US" altLang="ko-KR" sz="1600" dirty="0">
                  <a:ea typeface="맑은 고딕"/>
                </a:rPr>
                <a:t>(</a:t>
              </a:r>
              <a:r>
                <a:rPr lang="ko-KR" altLang="en-US" sz="1600" dirty="0">
                  <a:ea typeface="맑은 고딕"/>
                </a:rPr>
                <a:t>하위 주제어 </a:t>
              </a:r>
              <a:r>
                <a:rPr lang="en-US" altLang="ko-KR" sz="1600" dirty="0">
                  <a:ea typeface="맑은 고딕"/>
                </a:rPr>
                <a:t>: </a:t>
              </a:r>
              <a:r>
                <a:rPr lang="ko-KR" altLang="en-US" sz="1600" dirty="0">
                  <a:ea typeface="맑은 고딕"/>
                </a:rPr>
                <a:t>코로나</a:t>
              </a:r>
              <a:r>
                <a:rPr lang="en-US" altLang="ko-KR" sz="1600" dirty="0">
                  <a:ea typeface="맑은 고딕"/>
                </a:rPr>
                <a:t>19, </a:t>
              </a:r>
              <a:r>
                <a:rPr lang="ko-KR" altLang="en-US" sz="1600" dirty="0" err="1">
                  <a:ea typeface="맑은 고딕"/>
                </a:rPr>
                <a:t>확진자</a:t>
              </a:r>
              <a:r>
                <a:rPr lang="en-US" altLang="ko-KR" sz="1600" dirty="0">
                  <a:ea typeface="맑은 고딕"/>
                </a:rPr>
                <a:t>), </a:t>
              </a:r>
              <a:r>
                <a:rPr lang="ko-KR" altLang="en-US" sz="1600" dirty="0">
                  <a:ea typeface="맑은 고딕"/>
                </a:rPr>
                <a:t>마스크</a:t>
              </a:r>
              <a:r>
                <a:rPr lang="en-US" altLang="ko-KR" sz="1600" dirty="0">
                  <a:ea typeface="맑은 고딕"/>
                </a:rPr>
                <a:t>(</a:t>
              </a:r>
              <a:r>
                <a:rPr lang="ko-KR" altLang="en-US" sz="1600" dirty="0">
                  <a:ea typeface="맑은 고딕"/>
                </a:rPr>
                <a:t>하위 주제어 </a:t>
              </a:r>
              <a:r>
                <a:rPr lang="en-US" altLang="ko-KR" sz="1600" dirty="0">
                  <a:ea typeface="맑은 고딕"/>
                </a:rPr>
                <a:t>: </a:t>
              </a:r>
              <a:r>
                <a:rPr lang="ko-KR" altLang="en-US" sz="1600" dirty="0">
                  <a:ea typeface="맑은 고딕"/>
                </a:rPr>
                <a:t>공적 마스크</a:t>
              </a:r>
              <a:r>
                <a:rPr lang="en-US" altLang="ko-KR" sz="1600" dirty="0">
                  <a:ea typeface="맑은 고딕"/>
                </a:rPr>
                <a:t>, kf94), </a:t>
              </a:r>
              <a:r>
                <a:rPr lang="ko-KR" altLang="en-US" sz="1600" dirty="0">
                  <a:ea typeface="맑은 고딕"/>
                </a:rPr>
                <a:t>사회적 거리두기</a:t>
              </a:r>
              <a:r>
                <a:rPr lang="en-US" altLang="ko-KR" sz="1600" dirty="0">
                  <a:ea typeface="맑은 고딕"/>
                </a:rPr>
                <a:t>(</a:t>
              </a:r>
              <a:r>
                <a:rPr lang="ko-KR" altLang="en-US" sz="1600" dirty="0">
                  <a:ea typeface="맑은 고딕"/>
                </a:rPr>
                <a:t>하위 주제어 </a:t>
              </a:r>
              <a:r>
                <a:rPr lang="en-US" altLang="ko-KR" sz="1600" dirty="0">
                  <a:ea typeface="맑은 고딕"/>
                </a:rPr>
                <a:t>: </a:t>
              </a:r>
              <a:r>
                <a:rPr lang="ko-KR" altLang="en-US" sz="1600" dirty="0">
                  <a:ea typeface="맑은 고딕"/>
                </a:rPr>
                <a:t>생활 속 거리두기</a:t>
              </a:r>
              <a:r>
                <a:rPr lang="en-US" altLang="ko-KR" sz="1600" dirty="0">
                  <a:ea typeface="맑은 고딕"/>
                </a:rPr>
                <a:t>, </a:t>
              </a:r>
              <a:r>
                <a:rPr lang="ko-KR" altLang="en-US" sz="1600" dirty="0">
                  <a:ea typeface="맑은 고딕"/>
                </a:rPr>
                <a:t>사회적 거리두기</a:t>
              </a:r>
              <a:r>
                <a:rPr lang="en-US" altLang="ko-KR" sz="1600" dirty="0">
                  <a:ea typeface="맑은 고딕"/>
                </a:rPr>
                <a:t>)</a:t>
              </a:r>
              <a:r>
                <a:rPr lang="ko-KR" altLang="en-US" sz="1600" dirty="0">
                  <a:ea typeface="맑은 고딕"/>
                </a:rPr>
                <a:t>의 </a:t>
              </a:r>
              <a:r>
                <a:rPr lang="en-US" altLang="ko-KR" sz="1600" dirty="0">
                  <a:ea typeface="맑은 고딕"/>
                </a:rPr>
                <a:t>3</a:t>
              </a:r>
              <a:r>
                <a:rPr lang="ko-KR" altLang="en-US" sz="1600" dirty="0">
                  <a:ea typeface="맑은 고딕"/>
                </a:rPr>
                <a:t>가지이며 사회적 거리두기 정책이 발표된 시점부터 종료된 시점까지의 연령대별 네이버 검색 데이터이다</a:t>
              </a:r>
              <a:r>
                <a:rPr lang="en-US" altLang="ko-KR" sz="1600" dirty="0">
                  <a:ea typeface="맑은 고딕"/>
                </a:rPr>
                <a:t>.</a:t>
              </a:r>
              <a:br>
                <a:rPr lang="en-US" altLang="ko-KR" sz="1600" dirty="0"/>
              </a:br>
              <a:endParaRPr lang="en-US" altLang="ko-KR" sz="1500" dirty="0">
                <a:ea typeface="맑은 고딕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7E93EF-0F45-4F12-9DAE-A8DD8B415A75}"/>
                </a:ext>
              </a:extLst>
            </p:cNvPr>
            <p:cNvSpPr txBox="1"/>
            <p:nvPr/>
          </p:nvSpPr>
          <p:spPr>
            <a:xfrm>
              <a:off x="301999" y="1690688"/>
              <a:ext cx="3785672" cy="4135887"/>
            </a:xfrm>
            <a:prstGeom prst="rect">
              <a:avLst/>
            </a:prstGeom>
          </p:spPr>
          <p:txBody>
            <a:bodyPr rot="0" spcFirstLastPara="0" vertOverflow="overflow" horzOverflow="overflow" vert="horz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-228600" latinLnBrk="0">
                <a:lnSpc>
                  <a:spcPct val="15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sz="1600" dirty="0">
                  <a:latin typeface="Malgun Gothic"/>
                  <a:ea typeface="Malgun Gothic"/>
                </a:rPr>
                <a:t>그렇지 않다는 것을 뒷받침 해주는 결과로</a:t>
              </a:r>
              <a:r>
                <a:rPr lang="ko-KR" altLang="en-US" sz="1600" dirty="0">
                  <a:latin typeface="Malgun Gothic"/>
                  <a:ea typeface="Malgun Gothic"/>
                </a:rPr>
                <a:t> 주요사건 때의 네이버 검색어 추이를 살펴보았을 때 다른</a:t>
              </a:r>
              <a:r>
                <a:rPr lang="ko-KR" sz="1600" dirty="0">
                  <a:latin typeface="Malgun Gothic"/>
                  <a:ea typeface="Malgun Gothic"/>
                </a:rPr>
                <a:t> 연령층에 비해 </a:t>
              </a:r>
              <a:r>
                <a:rPr lang="en-US" sz="1600" dirty="0">
                  <a:latin typeface="Malgun Gothic"/>
                  <a:ea typeface="+mn-lt"/>
                </a:rPr>
                <a:t>20</a:t>
              </a:r>
              <a:r>
                <a:rPr lang="ko-KR" sz="1600" dirty="0">
                  <a:latin typeface="Malgun Gothic"/>
                  <a:ea typeface="Malgun Gothic"/>
                </a:rPr>
                <a:t>대의 관심은 떨어지지 않았고</a:t>
              </a:r>
              <a:r>
                <a:rPr lang="en-US" sz="1600" dirty="0">
                  <a:latin typeface="Malgun Gothic"/>
                  <a:ea typeface="+mn-lt"/>
                </a:rPr>
                <a:t>,</a:t>
              </a:r>
              <a:r>
                <a:rPr lang="en-US" sz="1600" dirty="0">
                  <a:solidFill>
                    <a:srgbClr val="FF6600"/>
                  </a:solidFill>
                  <a:latin typeface="Malgun Gothic"/>
                  <a:ea typeface="+mn-lt"/>
                </a:rPr>
                <a:t> </a:t>
              </a:r>
              <a:r>
                <a:rPr lang="ko-KR" sz="1600" dirty="0">
                  <a:solidFill>
                    <a:srgbClr val="FF6600"/>
                  </a:solidFill>
                  <a:latin typeface="Malgun Gothic"/>
                  <a:ea typeface="Malgun Gothic"/>
                </a:rPr>
                <a:t>대부분의 </a:t>
              </a:r>
              <a:r>
                <a:rPr lang="en-US" sz="1600" dirty="0">
                  <a:solidFill>
                    <a:srgbClr val="FF6600"/>
                  </a:solidFill>
                  <a:latin typeface="Malgun Gothic"/>
                  <a:ea typeface="+mn-lt"/>
                </a:rPr>
                <a:t>20</a:t>
              </a:r>
              <a:r>
                <a:rPr lang="ko-KR" sz="1600" dirty="0">
                  <a:solidFill>
                    <a:srgbClr val="FF6600"/>
                  </a:solidFill>
                  <a:latin typeface="Malgun Gothic"/>
                  <a:ea typeface="Malgun Gothic"/>
                </a:rPr>
                <a:t>대는 코로나 상황에 관심을 가지고 있다</a:t>
              </a:r>
              <a:r>
                <a:rPr lang="en-US" sz="1600" dirty="0">
                  <a:solidFill>
                    <a:srgbClr val="FF6600"/>
                  </a:solidFill>
                  <a:latin typeface="Malgun Gothic"/>
                  <a:ea typeface="+mn-lt"/>
                </a:rPr>
                <a:t>.</a:t>
              </a:r>
              <a:endParaRPr lang="en-US" altLang="ko-KR" sz="1500" dirty="0">
                <a:ea typeface="맑은 고딕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8C000EF-D044-464A-BCAB-AF409C2A6379}"/>
                </a:ext>
              </a:extLst>
            </p:cNvPr>
            <p:cNvSpPr txBox="1"/>
            <p:nvPr/>
          </p:nvSpPr>
          <p:spPr>
            <a:xfrm>
              <a:off x="4087671" y="1761037"/>
              <a:ext cx="3785673" cy="3528136"/>
            </a:xfrm>
            <a:prstGeom prst="rect">
              <a:avLst/>
            </a:prstGeom>
          </p:spPr>
          <p:txBody>
            <a:bodyPr rot="0" spcFirstLastPara="0" vertOverflow="overflow" horzOverflow="overflow" vert="horz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-228600">
                <a:lnSpc>
                  <a:spcPct val="15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sz="1600" b="0" i="0" dirty="0">
                  <a:solidFill>
                    <a:srgbClr val="202124"/>
                  </a:solidFill>
                  <a:effectLst/>
                  <a:latin typeface="Roboto"/>
                </a:rPr>
                <a:t>명확한 확인을 위해 네이버 </a:t>
              </a:r>
              <a:r>
                <a:rPr lang="ko-KR" altLang="en-US" sz="1600" b="0" i="0" dirty="0" err="1">
                  <a:solidFill>
                    <a:srgbClr val="202124"/>
                  </a:solidFill>
                  <a:effectLst/>
                  <a:latin typeface="Roboto"/>
                </a:rPr>
                <a:t>데이터랩의</a:t>
              </a:r>
              <a:r>
                <a:rPr lang="ko-KR" altLang="en-US" sz="1600" b="0" i="0" dirty="0">
                  <a:solidFill>
                    <a:srgbClr val="202124"/>
                  </a:solidFill>
                  <a:effectLst/>
                  <a:latin typeface="Roboto"/>
                </a:rPr>
                <a:t> 특정 기간별 검색어 트렌드 데이터를 통해 ‘</a:t>
              </a:r>
              <a:r>
                <a:rPr lang="ko-KR" altLang="en-US" sz="1600" b="1" i="0" dirty="0">
                  <a:solidFill>
                    <a:srgbClr val="202124"/>
                  </a:solidFill>
                  <a:effectLst/>
                  <a:latin typeface="Roboto"/>
                </a:rPr>
                <a:t>사회적 거리두기’ 정책 시행</a:t>
              </a:r>
              <a:r>
                <a:rPr lang="ko-KR" altLang="en-US" sz="1600" b="0" i="0" dirty="0">
                  <a:solidFill>
                    <a:srgbClr val="202124"/>
                  </a:solidFill>
                  <a:effectLst/>
                  <a:latin typeface="Roboto"/>
                </a:rPr>
                <a:t>에 따른 각 연령층의 코로나에 관한 관심도를 시각화 해보았다</a:t>
              </a:r>
              <a:r>
                <a:rPr lang="en-US" altLang="ko-KR" sz="1600" b="0" i="0" dirty="0">
                  <a:solidFill>
                    <a:srgbClr val="202124"/>
                  </a:solidFill>
                  <a:effectLst/>
                  <a:latin typeface="Roboto"/>
                </a:rPr>
                <a:t>.​</a:t>
              </a:r>
              <a:endParaRPr lang="en-US" altLang="ko-KR" sz="1500" dirty="0">
                <a:ea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2115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590CE766-5880-4AAE-8679-3CCE58590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360" y="208232"/>
            <a:ext cx="5148050" cy="39077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7F21E1-1058-4764-B7DE-726B1AA3020F}"/>
              </a:ext>
            </a:extLst>
          </p:cNvPr>
          <p:cNvSpPr txBox="1"/>
          <p:nvPr/>
        </p:nvSpPr>
        <p:spPr>
          <a:xfrm>
            <a:off x="655580" y="1163940"/>
            <a:ext cx="5440420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ea typeface="맑은 고딕"/>
              </a:rPr>
              <a:t>사회적 거리두기에 대한 관심도는 20대가 다른 연령층에 비해 특별히 떨어지지 않았고 오히려 높은 추이를 보인다. </a:t>
            </a:r>
            <a:r>
              <a:rPr lang="en-US" altLang="ko-KR" sz="2400" dirty="0">
                <a:ea typeface="맑은 고딕"/>
              </a:rPr>
              <a:t>(20.03.22 ~ 20.05.01)</a:t>
            </a:r>
            <a:endParaRPr lang="ko-KR" altLang="en-US" sz="2400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A1FC128-F800-4D32-9E6E-AD5443A8AF64}"/>
              </a:ext>
            </a:extLst>
          </p:cNvPr>
          <p:cNvGrpSpPr/>
          <p:nvPr/>
        </p:nvGrpSpPr>
        <p:grpSpPr>
          <a:xfrm>
            <a:off x="234763" y="649380"/>
            <a:ext cx="11721352" cy="5468471"/>
            <a:chOff x="234763" y="649380"/>
            <a:chExt cx="11721352" cy="546847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B657335-D5E5-43E3-BDF8-D57848859D43}"/>
                </a:ext>
              </a:extLst>
            </p:cNvPr>
            <p:cNvSpPr/>
            <p:nvPr/>
          </p:nvSpPr>
          <p:spPr>
            <a:xfrm>
              <a:off x="234763" y="716616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700D210-8719-4791-8484-CB5E23F0494A}"/>
                </a:ext>
              </a:extLst>
            </p:cNvPr>
            <p:cNvSpPr/>
            <p:nvPr/>
          </p:nvSpPr>
          <p:spPr>
            <a:xfrm>
              <a:off x="11888880" y="649380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8E164E5-13CA-4147-8C36-0948C9E2C817}"/>
              </a:ext>
            </a:extLst>
          </p:cNvPr>
          <p:cNvGrpSpPr/>
          <p:nvPr/>
        </p:nvGrpSpPr>
        <p:grpSpPr>
          <a:xfrm>
            <a:off x="6587472" y="4217315"/>
            <a:ext cx="4947826" cy="2173241"/>
            <a:chOff x="1607898" y="1823071"/>
            <a:chExt cx="5549030" cy="219177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2C81298-CA06-46E3-91E8-2935D6223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7898" y="1823071"/>
              <a:ext cx="2743200" cy="2191248"/>
            </a:xfrm>
            <a:prstGeom prst="rect">
              <a:avLst/>
            </a:prstGeom>
          </p:spPr>
        </p:pic>
        <p:pic>
          <p:nvPicPr>
            <p:cNvPr id="13" name="그림 5" descr="텍스트이(가) 표시된 사진&#10;&#10;자동 생성된 설명">
              <a:extLst>
                <a:ext uri="{FF2B5EF4-FFF2-40B4-BE49-F238E27FC236}">
                  <a16:creationId xmlns:a16="http://schemas.microsoft.com/office/drawing/2014/main" id="{672C3264-43AD-4006-AE5C-4EC98FBDA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13728" y="1823593"/>
              <a:ext cx="2743200" cy="2191248"/>
            </a:xfrm>
            <a:prstGeom prst="rect">
              <a:avLst/>
            </a:prstGeom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49C3C3-AEE0-40D6-B062-3A0620B109C4}"/>
              </a:ext>
            </a:extLst>
          </p:cNvPr>
          <p:cNvSpPr/>
          <p:nvPr/>
        </p:nvSpPr>
        <p:spPr>
          <a:xfrm>
            <a:off x="9117882" y="164306"/>
            <a:ext cx="2608601" cy="1999268"/>
          </a:xfrm>
          <a:prstGeom prst="rect">
            <a:avLst/>
          </a:prstGeom>
          <a:noFill/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F49069-9C80-4C92-94D5-D2D3B210695D}"/>
              </a:ext>
            </a:extLst>
          </p:cNvPr>
          <p:cNvSpPr txBox="1"/>
          <p:nvPr/>
        </p:nvSpPr>
        <p:spPr>
          <a:xfrm>
            <a:off x="652568" y="3429000"/>
            <a:ext cx="5440420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ea typeface="맑은 고딕"/>
              </a:rPr>
              <a:t>반면에 30대 이상의 코로나 관련 관심도는 20대와 비교하여 낮음을 알 수 있다.</a:t>
            </a:r>
          </a:p>
          <a:p>
            <a:endParaRPr lang="ko-KR" altLang="en-US" sz="2400" dirty="0">
              <a:ea typeface="맑은 고딕"/>
            </a:endParaRPr>
          </a:p>
          <a:p>
            <a:r>
              <a:rPr lang="ko-KR" altLang="en-US" sz="2400" dirty="0">
                <a:ea typeface="맑은 고딕"/>
              </a:rPr>
              <a:t>그렇다면 20대가 코로나 관심도는 높으면서도 </a:t>
            </a:r>
            <a:r>
              <a:rPr lang="ko-KR" altLang="en-US" sz="2400" dirty="0" err="1">
                <a:ea typeface="맑은 고딕"/>
              </a:rPr>
              <a:t>확진자</a:t>
            </a:r>
            <a:r>
              <a:rPr lang="ko-KR" altLang="en-US" sz="2400" dirty="0">
                <a:ea typeface="맑은 고딕"/>
              </a:rPr>
              <a:t> 수는 많은 이유는 무엇일까?</a:t>
            </a:r>
          </a:p>
        </p:txBody>
      </p:sp>
    </p:spTree>
    <p:extLst>
      <p:ext uri="{BB962C8B-B14F-4D97-AF65-F5344CB8AC3E}">
        <p14:creationId xmlns:p14="http://schemas.microsoft.com/office/powerpoint/2010/main" val="830623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7F0CEF6-3008-4704-9AD9-F19E8DBAE0B5}"/>
              </a:ext>
            </a:extLst>
          </p:cNvPr>
          <p:cNvSpPr/>
          <p:nvPr/>
        </p:nvSpPr>
        <p:spPr>
          <a:xfrm>
            <a:off x="1029541" y="3376510"/>
            <a:ext cx="7552985" cy="1848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08A918-6321-4830-817C-2F73B82FF8AF}"/>
              </a:ext>
            </a:extLst>
          </p:cNvPr>
          <p:cNvSpPr/>
          <p:nvPr/>
        </p:nvSpPr>
        <p:spPr>
          <a:xfrm>
            <a:off x="9127957" y="3075396"/>
            <a:ext cx="1662645" cy="1971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2. 20</a:t>
            </a:r>
            <a:r>
              <a:rPr lang="ko-KR" altLang="en-US" dirty="0">
                <a:ea typeface="맑은 고딕"/>
              </a:rPr>
              <a:t>대는 불타는 청춘</a:t>
            </a:r>
            <a:r>
              <a:rPr lang="en-US" altLang="ko-KR" dirty="0">
                <a:ea typeface="맑은 고딕"/>
              </a:rPr>
              <a:t>. 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외출을 많이 해서 그렇지 않을까</a:t>
            </a:r>
            <a:r>
              <a:rPr lang="en-US" altLang="ko-KR" dirty="0">
                <a:ea typeface="맑은 고딕"/>
              </a:rPr>
              <a:t>?</a:t>
            </a:r>
            <a:endParaRPr lang="ko-KR" altLang="en-US" dirty="0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7B04E7-01F8-4EFB-BF9D-371BCD9A3A6D}"/>
              </a:ext>
            </a:extLst>
          </p:cNvPr>
          <p:cNvSpPr txBox="1"/>
          <p:nvPr/>
        </p:nvSpPr>
        <p:spPr>
          <a:xfrm>
            <a:off x="923827" y="2450969"/>
            <a:ext cx="102375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하지만 어떤 슈퍼 전파자가 여러 군데를 돌아다녔다면</a:t>
            </a:r>
            <a:r>
              <a:rPr lang="en-US" altLang="ko-KR" dirty="0"/>
              <a:t>, </a:t>
            </a:r>
            <a:r>
              <a:rPr lang="ko-KR" altLang="en-US" dirty="0"/>
              <a:t>단 </a:t>
            </a:r>
            <a:r>
              <a:rPr lang="en-US" altLang="ko-KR" dirty="0"/>
              <a:t>1</a:t>
            </a:r>
            <a:r>
              <a:rPr lang="ko-KR" altLang="en-US" dirty="0"/>
              <a:t>번의 외출로도 </a:t>
            </a:r>
            <a:r>
              <a:rPr lang="ko-KR" altLang="en-US" dirty="0" err="1"/>
              <a:t>확진자가</a:t>
            </a:r>
            <a:r>
              <a:rPr lang="ko-KR" altLang="en-US" dirty="0"/>
              <a:t> 될 수 있는 것이 코로나의 위력이다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</a:t>
            </a:r>
            <a:r>
              <a:rPr lang="ko-KR" altLang="en-US" b="1" dirty="0">
                <a:solidFill>
                  <a:srgbClr val="FF0000"/>
                </a:solidFill>
              </a:rPr>
              <a:t>슈퍼 전파자</a:t>
            </a:r>
            <a:r>
              <a:rPr lang="en-US" altLang="ko-KR" dirty="0"/>
              <a:t>(</a:t>
            </a:r>
            <a:r>
              <a:rPr lang="ko-KR" altLang="en-US" dirty="0" err="1"/>
              <a:t>외출량</a:t>
            </a:r>
            <a:r>
              <a:rPr lang="ko-KR" altLang="en-US" dirty="0"/>
              <a:t> 상위 </a:t>
            </a:r>
            <a:r>
              <a:rPr lang="en-US" altLang="ko-KR" dirty="0"/>
              <a:t>10%) </a:t>
            </a:r>
            <a:r>
              <a:rPr lang="ko-KR" altLang="en-US" dirty="0"/>
              <a:t>중 </a:t>
            </a:r>
            <a:r>
              <a:rPr lang="en-US" altLang="ko-KR" dirty="0"/>
              <a:t>20</a:t>
            </a:r>
            <a:r>
              <a:rPr lang="ko-KR" altLang="en-US" dirty="0"/>
              <a:t>대가 얼마나 되는지를 알아보았고</a:t>
            </a:r>
            <a:r>
              <a:rPr lang="en-US" altLang="ko-KR" dirty="0"/>
              <a:t>, </a:t>
            </a:r>
            <a:r>
              <a:rPr lang="ko-KR" altLang="en-US" b="1" dirty="0"/>
              <a:t>예상대로 </a:t>
            </a:r>
            <a:r>
              <a:rPr lang="en-US" altLang="ko-KR" b="1" dirty="0">
                <a:solidFill>
                  <a:srgbClr val="FF0000"/>
                </a:solidFill>
              </a:rPr>
              <a:t>20</a:t>
            </a:r>
            <a:r>
              <a:rPr lang="ko-KR" altLang="en-US" b="1" dirty="0">
                <a:solidFill>
                  <a:srgbClr val="FF0000"/>
                </a:solidFill>
              </a:rPr>
              <a:t>대의 비율이 높았다</a:t>
            </a:r>
            <a:r>
              <a:rPr lang="en-US" altLang="ko-KR" b="1" dirty="0">
                <a:solidFill>
                  <a:srgbClr val="FF0000"/>
                </a:solidFill>
              </a:rPr>
              <a:t>. </a:t>
            </a:r>
            <a:r>
              <a:rPr lang="ko-KR" altLang="en-US" b="1" dirty="0" err="1"/>
              <a:t>외출량</a:t>
            </a:r>
            <a:r>
              <a:rPr lang="ko-KR" altLang="en-US" b="1" dirty="0"/>
              <a:t> 상위 </a:t>
            </a:r>
            <a:r>
              <a:rPr lang="en-US" altLang="ko-KR" b="1" dirty="0"/>
              <a:t>10%</a:t>
            </a:r>
            <a:r>
              <a:rPr lang="ko-KR" altLang="en-US" b="1" dirty="0"/>
              <a:t>인 </a:t>
            </a:r>
            <a:r>
              <a:rPr lang="en-US" altLang="ko-KR" b="1" dirty="0"/>
              <a:t>136</a:t>
            </a:r>
            <a:r>
              <a:rPr lang="ko-KR" altLang="en-US" b="1" dirty="0"/>
              <a:t>명 중 약 </a:t>
            </a:r>
            <a:r>
              <a:rPr lang="en-US" altLang="ko-KR" b="1" dirty="0"/>
              <a:t>30</a:t>
            </a:r>
            <a:r>
              <a:rPr lang="ko-KR" altLang="en-US" b="1" dirty="0"/>
              <a:t>명 즉</a:t>
            </a:r>
            <a:r>
              <a:rPr lang="en-US" altLang="ko-KR" b="1" dirty="0"/>
              <a:t>, 20%</a:t>
            </a:r>
            <a:r>
              <a:rPr lang="ko-KR" altLang="en-US" b="1" dirty="0"/>
              <a:t>가</a:t>
            </a:r>
            <a:r>
              <a:rPr lang="en-US" altLang="ko-KR" b="1" dirty="0"/>
              <a:t> 20</a:t>
            </a:r>
            <a:r>
              <a:rPr lang="ko-KR" altLang="en-US" b="1" dirty="0"/>
              <a:t>대였다</a:t>
            </a:r>
            <a:r>
              <a:rPr lang="en-US" altLang="ko-KR" b="1" dirty="0"/>
              <a:t>.</a:t>
            </a:r>
          </a:p>
          <a:p>
            <a:endParaRPr lang="en-US" altLang="ko-KR" dirty="0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E3611059-5E6C-48A2-95F6-7B1D59AB0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738" y="3785883"/>
            <a:ext cx="35052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D6C633-756C-406B-A435-CC9BFE0BD6B0}"/>
              </a:ext>
            </a:extLst>
          </p:cNvPr>
          <p:cNvSpPr txBox="1"/>
          <p:nvPr/>
        </p:nvSpPr>
        <p:spPr>
          <a:xfrm>
            <a:off x="3383881" y="6375448"/>
            <a:ext cx="531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상위 </a:t>
            </a:r>
            <a:r>
              <a:rPr lang="en-US" altLang="ko-KR"/>
              <a:t>10% </a:t>
            </a:r>
            <a:r>
              <a:rPr lang="ko-KR" altLang="en-US" err="1"/>
              <a:t>외출량을</a:t>
            </a:r>
            <a:r>
              <a:rPr lang="ko-KR" altLang="en-US"/>
              <a:t> 가진 </a:t>
            </a:r>
            <a:r>
              <a:rPr lang="ko-KR" altLang="en-US" err="1"/>
              <a:t>확진자들의</a:t>
            </a:r>
            <a:r>
              <a:rPr lang="ko-KR" altLang="en-US"/>
              <a:t> 연령대 분석</a:t>
            </a:r>
            <a:endParaRPr lang="en-US" altLang="ko-KR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FDC26B1-A7A3-4EBC-B667-43B5731CBFF7}"/>
              </a:ext>
            </a:extLst>
          </p:cNvPr>
          <p:cNvGrpSpPr/>
          <p:nvPr/>
        </p:nvGrpSpPr>
        <p:grpSpPr>
          <a:xfrm>
            <a:off x="234763" y="649380"/>
            <a:ext cx="11721352" cy="5468471"/>
            <a:chOff x="234763" y="649380"/>
            <a:chExt cx="11721352" cy="546847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C5CEB1-6BE9-4B90-8525-39C087E95009}"/>
                </a:ext>
              </a:extLst>
            </p:cNvPr>
            <p:cNvSpPr/>
            <p:nvPr/>
          </p:nvSpPr>
          <p:spPr>
            <a:xfrm>
              <a:off x="234763" y="716616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0E31999-C018-463E-BBCC-8E6A15F6CE41}"/>
                </a:ext>
              </a:extLst>
            </p:cNvPr>
            <p:cNvSpPr/>
            <p:nvPr/>
          </p:nvSpPr>
          <p:spPr>
            <a:xfrm>
              <a:off x="11888880" y="649380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2012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2. 20</a:t>
            </a:r>
            <a:r>
              <a:rPr lang="ko-KR" altLang="en-US" dirty="0">
                <a:ea typeface="맑은 고딕"/>
              </a:rPr>
              <a:t>대는 불타는 청춘</a:t>
            </a:r>
            <a:r>
              <a:rPr lang="en-US" altLang="ko-KR" dirty="0">
                <a:ea typeface="맑은 고딕"/>
              </a:rPr>
              <a:t>. 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외출을 많이 해서 그렇지 않을까</a:t>
            </a:r>
            <a:r>
              <a:rPr lang="en-US" altLang="ko-KR" dirty="0">
                <a:ea typeface="맑은 고딕"/>
              </a:rPr>
              <a:t>?</a:t>
            </a:r>
            <a:endParaRPr lang="ko-KR" altLang="en-US" dirty="0"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191420-F0C8-4AC0-8F54-24B17E7A2E38}"/>
              </a:ext>
            </a:extLst>
          </p:cNvPr>
          <p:cNvSpPr txBox="1"/>
          <p:nvPr/>
        </p:nvSpPr>
        <p:spPr>
          <a:xfrm>
            <a:off x="1655404" y="3047727"/>
            <a:ext cx="91366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latin typeface="Abadi Extra Light" panose="020B0604020202020204" pitchFamily="34" charset="0"/>
              </a:rPr>
              <a:t>'</a:t>
            </a:r>
            <a:r>
              <a:rPr lang="ko-KR" altLang="en-US" sz="2400" b="1" dirty="0" err="1">
                <a:latin typeface="Abadi Extra Light" panose="020B0604020202020204" pitchFamily="34" charset="0"/>
              </a:rPr>
              <a:t>hospital</a:t>
            </a:r>
            <a:r>
              <a:rPr lang="ko-KR" altLang="en-US" sz="2400" b="1" dirty="0">
                <a:latin typeface="Abadi Extra Light" panose="020B0604020202020204" pitchFamily="34" charset="0"/>
              </a:rPr>
              <a:t>','</a:t>
            </a:r>
            <a:r>
              <a:rPr lang="ko-KR" altLang="en-US" sz="2400" b="1" dirty="0" err="1">
                <a:latin typeface="Abadi Extra Light" panose="020B0604020202020204" pitchFamily="34" charset="0"/>
              </a:rPr>
              <a:t>public_transportation</a:t>
            </a:r>
            <a:r>
              <a:rPr lang="ko-KR" altLang="en-US" sz="2400" b="1" dirty="0">
                <a:latin typeface="Abadi Extra Light" panose="020B0604020202020204" pitchFamily="34" charset="0"/>
              </a:rPr>
              <a:t>', '</a:t>
            </a:r>
            <a:r>
              <a:rPr lang="ko-KR" altLang="en-US" sz="2400" b="1" dirty="0" err="1">
                <a:latin typeface="Abadi Extra Light" panose="020B0604020202020204" pitchFamily="34" charset="0"/>
              </a:rPr>
              <a:t>airport</a:t>
            </a:r>
            <a:r>
              <a:rPr lang="ko-KR" altLang="en-US" sz="2400" b="1" dirty="0">
                <a:latin typeface="Abadi Extra Light" panose="020B0604020202020204" pitchFamily="34" charset="0"/>
              </a:rPr>
              <a:t>', '</a:t>
            </a:r>
            <a:r>
              <a:rPr lang="ko-KR" altLang="en-US" sz="2400" b="1" dirty="0" err="1">
                <a:latin typeface="Abadi Extra Light" panose="020B0604020202020204" pitchFamily="34" charset="0"/>
              </a:rPr>
              <a:t>church</a:t>
            </a:r>
            <a:r>
              <a:rPr lang="ko-KR" altLang="en-US" sz="2400" b="1" dirty="0">
                <a:latin typeface="Abadi Extra Light" panose="020B0604020202020204" pitchFamily="34" charset="0"/>
              </a:rPr>
              <a:t>', '</a:t>
            </a:r>
            <a:r>
              <a:rPr lang="ko-KR" altLang="en-US" sz="2400" b="1" dirty="0" err="1">
                <a:latin typeface="Abadi Extra Light" panose="020B0604020202020204" pitchFamily="34" charset="0"/>
              </a:rPr>
              <a:t>university</a:t>
            </a:r>
            <a:r>
              <a:rPr lang="ko-KR" altLang="en-US" sz="2400" b="1" dirty="0">
                <a:latin typeface="Abadi Extra Light" panose="020B0604020202020204" pitchFamily="34" charset="0"/>
              </a:rPr>
              <a:t>','</a:t>
            </a:r>
            <a:r>
              <a:rPr lang="ko-KR" altLang="en-US" sz="2400" b="1" dirty="0" err="1">
                <a:latin typeface="Abadi Extra Light" panose="020B0604020202020204" pitchFamily="34" charset="0"/>
              </a:rPr>
              <a:t>school</a:t>
            </a:r>
            <a:r>
              <a:rPr lang="ko-KR" altLang="en-US" sz="2400" b="1" dirty="0">
                <a:latin typeface="Abadi Extra Light" panose="020B0604020202020204" pitchFamily="34" charset="0"/>
              </a:rPr>
              <a:t>','</a:t>
            </a:r>
            <a:r>
              <a:rPr lang="ko-KR" altLang="en-US" sz="2400" b="1" dirty="0" err="1">
                <a:latin typeface="Abadi Extra Light" panose="020B0604020202020204" pitchFamily="34" charset="0"/>
              </a:rPr>
              <a:t>park</a:t>
            </a:r>
            <a:r>
              <a:rPr lang="ko-KR" altLang="en-US" sz="2400" b="1" dirty="0">
                <a:latin typeface="Abadi Extra Light" panose="020B0604020202020204" pitchFamily="34" charset="0"/>
              </a:rPr>
              <a:t>'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B97F12-EF96-49A3-89FD-AAD592A3D324}"/>
              </a:ext>
            </a:extLst>
          </p:cNvPr>
          <p:cNvSpPr txBox="1"/>
          <p:nvPr/>
        </p:nvSpPr>
        <p:spPr>
          <a:xfrm>
            <a:off x="923827" y="3607973"/>
            <a:ext cx="10237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위와 같은 곳을 </a:t>
            </a:r>
            <a:r>
              <a:rPr lang="ko-KR" altLang="en-US" b="1" dirty="0"/>
              <a:t>사람이 많은 곳</a:t>
            </a:r>
            <a:r>
              <a:rPr lang="ko-KR" altLang="en-US" dirty="0"/>
              <a:t>으로 정의하고</a:t>
            </a:r>
            <a:r>
              <a:rPr lang="en-US" altLang="ko-KR" dirty="0"/>
              <a:t>, </a:t>
            </a:r>
            <a:r>
              <a:rPr lang="ko-KR" altLang="en-US" dirty="0"/>
              <a:t>외출에서 사람 많은 곳이 차지하는 비율을 계산해보았다</a:t>
            </a:r>
            <a:r>
              <a:rPr lang="en-US" altLang="ko-KR" dirty="0"/>
              <a:t>. ( </a:t>
            </a:r>
            <a:r>
              <a:rPr lang="en-US" altLang="ko-KR" dirty="0" err="1"/>
              <a:t>etc</a:t>
            </a:r>
            <a:r>
              <a:rPr lang="ko-KR" altLang="en-US" dirty="0"/>
              <a:t>는 제외</a:t>
            </a:r>
            <a:r>
              <a:rPr lang="en-US" altLang="ko-KR" dirty="0"/>
              <a:t>)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E39515BC-B57A-4988-A974-1D8686766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882" y="4043065"/>
            <a:ext cx="35718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405EB89-1F74-421A-AC52-182A8538B56B}"/>
              </a:ext>
            </a:extLst>
          </p:cNvPr>
          <p:cNvSpPr txBox="1"/>
          <p:nvPr/>
        </p:nvSpPr>
        <p:spPr>
          <a:xfrm>
            <a:off x="7963022" y="5376565"/>
            <a:ext cx="2314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</a:t>
            </a:r>
            <a:r>
              <a:rPr lang="ko-KR" altLang="en-US" dirty="0"/>
              <a:t>대 </a:t>
            </a:r>
            <a:r>
              <a:rPr lang="ko-KR" altLang="en-US" dirty="0" err="1"/>
              <a:t>확진자의</a:t>
            </a:r>
            <a:r>
              <a:rPr lang="ko-KR" altLang="en-US" dirty="0"/>
              <a:t> 동선 중 사람이 많은 곳이 차지하는 건 수</a:t>
            </a:r>
            <a:endParaRPr lang="en-US" altLang="ko-KR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8355E1E-A598-4246-A94B-8022C64AA907}"/>
              </a:ext>
            </a:extLst>
          </p:cNvPr>
          <p:cNvGrpSpPr/>
          <p:nvPr/>
        </p:nvGrpSpPr>
        <p:grpSpPr>
          <a:xfrm>
            <a:off x="234763" y="649380"/>
            <a:ext cx="11721352" cy="5468471"/>
            <a:chOff x="234763" y="649380"/>
            <a:chExt cx="11721352" cy="546847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DF5BD5C-E2B6-4B8C-AD04-19C9FE4C3246}"/>
                </a:ext>
              </a:extLst>
            </p:cNvPr>
            <p:cNvSpPr/>
            <p:nvPr/>
          </p:nvSpPr>
          <p:spPr>
            <a:xfrm>
              <a:off x="234763" y="716616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61E3041-7CCF-4598-955B-0523C25D0CB5}"/>
                </a:ext>
              </a:extLst>
            </p:cNvPr>
            <p:cNvSpPr/>
            <p:nvPr/>
          </p:nvSpPr>
          <p:spPr>
            <a:xfrm>
              <a:off x="11888880" y="649380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A83FD38-BC34-4F46-8798-10760993DC82}"/>
              </a:ext>
            </a:extLst>
          </p:cNvPr>
          <p:cNvSpPr txBox="1"/>
          <p:nvPr/>
        </p:nvSpPr>
        <p:spPr>
          <a:xfrm>
            <a:off x="838200" y="2179828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슈퍼 감염자가 높은 </a:t>
            </a:r>
            <a:r>
              <a:rPr lang="ko-KR" altLang="en-US" dirty="0" err="1"/>
              <a:t>확진자</a:t>
            </a:r>
            <a:r>
              <a:rPr lang="ko-KR" altLang="en-US" dirty="0"/>
              <a:t> 비율을 만들었다면 </a:t>
            </a:r>
            <a:r>
              <a:rPr lang="en-US" altLang="ko-KR" dirty="0"/>
              <a:t>20</a:t>
            </a:r>
            <a:r>
              <a:rPr lang="ko-KR" altLang="en-US" dirty="0"/>
              <a:t>대 감염자가 </a:t>
            </a:r>
            <a:r>
              <a:rPr lang="ko-KR" altLang="en-US" b="1" dirty="0"/>
              <a:t>사람이 많은 곳</a:t>
            </a:r>
            <a:r>
              <a:rPr lang="ko-KR" altLang="en-US" dirty="0"/>
              <a:t>에 외출을 많이 해야 한다고 생각했다</a:t>
            </a:r>
            <a:r>
              <a:rPr lang="en-US" altLang="ko-KR" dirty="0"/>
              <a:t>. </a:t>
            </a:r>
            <a:r>
              <a:rPr lang="ko-KR" altLang="en-US" dirty="0"/>
              <a:t>코로나에 걸린 사람이 이를 퍼트리기 위해선 사람이 많은 곳에 외출을 해야 하기 때문이다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512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2. 20</a:t>
            </a:r>
            <a:r>
              <a:rPr lang="ko-KR" altLang="en-US" dirty="0">
                <a:ea typeface="맑은 고딕"/>
              </a:rPr>
              <a:t>대는 불타는 청춘</a:t>
            </a:r>
            <a:r>
              <a:rPr lang="en-US" altLang="ko-KR" dirty="0">
                <a:ea typeface="맑은 고딕"/>
              </a:rPr>
              <a:t>. 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외출을 많이 해서 그렇지 않을까</a:t>
            </a:r>
            <a:r>
              <a:rPr lang="en-US" altLang="ko-KR" dirty="0">
                <a:ea typeface="맑은 고딕"/>
              </a:rPr>
              <a:t>?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BE7FF-D261-4577-B0A2-BFCE149D07F0}"/>
              </a:ext>
            </a:extLst>
          </p:cNvPr>
          <p:cNvSpPr txBox="1"/>
          <p:nvPr/>
        </p:nvSpPr>
        <p:spPr>
          <a:xfrm>
            <a:off x="977245" y="2144880"/>
            <a:ext cx="102375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그래프만 보면</a:t>
            </a:r>
            <a:r>
              <a:rPr lang="en-US" altLang="ko-KR" dirty="0"/>
              <a:t> </a:t>
            </a:r>
            <a:r>
              <a:rPr lang="ko-KR" altLang="en-US" dirty="0"/>
              <a:t>사람이 많은 곳이 약 </a:t>
            </a:r>
            <a:r>
              <a:rPr lang="en-US" altLang="ko-KR" dirty="0"/>
              <a:t>60%</a:t>
            </a:r>
            <a:r>
              <a:rPr lang="ko-KR" altLang="en-US" dirty="0"/>
              <a:t>로 많이 갔다고 생각할 수 있지만</a:t>
            </a:r>
            <a:r>
              <a:rPr lang="en-US" altLang="ko-KR" dirty="0"/>
              <a:t>, </a:t>
            </a:r>
            <a:r>
              <a:rPr lang="ko-KR" altLang="en-US" dirty="0"/>
              <a:t>아래 </a:t>
            </a:r>
            <a:r>
              <a:rPr lang="en-US" altLang="ko-KR" dirty="0"/>
              <a:t>20</a:t>
            </a:r>
            <a:r>
              <a:rPr lang="ko-KR" altLang="en-US" dirty="0"/>
              <a:t>대 </a:t>
            </a:r>
            <a:r>
              <a:rPr lang="ko-KR" altLang="en-US" dirty="0" err="1"/>
              <a:t>확진자의</a:t>
            </a:r>
            <a:r>
              <a:rPr lang="ko-KR" altLang="en-US" dirty="0"/>
              <a:t> 루트에 나온 모든 장소에 대한 통계를 보면 </a:t>
            </a:r>
            <a:r>
              <a:rPr lang="en-US" altLang="ko-KR" dirty="0" err="1">
                <a:solidFill>
                  <a:srgbClr val="FF6600"/>
                </a:solidFill>
              </a:rPr>
              <a:t>etc</a:t>
            </a:r>
            <a:r>
              <a:rPr lang="en-US" altLang="ko-KR" dirty="0">
                <a:solidFill>
                  <a:srgbClr val="FF6600"/>
                </a:solidFill>
              </a:rPr>
              <a:t>(</a:t>
            </a:r>
            <a:r>
              <a:rPr lang="ko-KR" altLang="en-US" dirty="0">
                <a:solidFill>
                  <a:srgbClr val="FF6600"/>
                </a:solidFill>
              </a:rPr>
              <a:t>그 외</a:t>
            </a:r>
            <a:r>
              <a:rPr lang="en-US" altLang="ko-KR" dirty="0">
                <a:solidFill>
                  <a:srgbClr val="FF6600"/>
                </a:solidFill>
              </a:rPr>
              <a:t>)</a:t>
            </a:r>
            <a:r>
              <a:rPr lang="ko-KR" altLang="en-US" dirty="0">
                <a:solidFill>
                  <a:srgbClr val="FF6600"/>
                </a:solidFill>
              </a:rPr>
              <a:t>의 수치가 </a:t>
            </a:r>
            <a:r>
              <a:rPr lang="en-US" altLang="ko-KR" dirty="0">
                <a:solidFill>
                  <a:srgbClr val="FF6600"/>
                </a:solidFill>
              </a:rPr>
              <a:t>600</a:t>
            </a:r>
            <a:r>
              <a:rPr lang="ko-KR" altLang="en-US" dirty="0">
                <a:solidFill>
                  <a:srgbClr val="FF6600"/>
                </a:solidFill>
              </a:rPr>
              <a:t>건에 이른다</a:t>
            </a:r>
            <a:r>
              <a:rPr lang="en-US" altLang="ko-KR" dirty="0">
                <a:solidFill>
                  <a:srgbClr val="FF6600"/>
                </a:solidFill>
              </a:rPr>
              <a:t>. </a:t>
            </a:r>
          </a:p>
          <a:p>
            <a:r>
              <a:rPr lang="ko-KR" altLang="en-US" dirty="0"/>
              <a:t>이는 집단 시설인지 아닌지 판별할 수 없는 경우인데</a:t>
            </a:r>
            <a:r>
              <a:rPr lang="en-US" altLang="ko-KR" dirty="0"/>
              <a:t>, </a:t>
            </a:r>
            <a:r>
              <a:rPr lang="ko-KR" altLang="en-US" dirty="0"/>
              <a:t>이 수치가 앞서 말했던 통계를 엎기에 충분한 수치이다</a:t>
            </a:r>
            <a:r>
              <a:rPr lang="en-US" altLang="ko-KR" dirty="0"/>
              <a:t>.(</a:t>
            </a:r>
            <a:r>
              <a:rPr lang="ko-KR" altLang="en-US" dirty="0"/>
              <a:t>사람 많은 곳이 차지하는 건 수 </a:t>
            </a:r>
            <a:r>
              <a:rPr lang="en-US" altLang="ko-KR" dirty="0"/>
              <a:t>: 800, </a:t>
            </a:r>
            <a:r>
              <a:rPr lang="ko-KR" altLang="en-US" dirty="0"/>
              <a:t>아닌 건 수 </a:t>
            </a:r>
            <a:r>
              <a:rPr lang="en-US" altLang="ko-KR" dirty="0"/>
              <a:t>: 550 </a:t>
            </a:r>
            <a:r>
              <a:rPr lang="ko-KR" altLang="en-US" dirty="0"/>
              <a:t>정도 였다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그러므로 더 이상의 사람 많은 곳에의 외출에 대한 분석의 의미 없다고 생각해 이쯤에서 멈추고 다른 가설을 생각해보았다</a:t>
            </a:r>
            <a:r>
              <a:rPr lang="en-US" altLang="ko-KR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05EB89-1F74-421A-AC52-182A8538B56B}"/>
              </a:ext>
            </a:extLst>
          </p:cNvPr>
          <p:cNvSpPr txBox="1"/>
          <p:nvPr/>
        </p:nvSpPr>
        <p:spPr>
          <a:xfrm>
            <a:off x="7806794" y="5125841"/>
            <a:ext cx="3448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</a:t>
            </a:r>
            <a:r>
              <a:rPr lang="ko-KR" altLang="en-US" dirty="0"/>
              <a:t>대 </a:t>
            </a:r>
            <a:r>
              <a:rPr lang="ko-KR" altLang="en-US" dirty="0" err="1"/>
              <a:t>확진자의</a:t>
            </a:r>
            <a:r>
              <a:rPr lang="ko-KR" altLang="en-US" dirty="0"/>
              <a:t> 동선 중 사람이 많은 곳이 차지하는 건 수</a:t>
            </a:r>
            <a:endParaRPr lang="en-US" altLang="ko-KR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707C3D36-EAD7-43CD-BD00-E40B3B750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828" y="3727771"/>
            <a:ext cx="5682303" cy="30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BEF25DEF-AFF5-43FA-9751-453E36F9E22D}"/>
              </a:ext>
            </a:extLst>
          </p:cNvPr>
          <p:cNvGrpSpPr/>
          <p:nvPr/>
        </p:nvGrpSpPr>
        <p:grpSpPr>
          <a:xfrm>
            <a:off x="234763" y="649380"/>
            <a:ext cx="11721352" cy="5468471"/>
            <a:chOff x="234763" y="649380"/>
            <a:chExt cx="11721352" cy="546847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B4FDB35-87A5-4A5C-A905-CA07A56372A4}"/>
                </a:ext>
              </a:extLst>
            </p:cNvPr>
            <p:cNvSpPr/>
            <p:nvPr/>
          </p:nvSpPr>
          <p:spPr>
            <a:xfrm>
              <a:off x="234763" y="716616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E5731C5-0E75-413B-8D5D-E7AF4DEB99E5}"/>
                </a:ext>
              </a:extLst>
            </p:cNvPr>
            <p:cNvSpPr/>
            <p:nvPr/>
          </p:nvSpPr>
          <p:spPr>
            <a:xfrm>
              <a:off x="11888880" y="649380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9341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2. 20</a:t>
            </a:r>
            <a:r>
              <a:rPr lang="ko-KR" altLang="en-US" dirty="0">
                <a:ea typeface="맑은 고딕"/>
              </a:rPr>
              <a:t>대는 불타는 청춘</a:t>
            </a:r>
            <a:r>
              <a:rPr lang="en-US" altLang="ko-KR" dirty="0">
                <a:ea typeface="맑은 고딕"/>
              </a:rPr>
              <a:t>. 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외출을 많이 해서 그렇지 않을까</a:t>
            </a:r>
            <a:r>
              <a:rPr lang="en-US" altLang="ko-KR" dirty="0">
                <a:ea typeface="맑은 고딕"/>
              </a:rPr>
              <a:t>?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BE7FF-D261-4577-B0A2-BFCE149D07F0}"/>
              </a:ext>
            </a:extLst>
          </p:cNvPr>
          <p:cNvSpPr txBox="1"/>
          <p:nvPr/>
        </p:nvSpPr>
        <p:spPr>
          <a:xfrm>
            <a:off x="3996523" y="4542634"/>
            <a:ext cx="77135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 점을 참고했을 때</a:t>
            </a:r>
            <a:r>
              <a:rPr lang="en-US" altLang="ko-KR"/>
              <a:t>, </a:t>
            </a:r>
            <a:r>
              <a:rPr lang="ko-KR" altLang="en-US"/>
              <a:t>외출을 할 시 실내에서 마스크를 벗는 일이 잦은 곳을 많이 가면 평소에 마스크를 쓰고 다녔더라도 감염률을 올릴 수 있다고 생각했다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 dirty="0"/>
              <a:t>그래서 혹시 </a:t>
            </a:r>
            <a:r>
              <a:rPr lang="en-US" altLang="ko-KR" dirty="0"/>
              <a:t>20</a:t>
            </a:r>
            <a:r>
              <a:rPr lang="ko-KR" altLang="en-US" dirty="0"/>
              <a:t>대의 </a:t>
            </a:r>
            <a:r>
              <a:rPr lang="ko-KR" altLang="en-US" dirty="0" err="1"/>
              <a:t>외출지</a:t>
            </a:r>
            <a:r>
              <a:rPr lang="ko-KR" altLang="en-US" dirty="0"/>
              <a:t> 중 실내에서 마스크를 벗는 일이 잦은 곳을 외출한 비율을 알아본다면 이유를 알 수 있을 거라 생각했다</a:t>
            </a:r>
            <a:r>
              <a:rPr lang="en-US" altLang="ko-KR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255F2E-F192-4ACD-AB35-F35607DFAF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9"/>
          <a:stretch/>
        </p:blipFill>
        <p:spPr bwMode="auto">
          <a:xfrm>
            <a:off x="577490" y="2197767"/>
            <a:ext cx="3344109" cy="444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77FCF5-DA20-4CF5-9EF9-36410D5A06A1}"/>
              </a:ext>
            </a:extLst>
          </p:cNvPr>
          <p:cNvSpPr txBox="1"/>
          <p:nvPr/>
        </p:nvSpPr>
        <p:spPr>
          <a:xfrm>
            <a:off x="3996523" y="2287260"/>
            <a:ext cx="75477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질병관리본부에 따르면 코로나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19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감염자와 건강한 사람 모두 마스크를 착용하지 않았을 때 감염률을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100%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라고 한다면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코로나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19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감염자가 마스크를 착용하지 않고 건강한 사람이 마스크를 착용한 경우는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70%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반면 건강한 사람이 마스크를 착용하지 않았더라도 코로나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19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감염자가 마스크를 착용한다면 감염률은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5%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로 떨어진다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둘 다 마스크를 착용하는 경우 감염률은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1.5%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로 현저히 하락한다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.</a:t>
            </a:r>
            <a:endParaRPr lang="en-US" altLang="ko-KR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7B58082-C51A-4033-B592-BBF50C208D77}"/>
              </a:ext>
            </a:extLst>
          </p:cNvPr>
          <p:cNvGrpSpPr/>
          <p:nvPr/>
        </p:nvGrpSpPr>
        <p:grpSpPr>
          <a:xfrm>
            <a:off x="234763" y="649380"/>
            <a:ext cx="11721352" cy="5468471"/>
            <a:chOff x="234763" y="649380"/>
            <a:chExt cx="11721352" cy="546847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F5AA41B-0C76-404A-92E0-D49480F0F62B}"/>
                </a:ext>
              </a:extLst>
            </p:cNvPr>
            <p:cNvSpPr/>
            <p:nvPr/>
          </p:nvSpPr>
          <p:spPr>
            <a:xfrm>
              <a:off x="234763" y="716616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0BD0E32-CD30-412E-ABF8-3B4F50863F69}"/>
                </a:ext>
              </a:extLst>
            </p:cNvPr>
            <p:cNvSpPr/>
            <p:nvPr/>
          </p:nvSpPr>
          <p:spPr>
            <a:xfrm>
              <a:off x="11888880" y="649380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043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06A6788-D228-4B47-A0AC-E29E16F0FBAE}"/>
              </a:ext>
            </a:extLst>
          </p:cNvPr>
          <p:cNvSpPr/>
          <p:nvPr/>
        </p:nvSpPr>
        <p:spPr>
          <a:xfrm>
            <a:off x="923827" y="3789889"/>
            <a:ext cx="2647429" cy="2265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B55CF1-9BF2-4A28-B471-1D75F7B52C9F}"/>
              </a:ext>
            </a:extLst>
          </p:cNvPr>
          <p:cNvSpPr/>
          <p:nvPr/>
        </p:nvSpPr>
        <p:spPr>
          <a:xfrm flipV="1">
            <a:off x="2069431" y="3495071"/>
            <a:ext cx="8791074" cy="2296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2. 20</a:t>
            </a:r>
            <a:r>
              <a:rPr lang="ko-KR" altLang="en-US" dirty="0">
                <a:ea typeface="맑은 고딕"/>
              </a:rPr>
              <a:t>대는 불타는 청춘</a:t>
            </a:r>
            <a:r>
              <a:rPr lang="en-US" altLang="ko-KR" dirty="0">
                <a:ea typeface="맑은 고딕"/>
              </a:rPr>
              <a:t>. 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외출을 많이 해서 그렇지 않을까</a:t>
            </a:r>
            <a:r>
              <a:rPr lang="en-US" altLang="ko-KR" dirty="0">
                <a:ea typeface="맑은 고딕"/>
              </a:rPr>
              <a:t>?</a:t>
            </a:r>
            <a:endParaRPr lang="ko-KR" altLang="en-US" dirty="0">
              <a:ea typeface="맑은 고딕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05EB89-1F74-421A-AC52-182A8538B56B}"/>
              </a:ext>
            </a:extLst>
          </p:cNvPr>
          <p:cNvSpPr txBox="1"/>
          <p:nvPr/>
        </p:nvSpPr>
        <p:spPr>
          <a:xfrm>
            <a:off x="7904990" y="5194521"/>
            <a:ext cx="3448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계층별 </a:t>
            </a:r>
            <a:r>
              <a:rPr lang="ko-KR" altLang="en-US" dirty="0" err="1"/>
              <a:t>확진자들의</a:t>
            </a:r>
            <a:r>
              <a:rPr lang="ko-KR" altLang="en-US" dirty="0"/>
              <a:t> 동선 중 마스크를 쓰지 않는 곳이 포함된 비율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58D84E-B76D-49C6-882C-20A8F8E33048}"/>
              </a:ext>
            </a:extLst>
          </p:cNvPr>
          <p:cNvSpPr txBox="1"/>
          <p:nvPr/>
        </p:nvSpPr>
        <p:spPr>
          <a:xfrm>
            <a:off x="1361555" y="2078647"/>
            <a:ext cx="90979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latin typeface="Abadi Extra Light" panose="020B0204020104020204" pitchFamily="34" charset="0"/>
                <a:cs typeface="Aharoni" panose="020B0604020202020204" pitchFamily="2" charset="-79"/>
              </a:rPr>
              <a:t>'</a:t>
            </a:r>
            <a:r>
              <a:rPr lang="ko-KR" altLang="en-US" sz="2400" b="1" dirty="0" err="1">
                <a:latin typeface="Abadi Extra Light" panose="020B0204020104020204" pitchFamily="34" charset="0"/>
                <a:cs typeface="Aharoni" panose="020B0604020202020204" pitchFamily="2" charset="-79"/>
              </a:rPr>
              <a:t>restaurant</a:t>
            </a:r>
            <a:r>
              <a:rPr lang="ko-KR" altLang="en-US" sz="2400" b="1" dirty="0">
                <a:latin typeface="Abadi Extra Light" panose="020B0204020104020204" pitchFamily="34" charset="0"/>
                <a:cs typeface="Aharoni" panose="020B0604020202020204" pitchFamily="2" charset="-79"/>
              </a:rPr>
              <a:t>','</a:t>
            </a:r>
            <a:r>
              <a:rPr lang="ko-KR" altLang="en-US" sz="2400" b="1" dirty="0" err="1">
                <a:latin typeface="Abadi Extra Light" panose="020B0204020104020204" pitchFamily="34" charset="0"/>
                <a:cs typeface="Aharoni" panose="020B0604020202020204" pitchFamily="2" charset="-79"/>
              </a:rPr>
              <a:t>cafe</a:t>
            </a:r>
            <a:r>
              <a:rPr lang="ko-KR" altLang="en-US" sz="2400" b="1" dirty="0">
                <a:latin typeface="Abadi Extra Light" panose="020B0204020104020204" pitchFamily="34" charset="0"/>
                <a:cs typeface="Aharoni" panose="020B0604020202020204" pitchFamily="2" charset="-79"/>
              </a:rPr>
              <a:t>','</a:t>
            </a:r>
            <a:r>
              <a:rPr lang="ko-KR" altLang="en-US" sz="2400" b="1" dirty="0" err="1">
                <a:latin typeface="Abadi Extra Light" panose="020B0204020104020204" pitchFamily="34" charset="0"/>
                <a:cs typeface="Aharoni" panose="020B0604020202020204" pitchFamily="2" charset="-79"/>
              </a:rPr>
              <a:t>bar</a:t>
            </a:r>
            <a:r>
              <a:rPr lang="ko-KR" altLang="en-US" sz="2400" b="1" dirty="0">
                <a:latin typeface="Abadi Extra Light" panose="020B0204020104020204" pitchFamily="34" charset="0"/>
                <a:cs typeface="Aharoni" panose="020B0604020202020204" pitchFamily="2" charset="-79"/>
              </a:rPr>
              <a:t>', '</a:t>
            </a:r>
            <a:r>
              <a:rPr lang="ko-KR" altLang="en-US" sz="2400" b="1" dirty="0" err="1">
                <a:latin typeface="Abadi Extra Light" panose="020B0204020104020204" pitchFamily="34" charset="0"/>
                <a:cs typeface="Aharoni" panose="020B0604020202020204" pitchFamily="2" charset="-79"/>
              </a:rPr>
              <a:t>bakery</a:t>
            </a:r>
            <a:r>
              <a:rPr lang="ko-KR" altLang="en-US" sz="2400" b="1" dirty="0">
                <a:latin typeface="Abadi Extra Light" panose="020B0204020104020204" pitchFamily="34" charset="0"/>
                <a:cs typeface="Aharoni" panose="020B0604020202020204" pitchFamily="2" charset="-79"/>
              </a:rPr>
              <a:t>', '</a:t>
            </a:r>
            <a:r>
              <a:rPr lang="ko-KR" altLang="en-US" sz="2400" b="1" dirty="0" err="1">
                <a:latin typeface="Abadi Extra Light" panose="020B0204020104020204" pitchFamily="34" charset="0"/>
                <a:cs typeface="Aharoni" panose="020B0604020202020204" pitchFamily="2" charset="-79"/>
              </a:rPr>
              <a:t>karaoke</a:t>
            </a:r>
            <a:r>
              <a:rPr lang="ko-KR" altLang="en-US" sz="2400" b="1" dirty="0">
                <a:latin typeface="Abadi Extra Light" panose="020B0204020104020204" pitchFamily="34" charset="0"/>
                <a:cs typeface="Aharoni" panose="020B0604020202020204" pitchFamily="2" charset="-79"/>
              </a:rPr>
              <a:t>','</a:t>
            </a:r>
            <a:r>
              <a:rPr lang="ko-KR" altLang="en-US" sz="2400" b="1" dirty="0" err="1">
                <a:latin typeface="Abadi Extra Light" panose="020B0204020104020204" pitchFamily="34" charset="0"/>
                <a:cs typeface="Aharoni" panose="020B0604020202020204" pitchFamily="2" charset="-79"/>
              </a:rPr>
              <a:t>lodging</a:t>
            </a:r>
            <a:r>
              <a:rPr lang="ko-KR" altLang="en-US" sz="2400" b="1" dirty="0">
                <a:latin typeface="Abadi Extra Light" panose="020B0204020104020204" pitchFamily="34" charset="0"/>
                <a:cs typeface="Aharoni" panose="020B0604020202020204" pitchFamily="2" charset="-79"/>
              </a:rPr>
              <a:t>','</a:t>
            </a:r>
            <a:r>
              <a:rPr lang="ko-KR" altLang="en-US" sz="2400" b="1" dirty="0" err="1">
                <a:latin typeface="Abadi Extra Light" panose="020B0204020104020204" pitchFamily="34" charset="0"/>
                <a:cs typeface="Aharoni" panose="020B0604020202020204" pitchFamily="2" charset="-79"/>
              </a:rPr>
              <a:t>gym</a:t>
            </a:r>
            <a:r>
              <a:rPr lang="ko-KR" altLang="en-US" sz="2400" b="1" dirty="0">
                <a:latin typeface="Abadi Extra Light" panose="020B0204020104020204" pitchFamily="34" charset="0"/>
                <a:cs typeface="Aharoni" panose="020B0604020202020204" pitchFamily="2" charset="-79"/>
              </a:rPr>
              <a:t>','</a:t>
            </a:r>
            <a:r>
              <a:rPr lang="ko-KR" altLang="en-US" sz="2400" b="1" dirty="0" err="1">
                <a:latin typeface="Abadi Extra Light" panose="020B0204020104020204" pitchFamily="34" charset="0"/>
                <a:cs typeface="Aharoni" panose="020B0604020202020204" pitchFamily="2" charset="-79"/>
              </a:rPr>
              <a:t>church</a:t>
            </a:r>
            <a:r>
              <a:rPr lang="ko-KR" altLang="en-US" sz="2400" b="1" dirty="0">
                <a:latin typeface="Abadi Extra Light" panose="020B0204020104020204" pitchFamily="34" charset="0"/>
                <a:cs typeface="Aharoni" panose="020B0604020202020204" pitchFamily="2" charset="-79"/>
              </a:rPr>
              <a:t>', '</a:t>
            </a:r>
            <a:r>
              <a:rPr lang="ko-KR" altLang="en-US" sz="2400" b="1" dirty="0" err="1">
                <a:latin typeface="Abadi Extra Light" panose="020B0204020104020204" pitchFamily="34" charset="0"/>
                <a:cs typeface="Aharoni" panose="020B0604020202020204" pitchFamily="2" charset="-79"/>
              </a:rPr>
              <a:t>pc_cafe</a:t>
            </a:r>
            <a:r>
              <a:rPr lang="ko-KR" altLang="en-US" sz="2400" b="1" dirty="0">
                <a:latin typeface="Abadi Extra Light" panose="020B0204020104020204" pitchFamily="34" charset="0"/>
                <a:cs typeface="Aharoni" panose="020B0604020202020204" pitchFamily="2" charset="-79"/>
              </a:rPr>
              <a:t>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0B02D-C447-478B-8FFE-37257AF2C68B}"/>
              </a:ext>
            </a:extLst>
          </p:cNvPr>
          <p:cNvSpPr txBox="1"/>
          <p:nvPr/>
        </p:nvSpPr>
        <p:spPr>
          <a:xfrm>
            <a:off x="923827" y="2614316"/>
            <a:ext cx="10237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위와 같은 곳을 실내에선 마스크를 쓰지 않는 곳으로 정의하고</a:t>
            </a:r>
            <a:r>
              <a:rPr lang="en-US" altLang="ko-KR" dirty="0"/>
              <a:t>, </a:t>
            </a:r>
            <a:r>
              <a:rPr lang="ko-KR" altLang="en-US" dirty="0"/>
              <a:t>외출한 곳에서 이 곳이 차지하는 비율을 계산해보았다</a:t>
            </a:r>
            <a:r>
              <a:rPr lang="en-US" altLang="ko-KR" dirty="0"/>
              <a:t>.</a:t>
            </a:r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4412FC46-4F5B-475A-BFF6-2E06E56C1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153" y="3935941"/>
            <a:ext cx="4025262" cy="2896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7A0A06BE-0B63-40BA-879F-81C79A93164A}"/>
              </a:ext>
            </a:extLst>
          </p:cNvPr>
          <p:cNvGrpSpPr/>
          <p:nvPr/>
        </p:nvGrpSpPr>
        <p:grpSpPr>
          <a:xfrm>
            <a:off x="234763" y="649380"/>
            <a:ext cx="11721352" cy="5468471"/>
            <a:chOff x="234763" y="649380"/>
            <a:chExt cx="11721352" cy="546847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C027BD3-7D2D-4234-B114-FF998E99900B}"/>
                </a:ext>
              </a:extLst>
            </p:cNvPr>
            <p:cNvSpPr/>
            <p:nvPr/>
          </p:nvSpPr>
          <p:spPr>
            <a:xfrm>
              <a:off x="234763" y="716616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D63F26B-EA82-4957-AF06-8EC3C7CB5141}"/>
                </a:ext>
              </a:extLst>
            </p:cNvPr>
            <p:cNvSpPr/>
            <p:nvPr/>
          </p:nvSpPr>
          <p:spPr>
            <a:xfrm>
              <a:off x="11888880" y="649380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B7681E9-1E2A-4814-A3AB-9D93C0A47EC0}"/>
              </a:ext>
            </a:extLst>
          </p:cNvPr>
          <p:cNvSpPr txBox="1"/>
          <p:nvPr/>
        </p:nvSpPr>
        <p:spPr>
          <a:xfrm>
            <a:off x="923827" y="3162897"/>
            <a:ext cx="10237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다른 계층에 비해 마스크를 실내에서 쓰지 않는 곳의 비율이 </a:t>
            </a:r>
            <a:r>
              <a:rPr lang="en-US" altLang="ko-KR" dirty="0"/>
              <a:t>20</a:t>
            </a:r>
            <a:r>
              <a:rPr lang="ko-KR" altLang="en-US" dirty="0"/>
              <a:t>대가 높았고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이를 통해 </a:t>
            </a:r>
            <a:r>
              <a:rPr lang="en-US" altLang="ko-KR" sz="1800" b="1" dirty="0">
                <a:solidFill>
                  <a:srgbClr val="FF0000"/>
                </a:solidFill>
                <a:ea typeface="맑은 고딕"/>
              </a:rPr>
              <a:t>20</a:t>
            </a:r>
            <a:r>
              <a:rPr lang="ko-KR" altLang="en-US" sz="1800" b="1" dirty="0">
                <a:solidFill>
                  <a:srgbClr val="FF0000"/>
                </a:solidFill>
                <a:ea typeface="맑은 고딕"/>
              </a:rPr>
              <a:t>대는 실내에서 마스크를 착용하지 않는 곳에 외출을 많이 </a:t>
            </a:r>
            <a:r>
              <a:rPr lang="ko-KR" altLang="en-US" sz="1800" b="1" dirty="0">
                <a:solidFill>
                  <a:schemeClr val="tx1"/>
                </a:solidFill>
                <a:ea typeface="맑은 고딕"/>
              </a:rPr>
              <a:t>했고</a:t>
            </a:r>
            <a:r>
              <a:rPr lang="en-US" altLang="ko-KR" sz="1800" b="1" dirty="0">
                <a:solidFill>
                  <a:schemeClr val="tx1"/>
                </a:solidFill>
                <a:ea typeface="맑은 고딕"/>
              </a:rPr>
              <a:t>, </a:t>
            </a:r>
            <a:r>
              <a:rPr lang="ko-KR" altLang="en-US" sz="1800" b="1" dirty="0">
                <a:solidFill>
                  <a:schemeClr val="tx1"/>
                </a:solidFill>
                <a:ea typeface="맑은 고딕"/>
              </a:rPr>
              <a:t>감염의 위험이 높아졌다는 것을 알 수 있었다</a:t>
            </a:r>
            <a:r>
              <a:rPr lang="en-US" altLang="ko-KR" sz="1800" b="1" dirty="0">
                <a:solidFill>
                  <a:schemeClr val="tx1"/>
                </a:solidFill>
                <a:ea typeface="맑은 고딕"/>
              </a:rPr>
              <a:t>.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4288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342AC-9039-4187-B3BB-2111CBFDD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9725" y="374650"/>
            <a:ext cx="1352550" cy="1335088"/>
          </a:xfrm>
        </p:spPr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5525EB8-94E3-4FB0-B8FC-3068936D2C3E}"/>
              </a:ext>
            </a:extLst>
          </p:cNvPr>
          <p:cNvSpPr txBox="1">
            <a:spLocks/>
          </p:cNvSpPr>
          <p:nvPr/>
        </p:nvSpPr>
        <p:spPr>
          <a:xfrm>
            <a:off x="837639" y="2097839"/>
            <a:ext cx="11118476" cy="4385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000" dirty="0">
              <a:ea typeface="맑은 고딕"/>
            </a:endParaRPr>
          </a:p>
          <a:p>
            <a:r>
              <a:rPr lang="en-US" altLang="ko-KR" sz="2000" dirty="0">
                <a:ea typeface="맑은 고딕"/>
              </a:rPr>
              <a:t>0. 왜 20대에 </a:t>
            </a:r>
            <a:r>
              <a:rPr lang="en-US" altLang="ko-KR" sz="2000" dirty="0" err="1">
                <a:ea typeface="맑은 고딕"/>
              </a:rPr>
              <a:t>주목했는가</a:t>
            </a:r>
            <a:r>
              <a:rPr lang="en-US" altLang="ko-KR" sz="2000" dirty="0">
                <a:ea typeface="맑은 고딕"/>
              </a:rPr>
              <a:t>?</a:t>
            </a:r>
            <a:endParaRPr lang="ko-KR" altLang="en-US" sz="2000" dirty="0">
              <a:ea typeface="맑은 고딕"/>
            </a:endParaRPr>
          </a:p>
          <a:p>
            <a:endParaRPr lang="ko-KR" altLang="en-US" sz="2000" dirty="0">
              <a:ea typeface="맑은 고딕"/>
            </a:endParaRPr>
          </a:p>
          <a:p>
            <a:endParaRPr lang="ko-KR" altLang="en-US" sz="2000" dirty="0">
              <a:ea typeface="맑은 고딕"/>
            </a:endParaRPr>
          </a:p>
          <a:p>
            <a:endParaRPr lang="ko-KR" altLang="en-US" sz="2000" dirty="0">
              <a:ea typeface="맑은 고딕"/>
            </a:endParaRPr>
          </a:p>
          <a:p>
            <a:r>
              <a:rPr lang="en-US" altLang="ko-KR" sz="2000" dirty="0">
                <a:ea typeface="맑은 고딕"/>
              </a:rPr>
              <a:t>1. 20대가 </a:t>
            </a:r>
            <a:r>
              <a:rPr lang="en-US" altLang="ko-KR" sz="2000" dirty="0" err="1">
                <a:ea typeface="맑은 고딕"/>
              </a:rPr>
              <a:t>해외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진출을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많이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해서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그렇지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않을까</a:t>
            </a:r>
            <a:r>
              <a:rPr lang="en-US" altLang="ko-KR" sz="2000" dirty="0">
                <a:ea typeface="맑은 고딕"/>
              </a:rPr>
              <a:t>?</a:t>
            </a:r>
            <a:endParaRPr lang="en-US" altLang="ko-KR" sz="2000" dirty="0">
              <a:latin typeface="Malgun Gothic"/>
              <a:ea typeface="Malgun Gothic"/>
              <a:cs typeface="+mj-lt"/>
            </a:endParaRPr>
          </a:p>
          <a:p>
            <a:endParaRPr lang="en-US" altLang="ko-KR" sz="2000" dirty="0">
              <a:latin typeface="Malgun Gothic"/>
              <a:ea typeface="Malgun Gothic"/>
            </a:endParaRPr>
          </a:p>
          <a:p>
            <a:endParaRPr lang="en-US" altLang="ko-KR" sz="2000" dirty="0">
              <a:latin typeface="Malgun Gothic"/>
              <a:ea typeface="Malgun Gothic"/>
            </a:endParaRPr>
          </a:p>
          <a:p>
            <a:endParaRPr lang="en-US" altLang="ko-KR" sz="2000" dirty="0">
              <a:latin typeface="Malgun Gothic"/>
              <a:ea typeface="Malgun Gothic"/>
            </a:endParaRPr>
          </a:p>
          <a:p>
            <a:r>
              <a:rPr lang="en-US" sz="2000" dirty="0">
                <a:latin typeface="Malgun Gothic"/>
                <a:ea typeface="Malgun Gothic"/>
              </a:rPr>
              <a:t>2. </a:t>
            </a:r>
            <a:r>
              <a:rPr lang="ko-KR" altLang="en-US" sz="2000" dirty="0">
                <a:latin typeface="Malgun Gothic"/>
                <a:ea typeface="Malgun Gothic"/>
              </a:rPr>
              <a:t>불타는</a:t>
            </a:r>
            <a:r>
              <a:rPr lang="en-US" sz="2000" dirty="0">
                <a:latin typeface="Malgun Gothic"/>
                <a:ea typeface="Malgun Gothic"/>
              </a:rPr>
              <a:t> </a:t>
            </a:r>
            <a:r>
              <a:rPr lang="ko-KR" altLang="en-US" sz="2000" dirty="0">
                <a:latin typeface="Malgun Gothic"/>
                <a:ea typeface="Malgun Gothic"/>
              </a:rPr>
              <a:t>청춘의</a:t>
            </a:r>
            <a:r>
              <a:rPr lang="en-US" sz="2000" dirty="0">
                <a:latin typeface="Malgun Gothic"/>
                <a:ea typeface="Malgun Gothic"/>
              </a:rPr>
              <a:t> 20</a:t>
            </a:r>
            <a:r>
              <a:rPr lang="ko-KR" altLang="en-US" sz="2000" dirty="0">
                <a:latin typeface="Malgun Gothic"/>
                <a:ea typeface="Malgun Gothic"/>
              </a:rPr>
              <a:t>대, 외출을</a:t>
            </a:r>
            <a:r>
              <a:rPr lang="en-US" sz="2000" dirty="0">
                <a:latin typeface="Malgun Gothic"/>
                <a:ea typeface="Malgun Gothic"/>
              </a:rPr>
              <a:t> </a:t>
            </a:r>
            <a:r>
              <a:rPr lang="ko-KR" altLang="en-US" sz="2000" dirty="0">
                <a:latin typeface="Malgun Gothic"/>
                <a:ea typeface="Malgun Gothic"/>
              </a:rPr>
              <a:t>많이</a:t>
            </a:r>
            <a:r>
              <a:rPr lang="en-US" sz="2000" dirty="0">
                <a:latin typeface="Malgun Gothic"/>
                <a:ea typeface="Malgun Gothic"/>
              </a:rPr>
              <a:t> </a:t>
            </a:r>
            <a:r>
              <a:rPr lang="ko-KR" altLang="en-US" sz="2000" dirty="0">
                <a:latin typeface="Malgun Gothic"/>
                <a:ea typeface="Malgun Gothic"/>
              </a:rPr>
              <a:t>해서</a:t>
            </a:r>
            <a:r>
              <a:rPr lang="en-US" sz="2000" dirty="0">
                <a:latin typeface="Malgun Gothic"/>
                <a:ea typeface="Malgun Gothic"/>
              </a:rPr>
              <a:t> </a:t>
            </a:r>
            <a:r>
              <a:rPr lang="ko-KR" altLang="en-US" sz="2000" dirty="0">
                <a:latin typeface="Malgun Gothic"/>
                <a:ea typeface="Malgun Gothic"/>
              </a:rPr>
              <a:t>그렇지</a:t>
            </a:r>
            <a:r>
              <a:rPr lang="en-US" sz="2000" dirty="0">
                <a:latin typeface="Malgun Gothic"/>
                <a:ea typeface="Malgun Gothic"/>
              </a:rPr>
              <a:t> </a:t>
            </a:r>
            <a:r>
              <a:rPr lang="ko-KR" altLang="en-US" sz="2000" dirty="0">
                <a:latin typeface="Malgun Gothic"/>
                <a:ea typeface="Malgun Gothic"/>
              </a:rPr>
              <a:t>않을까</a:t>
            </a:r>
            <a:r>
              <a:rPr lang="en-US" sz="2000" dirty="0">
                <a:latin typeface="Malgun Gothic"/>
                <a:ea typeface="Malgun Gothic"/>
              </a:rPr>
              <a:t>?</a:t>
            </a:r>
          </a:p>
          <a:p>
            <a:endParaRPr lang="en-US" sz="2000" dirty="0">
              <a:latin typeface="Malgun Gothic"/>
              <a:ea typeface="Malgun Gothic"/>
            </a:endParaRPr>
          </a:p>
          <a:p>
            <a:endParaRPr lang="en-US" sz="2000" dirty="0">
              <a:latin typeface="Malgun Gothic"/>
              <a:ea typeface="Malgun Gothic"/>
            </a:endParaRPr>
          </a:p>
          <a:p>
            <a:endParaRPr lang="en-US" sz="2000" dirty="0">
              <a:latin typeface="Malgun Gothic"/>
              <a:ea typeface="Malgun Gothic"/>
            </a:endParaRPr>
          </a:p>
          <a:p>
            <a:r>
              <a:rPr lang="en-US" sz="2000" dirty="0">
                <a:latin typeface="Malgun Gothic"/>
                <a:ea typeface="Malgun Gothic"/>
              </a:rPr>
              <a:t>3. 20</a:t>
            </a:r>
            <a:r>
              <a:rPr lang="ko-KR" altLang="en-US" sz="2000" dirty="0">
                <a:latin typeface="Malgun Gothic"/>
                <a:ea typeface="Malgun Gothic"/>
              </a:rPr>
              <a:t>대에 </a:t>
            </a:r>
            <a:r>
              <a:rPr lang="en-US" altLang="ko-KR" sz="2000" dirty="0">
                <a:latin typeface="Malgun Gothic"/>
                <a:ea typeface="Malgun Gothic"/>
              </a:rPr>
              <a:t>1</a:t>
            </a:r>
            <a:r>
              <a:rPr lang="ko-KR" altLang="en-US" sz="2000" dirty="0">
                <a:latin typeface="Malgun Gothic"/>
                <a:ea typeface="Malgun Gothic"/>
              </a:rPr>
              <a:t>인 가구가 많아서 그렇지 않을까</a:t>
            </a:r>
            <a:r>
              <a:rPr lang="en-US" altLang="ko-KR" sz="2000" dirty="0">
                <a:latin typeface="Malgun Gothic"/>
                <a:ea typeface="Malgun Gothic"/>
              </a:rPr>
              <a:t>?</a:t>
            </a:r>
            <a:endParaRPr lang="en-US" sz="2000" dirty="0">
              <a:latin typeface="Malgun Gothic"/>
              <a:ea typeface="Malgun Gothic"/>
            </a:endParaRPr>
          </a:p>
          <a:p>
            <a:endParaRPr lang="en-US" altLang="ko-KR" sz="2000" dirty="0">
              <a:latin typeface="Malgun Gothic"/>
              <a:ea typeface="Malgun Gothic"/>
            </a:endParaRPr>
          </a:p>
          <a:p>
            <a:endParaRPr lang="en-US" altLang="ko-KR" sz="2000" dirty="0">
              <a:latin typeface="Malgun Gothic"/>
              <a:ea typeface="Malgun Gothic"/>
            </a:endParaRPr>
          </a:p>
          <a:p>
            <a:endParaRPr lang="en-US" altLang="ko-KR" sz="2000" dirty="0">
              <a:latin typeface="Malgun Gothic"/>
              <a:ea typeface="Malgun Gothic"/>
            </a:endParaRPr>
          </a:p>
          <a:p>
            <a:endParaRPr lang="ko-KR" sz="2000" dirty="0"/>
          </a:p>
          <a:p>
            <a:endParaRPr lang="ko-KR" altLang="en-US" sz="24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11BE0D0-E937-40FE-BF16-56857AD156FD}"/>
              </a:ext>
            </a:extLst>
          </p:cNvPr>
          <p:cNvGrpSpPr/>
          <p:nvPr/>
        </p:nvGrpSpPr>
        <p:grpSpPr>
          <a:xfrm>
            <a:off x="234763" y="649380"/>
            <a:ext cx="11721352" cy="5468471"/>
            <a:chOff x="234763" y="649380"/>
            <a:chExt cx="11721352" cy="546847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E47F14A-394F-4A82-9A67-02065E0D4B72}"/>
                </a:ext>
              </a:extLst>
            </p:cNvPr>
            <p:cNvSpPr/>
            <p:nvPr/>
          </p:nvSpPr>
          <p:spPr>
            <a:xfrm>
              <a:off x="234763" y="716616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8782403-19F9-47AD-B499-374139E6246B}"/>
                </a:ext>
              </a:extLst>
            </p:cNvPr>
            <p:cNvSpPr/>
            <p:nvPr/>
          </p:nvSpPr>
          <p:spPr>
            <a:xfrm>
              <a:off x="11888880" y="649380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5308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EFD88A8-0108-4009-B9FB-CCFCCEE6E993}"/>
              </a:ext>
            </a:extLst>
          </p:cNvPr>
          <p:cNvSpPr/>
          <p:nvPr/>
        </p:nvSpPr>
        <p:spPr>
          <a:xfrm>
            <a:off x="838200" y="3570403"/>
            <a:ext cx="10143241" cy="2941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해결책 </a:t>
            </a:r>
            <a:r>
              <a:rPr lang="en-US" altLang="ko-KR" sz="3200" dirty="0"/>
              <a:t>: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5CB4DC6-CDE6-4851-83DB-3F4234A7CD6E}"/>
              </a:ext>
            </a:extLst>
          </p:cNvPr>
          <p:cNvGrpSpPr/>
          <p:nvPr/>
        </p:nvGrpSpPr>
        <p:grpSpPr>
          <a:xfrm>
            <a:off x="234763" y="649380"/>
            <a:ext cx="11721352" cy="5468471"/>
            <a:chOff x="234763" y="649380"/>
            <a:chExt cx="11721352" cy="546847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8525C00-CDDE-4398-8ADE-6E9C7F241B03}"/>
                </a:ext>
              </a:extLst>
            </p:cNvPr>
            <p:cNvSpPr/>
            <p:nvPr/>
          </p:nvSpPr>
          <p:spPr>
            <a:xfrm>
              <a:off x="234763" y="716616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B844EBE-6591-4AD5-BB60-125B2CFBD826}"/>
                </a:ext>
              </a:extLst>
            </p:cNvPr>
            <p:cNvSpPr/>
            <p:nvPr/>
          </p:nvSpPr>
          <p:spPr>
            <a:xfrm>
              <a:off x="11888880" y="649380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B766821-8C11-48D8-8198-74080998D941}"/>
              </a:ext>
            </a:extLst>
          </p:cNvPr>
          <p:cNvSpPr/>
          <p:nvPr/>
        </p:nvSpPr>
        <p:spPr>
          <a:xfrm>
            <a:off x="1132250" y="2463968"/>
            <a:ext cx="9555140" cy="34289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따라서</a:t>
            </a:r>
            <a:r>
              <a:rPr lang="en-US" altLang="ko-KR" sz="3200" dirty="0">
                <a:solidFill>
                  <a:schemeClr val="tx1"/>
                </a:solidFill>
              </a:rPr>
              <a:t>, 20</a:t>
            </a:r>
            <a:r>
              <a:rPr lang="ko-KR" altLang="en-US" sz="3200" dirty="0">
                <a:solidFill>
                  <a:schemeClr val="tx1"/>
                </a:solidFill>
              </a:rPr>
              <a:t>대 감염자 수를 줄이기 위해서는 실내에서 마스크를 벗는 시설은 최대한 자제를 정책적으로 하고 </a:t>
            </a:r>
            <a:r>
              <a:rPr lang="en-US" altLang="ko-KR" sz="3200" dirty="0">
                <a:solidFill>
                  <a:schemeClr val="tx1"/>
                </a:solidFill>
              </a:rPr>
              <a:t>(</a:t>
            </a:r>
            <a:r>
              <a:rPr lang="ko-KR" altLang="en-US" sz="3200" dirty="0">
                <a:solidFill>
                  <a:schemeClr val="tx1"/>
                </a:solidFill>
              </a:rPr>
              <a:t>현재 시행 중</a:t>
            </a:r>
            <a:r>
              <a:rPr lang="en-US" altLang="ko-KR" sz="3200" dirty="0">
                <a:solidFill>
                  <a:schemeClr val="tx1"/>
                </a:solidFill>
              </a:rPr>
              <a:t>), </a:t>
            </a:r>
            <a:r>
              <a:rPr lang="ko-KR" altLang="en-US" sz="3200" dirty="0">
                <a:solidFill>
                  <a:schemeClr val="tx1"/>
                </a:solidFill>
              </a:rPr>
              <a:t>시설 입장 시 </a:t>
            </a:r>
            <a:r>
              <a:rPr lang="en-US" altLang="ko-KR" sz="3200" dirty="0">
                <a:solidFill>
                  <a:schemeClr val="tx1"/>
                </a:solidFill>
              </a:rPr>
              <a:t>QR</a:t>
            </a:r>
            <a:r>
              <a:rPr lang="ko-KR" altLang="en-US" sz="3200" dirty="0">
                <a:solidFill>
                  <a:schemeClr val="tx1"/>
                </a:solidFill>
              </a:rPr>
              <a:t>코드를 필수로 입력하게 하고</a:t>
            </a:r>
            <a:r>
              <a:rPr lang="en-US" altLang="ko-KR" sz="3200" dirty="0">
                <a:solidFill>
                  <a:schemeClr val="tx1"/>
                </a:solidFill>
              </a:rPr>
              <a:t>, </a:t>
            </a:r>
            <a:r>
              <a:rPr lang="ko-KR" altLang="en-US" sz="3200" dirty="0">
                <a:solidFill>
                  <a:schemeClr val="tx1"/>
                </a:solidFill>
              </a:rPr>
              <a:t>일정 수준 이상의 외출 시엔 경고를 주는 식의 제재가 효과적일 것이라 생각한다</a:t>
            </a:r>
            <a:r>
              <a:rPr lang="en-US" altLang="ko-KR" sz="3200" dirty="0">
                <a:solidFill>
                  <a:schemeClr val="tx1"/>
                </a:solidFill>
              </a:rPr>
              <a:t>.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C79720A-B3BB-4713-A2B2-3EBA03D9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2. 20</a:t>
            </a:r>
            <a:r>
              <a:rPr lang="ko-KR" altLang="en-US" dirty="0">
                <a:ea typeface="맑은 고딕"/>
              </a:rPr>
              <a:t>대는 불타는 청춘</a:t>
            </a:r>
            <a:r>
              <a:rPr lang="en-US" altLang="ko-KR" dirty="0">
                <a:ea typeface="맑은 고딕"/>
              </a:rPr>
              <a:t>. 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외출을 많이 해서 그렇지 않을까</a:t>
            </a:r>
            <a:r>
              <a:rPr lang="en-US" altLang="ko-KR" dirty="0">
                <a:ea typeface="맑은 고딕"/>
              </a:rPr>
              <a:t>?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29153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259B73-67D7-4520-A632-99B8EB1B0982}"/>
              </a:ext>
            </a:extLst>
          </p:cNvPr>
          <p:cNvSpPr txBox="1"/>
          <p:nvPr/>
        </p:nvSpPr>
        <p:spPr>
          <a:xfrm>
            <a:off x="720310" y="2761911"/>
            <a:ext cx="11088983" cy="1334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>
              <a:lnSpc>
                <a:spcPct val="150000"/>
              </a:lnSpc>
              <a:spcBef>
                <a:spcPct val="0"/>
              </a:spcBef>
              <a:buNone/>
              <a:defRPr sz="4400">
                <a:latin typeface="+mj-lt"/>
                <a:ea typeface="맑은 고딕"/>
                <a:cs typeface="+mj-cs"/>
              </a:defRPr>
            </a:lvl1pPr>
          </a:lstStyle>
          <a:p>
            <a:r>
              <a:rPr lang="en-US" altLang="ko-KR" dirty="0"/>
              <a:t>3. 20</a:t>
            </a:r>
            <a:r>
              <a:rPr lang="ko-KR" altLang="en-US" dirty="0"/>
              <a:t>대에 </a:t>
            </a:r>
            <a:r>
              <a:rPr lang="en-US" altLang="ko-KR" dirty="0"/>
              <a:t>1</a:t>
            </a:r>
            <a:r>
              <a:rPr lang="ko-KR" altLang="en-US" dirty="0"/>
              <a:t>인 가구가 많아서 그렇지 않을까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56966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267950" y="3689738"/>
            <a:ext cx="9922800" cy="27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dirty="0"/>
          </a:p>
          <a:p>
            <a:endParaRPr sz="3200" dirty="0"/>
          </a:p>
          <a:p>
            <a:r>
              <a:rPr lang="en-US" altLang="ko" sz="3200" b="1" dirty="0">
                <a:solidFill>
                  <a:srgbClr val="FF6600"/>
                </a:solidFill>
                <a:ea typeface="맑은 고딕"/>
              </a:rPr>
              <a:t>1</a:t>
            </a:r>
            <a:r>
              <a:rPr lang="ko" altLang="en-US" sz="3200" b="1" dirty="0">
                <a:solidFill>
                  <a:srgbClr val="FF6600"/>
                </a:solidFill>
                <a:ea typeface="맑은 고딕"/>
              </a:rPr>
              <a:t>인 가구</a:t>
            </a:r>
            <a:r>
              <a:rPr lang="ko" altLang="en-US" sz="3200" b="1" dirty="0">
                <a:ea typeface="맑은 고딕"/>
              </a:rPr>
              <a:t>가 혼자 살기 때문에 부담과 책임감이 줄어 </a:t>
            </a:r>
            <a:endParaRPr lang="ko" sz="3200" b="1" dirty="0"/>
          </a:p>
          <a:p>
            <a:endParaRPr lang="ko" sz="3200" b="1" dirty="0">
              <a:cs typeface="Arial"/>
            </a:endParaRPr>
          </a:p>
          <a:p>
            <a:r>
              <a:rPr lang="ko" altLang="en-US" sz="3200" b="1" dirty="0" err="1">
                <a:ea typeface="맑은 고딕"/>
              </a:rPr>
              <a:t>확진자</a:t>
            </a:r>
            <a:r>
              <a:rPr lang="ko" altLang="en-US" sz="3200" b="1" dirty="0">
                <a:ea typeface="맑은 고딕"/>
              </a:rPr>
              <a:t> 수에 영향을 끼치지 않을까</a:t>
            </a:r>
            <a:r>
              <a:rPr lang="en-US" altLang="ko" sz="3200" b="1" dirty="0">
                <a:ea typeface="맑은 고딕"/>
              </a:rPr>
              <a:t>?</a:t>
            </a:r>
            <a:endParaRPr sz="3200" b="1" dirty="0">
              <a:ea typeface="맑은 고딕"/>
            </a:endParaRPr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lang="ko" altLang="en-US" dirty="0">
                <a:ea typeface="맑은 고딕"/>
              </a:rPr>
              <a:t>  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75B500-3ED6-4990-A4C1-771917E1060E}"/>
              </a:ext>
            </a:extLst>
          </p:cNvPr>
          <p:cNvSpPr txBox="1"/>
          <p:nvPr/>
        </p:nvSpPr>
        <p:spPr>
          <a:xfrm>
            <a:off x="799897" y="1950619"/>
            <a:ext cx="1100939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>
                <a:latin typeface="+mn-ea"/>
                <a:cs typeface="+mn-lt"/>
              </a:rPr>
              <a:t>주위에 자취하는 1인 가구원들이 코로나에 대해 경각심이 떨어진다고 느꼈</a:t>
            </a:r>
            <a:r>
              <a:rPr lang="ko-KR" altLang="en-US" dirty="0">
                <a:latin typeface="+mn-ea"/>
                <a:cs typeface="+mn-lt"/>
              </a:rPr>
              <a:t>고</a:t>
            </a:r>
            <a:r>
              <a:rPr lang="en-US" altLang="ko-KR" dirty="0">
                <a:latin typeface="+mn-ea"/>
                <a:cs typeface="+mn-lt"/>
              </a:rPr>
              <a:t>,</a:t>
            </a:r>
          </a:p>
          <a:p>
            <a:r>
              <a:rPr lang="ko-KR" dirty="0">
                <a:latin typeface="+mn-ea"/>
                <a:cs typeface="+mn-lt"/>
              </a:rPr>
              <a:t>그 이유로 본인만 </a:t>
            </a:r>
            <a:r>
              <a:rPr lang="ko-KR" altLang="en-US" dirty="0">
                <a:latin typeface="+mn-ea"/>
                <a:cs typeface="+mn-lt"/>
              </a:rPr>
              <a:t>격리 되는 점이  책임감을 낮췄다고 생각했다</a:t>
            </a:r>
            <a:r>
              <a:rPr lang="en-US" altLang="ko-KR" dirty="0">
                <a:latin typeface="+mn-ea"/>
                <a:cs typeface="+mn-lt"/>
              </a:rPr>
              <a:t>.</a:t>
            </a:r>
            <a:br>
              <a:rPr lang="ko-KR" altLang="en-US" dirty="0">
                <a:latin typeface="+mn-ea"/>
                <a:cs typeface="+mn-lt"/>
              </a:rPr>
            </a:br>
            <a:r>
              <a:rPr lang="ko-KR" altLang="en-US" dirty="0">
                <a:latin typeface="+mn-ea"/>
                <a:cs typeface="+mn-lt"/>
              </a:rPr>
              <a:t>반면 </a:t>
            </a:r>
            <a:r>
              <a:rPr lang="ko-KR" dirty="0">
                <a:latin typeface="+mn-ea"/>
                <a:cs typeface="+mn-lt"/>
              </a:rPr>
              <a:t>가구원들이 많은 가구는 가구원들에게 피해를 입힐 수 있어 책임감이 상대적으로 크다고 </a:t>
            </a:r>
            <a:r>
              <a:rPr lang="ko-KR" altLang="en-US" dirty="0">
                <a:latin typeface="+mn-ea"/>
                <a:cs typeface="+mn-lt"/>
              </a:rPr>
              <a:t>생각했다</a:t>
            </a:r>
            <a:r>
              <a:rPr lang="en-US" altLang="ko-KR" dirty="0">
                <a:latin typeface="+mn-ea"/>
                <a:cs typeface="+mn-lt"/>
              </a:rPr>
              <a:t>.</a:t>
            </a:r>
            <a:endParaRPr lang="ko-KR" altLang="en-US" dirty="0">
              <a:latin typeface="+mn-ea"/>
              <a:cs typeface="Arial"/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DE7D4CDA-A31E-4B2B-8304-64118FBC4F8C}"/>
              </a:ext>
            </a:extLst>
          </p:cNvPr>
          <p:cNvSpPr/>
          <p:nvPr/>
        </p:nvSpPr>
        <p:spPr>
          <a:xfrm>
            <a:off x="5644133" y="3199201"/>
            <a:ext cx="485775" cy="981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ABA35E0-DAF9-49EB-A31D-0484732CD98C}"/>
              </a:ext>
            </a:extLst>
          </p:cNvPr>
          <p:cNvGrpSpPr/>
          <p:nvPr/>
        </p:nvGrpSpPr>
        <p:grpSpPr>
          <a:xfrm>
            <a:off x="234763" y="649380"/>
            <a:ext cx="11721352" cy="5468471"/>
            <a:chOff x="234763" y="649380"/>
            <a:chExt cx="11721352" cy="546847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F1AB608-0E06-48D4-A62E-3962DAC92102}"/>
                </a:ext>
              </a:extLst>
            </p:cNvPr>
            <p:cNvSpPr/>
            <p:nvPr/>
          </p:nvSpPr>
          <p:spPr>
            <a:xfrm>
              <a:off x="234763" y="716616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EA08FD8-9AB3-4CD7-B455-3423A6F8112D}"/>
                </a:ext>
              </a:extLst>
            </p:cNvPr>
            <p:cNvSpPr/>
            <p:nvPr/>
          </p:nvSpPr>
          <p:spPr>
            <a:xfrm>
              <a:off x="11888880" y="649380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3F70421-63D9-41D5-A4C2-7BC845DDF236}"/>
              </a:ext>
            </a:extLst>
          </p:cNvPr>
          <p:cNvSpPr txBox="1"/>
          <p:nvPr/>
        </p:nvSpPr>
        <p:spPr>
          <a:xfrm>
            <a:off x="720310" y="0"/>
            <a:ext cx="11088983" cy="1334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>
              <a:lnSpc>
                <a:spcPct val="150000"/>
              </a:lnSpc>
              <a:spcBef>
                <a:spcPct val="0"/>
              </a:spcBef>
              <a:buNone/>
              <a:defRPr sz="4400">
                <a:latin typeface="+mj-lt"/>
                <a:ea typeface="맑은 고딕"/>
                <a:cs typeface="+mj-cs"/>
              </a:defRPr>
            </a:lvl1pPr>
          </a:lstStyle>
          <a:p>
            <a:r>
              <a:rPr lang="en-US" altLang="ko-KR" dirty="0"/>
              <a:t>3. 20</a:t>
            </a:r>
            <a:r>
              <a:rPr lang="ko-KR" altLang="en-US" dirty="0"/>
              <a:t>대에 </a:t>
            </a:r>
            <a:r>
              <a:rPr lang="en-US" altLang="ko-KR" dirty="0"/>
              <a:t>1</a:t>
            </a:r>
            <a:r>
              <a:rPr lang="ko-KR" altLang="en-US" dirty="0"/>
              <a:t>인 가구가 많아서 그렇지 않을까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97530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66;p15" descr="연필이(가) 표시된 사진&#10;&#10;자동 생성된 설명">
            <a:extLst>
              <a:ext uri="{FF2B5EF4-FFF2-40B4-BE49-F238E27FC236}">
                <a16:creationId xmlns:a16="http://schemas.microsoft.com/office/drawing/2014/main" id="{264CAC17-C0EE-4456-B9F6-A3CD6472701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58" y="120721"/>
            <a:ext cx="10340792" cy="50101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1010264" y="4722707"/>
            <a:ext cx="10461425" cy="194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b="0" i="0" dirty="0">
                <a:solidFill>
                  <a:srgbClr val="202124"/>
                </a:solidFill>
                <a:effectLst/>
                <a:latin typeface="Roboto"/>
              </a:rPr>
              <a:t>예상대로 전국 평균과 주요 지역의 연령대별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/>
              </a:rPr>
              <a:t>1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/>
              </a:rPr>
              <a:t>인 가구 분포는 </a:t>
            </a:r>
            <a:r>
              <a:rPr lang="ko-KR" altLang="en-US" b="0" i="0" dirty="0" err="1">
                <a:solidFill>
                  <a:srgbClr val="202124"/>
                </a:solidFill>
                <a:effectLst/>
                <a:latin typeface="Roboto"/>
              </a:rPr>
              <a:t>확진자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/>
              </a:rPr>
              <a:t> 그래프와 비슷한 양상을 띄는 것을 확인할 수 있다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/>
              </a:rPr>
              <a:t>.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/>
              </a:rPr>
              <a:t>그래서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/>
              </a:rPr>
              <a:t>20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/>
              </a:rPr>
              <a:t>대 중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/>
              </a:rPr>
              <a:t>1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/>
              </a:rPr>
              <a:t>인 가구의 비율이 높기 때문에 이들의 특성을 분석하면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/>
              </a:rPr>
              <a:t>, 20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/>
              </a:rPr>
              <a:t>대 </a:t>
            </a:r>
            <a:r>
              <a:rPr lang="ko-KR" altLang="en-US" b="0" i="0" dirty="0" err="1">
                <a:solidFill>
                  <a:srgbClr val="202124"/>
                </a:solidFill>
                <a:effectLst/>
                <a:latin typeface="Roboto"/>
              </a:rPr>
              <a:t>확진자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/>
              </a:rPr>
              <a:t> 수에 영향을 준 원인을 알 수 있을 거라 생각했다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/>
              </a:rPr>
              <a:t>. </a:t>
            </a:r>
          </a:p>
          <a:p>
            <a:endParaRPr lang="en-US" altLang="ko-KR" dirty="0">
              <a:solidFill>
                <a:srgbClr val="202124"/>
              </a:solidFill>
              <a:latin typeface="Roboto"/>
              <a:cs typeface="Arial"/>
            </a:endParaRPr>
          </a:p>
          <a:p>
            <a:r>
              <a:rPr lang="ko-KR" altLang="en-US" b="0" i="0" dirty="0">
                <a:solidFill>
                  <a:srgbClr val="202124"/>
                </a:solidFill>
                <a:effectLst/>
                <a:latin typeface="Roboto"/>
              </a:rPr>
              <a:t>코로나 사태가 발생한 현 상황에서 출근이나 생필품 구매 등의 필수적인 목적이 아니라면 여가활동일 것이라 생각되어 가구원별로 여가활동에 사용한 비용을 비교해보았다</a:t>
            </a:r>
            <a:endParaRPr lang="ko-KR" altLang="en-US" dirty="0">
              <a:cs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804B5C2-19C6-47CE-B79B-87A36E901C1B}"/>
              </a:ext>
            </a:extLst>
          </p:cNvPr>
          <p:cNvGrpSpPr/>
          <p:nvPr/>
        </p:nvGrpSpPr>
        <p:grpSpPr>
          <a:xfrm>
            <a:off x="234763" y="649380"/>
            <a:ext cx="11721352" cy="5468471"/>
            <a:chOff x="234763" y="649380"/>
            <a:chExt cx="11721352" cy="546847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7D64796-E436-4424-BB0D-E079CAFE8424}"/>
                </a:ext>
              </a:extLst>
            </p:cNvPr>
            <p:cNvSpPr/>
            <p:nvPr/>
          </p:nvSpPr>
          <p:spPr>
            <a:xfrm>
              <a:off x="234763" y="716616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D9E3E21-5C8E-482A-84BA-384F69F1C751}"/>
                </a:ext>
              </a:extLst>
            </p:cNvPr>
            <p:cNvSpPr/>
            <p:nvPr/>
          </p:nvSpPr>
          <p:spPr>
            <a:xfrm>
              <a:off x="11888880" y="649380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27ACDCD-B174-432D-AECA-04752E0368C4}"/>
              </a:ext>
            </a:extLst>
          </p:cNvPr>
          <p:cNvSpPr txBox="1"/>
          <p:nvPr/>
        </p:nvSpPr>
        <p:spPr>
          <a:xfrm>
            <a:off x="720310" y="0"/>
            <a:ext cx="11088983" cy="1334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>
              <a:lnSpc>
                <a:spcPct val="150000"/>
              </a:lnSpc>
              <a:spcBef>
                <a:spcPct val="0"/>
              </a:spcBef>
              <a:buNone/>
              <a:defRPr sz="4400">
                <a:latin typeface="+mj-lt"/>
                <a:ea typeface="맑은 고딕"/>
                <a:cs typeface="+mj-cs"/>
              </a:defRPr>
            </a:lvl1pPr>
          </a:lstStyle>
          <a:p>
            <a:r>
              <a:rPr lang="en-US" altLang="ko-KR" dirty="0"/>
              <a:t>3. 20</a:t>
            </a:r>
            <a:r>
              <a:rPr lang="ko-KR" altLang="en-US" dirty="0"/>
              <a:t>대에 </a:t>
            </a:r>
            <a:r>
              <a:rPr lang="en-US" altLang="ko-KR" dirty="0"/>
              <a:t>1</a:t>
            </a:r>
            <a:r>
              <a:rPr lang="ko-KR" altLang="en-US" dirty="0"/>
              <a:t>인 가구가 많아서 그렇지 않을까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6244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75" y="764258"/>
            <a:ext cx="7622968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966667" y="1319700"/>
            <a:ext cx="14120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2161120" y="5815251"/>
            <a:ext cx="3718700" cy="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dirty="0"/>
              <a:t>가구원별 </a:t>
            </a:r>
            <a:r>
              <a:rPr lang="ko" dirty="0"/>
              <a:t>여가 지출 비용</a:t>
            </a:r>
            <a:endParaRPr dirty="0"/>
          </a:p>
        </p:txBody>
      </p:sp>
      <p:sp>
        <p:nvSpPr>
          <p:cNvPr id="77" name="Google Shape;77;p16"/>
          <p:cNvSpPr txBox="1"/>
          <p:nvPr/>
        </p:nvSpPr>
        <p:spPr>
          <a:xfrm>
            <a:off x="6803783" y="1906917"/>
            <a:ext cx="4975200" cy="329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dirty="0"/>
          </a:p>
          <a:p>
            <a:endParaRPr dirty="0"/>
          </a:p>
          <a:p>
            <a:r>
              <a:rPr lang="ko" dirty="0">
                <a:ea typeface="+mn-lt"/>
                <a:cs typeface="+mn-lt"/>
              </a:rPr>
              <a:t>1인 가구가 가구원당 여가 지출 비용이 가장 </a:t>
            </a:r>
            <a:br>
              <a:rPr lang="ko" dirty="0">
                <a:ea typeface="+mn-lt"/>
                <a:cs typeface="+mn-lt"/>
              </a:rPr>
            </a:br>
            <a:r>
              <a:rPr lang="ko" dirty="0">
                <a:ea typeface="+mn-lt"/>
                <a:cs typeface="+mn-lt"/>
              </a:rPr>
              <a:t>큰 것을 </a:t>
            </a:r>
            <a:r>
              <a:rPr lang="ko-KR" altLang="en-US" dirty="0">
                <a:ea typeface="+mn-lt"/>
                <a:cs typeface="+mn-lt"/>
              </a:rPr>
              <a:t>볼 수 있다</a:t>
            </a:r>
            <a:r>
              <a:rPr lang="en-US" altLang="ko-KR" dirty="0">
                <a:ea typeface="+mn-lt"/>
                <a:cs typeface="+mn-lt"/>
              </a:rPr>
              <a:t>.</a:t>
            </a:r>
            <a:br>
              <a:rPr lang="ko" altLang="en-US" dirty="0">
                <a:ea typeface="+mn-lt"/>
                <a:cs typeface="+mn-lt"/>
              </a:rPr>
            </a:br>
            <a:br>
              <a:rPr lang="ko" altLang="en-US" dirty="0">
                <a:ea typeface="+mn-lt"/>
                <a:cs typeface="+mn-lt"/>
              </a:rPr>
            </a:br>
            <a:r>
              <a:rPr lang="ko" altLang="en-US" dirty="0">
                <a:ea typeface="+mn-lt"/>
                <a:cs typeface="+mn-lt"/>
              </a:rPr>
              <a:t> </a:t>
            </a:r>
            <a:br>
              <a:rPr lang="ko" altLang="en-US" dirty="0">
                <a:ea typeface="+mn-lt"/>
                <a:cs typeface="+mn-lt"/>
              </a:rPr>
            </a:br>
            <a:br>
              <a:rPr lang="ko" altLang="en-US" dirty="0">
                <a:ea typeface="+mn-lt"/>
                <a:cs typeface="+mn-lt"/>
              </a:rPr>
            </a:br>
            <a:r>
              <a:rPr lang="ko" altLang="en-US" dirty="0">
                <a:ea typeface="+mn-lt"/>
                <a:cs typeface="+mn-lt"/>
              </a:rPr>
              <a:t>하지만 여가 지출 비용에 비대면 활동도 포함되기 때문에  비대면 활동을 걸러낸 수치를 만들기 위해 여가활동 분포를 </a:t>
            </a:r>
            <a:r>
              <a:rPr lang="ko-KR" altLang="en-US" dirty="0">
                <a:ea typeface="+mn-lt"/>
                <a:cs typeface="+mn-lt"/>
              </a:rPr>
              <a:t>살펴보려 한다</a:t>
            </a:r>
            <a:r>
              <a:rPr lang="en-US" altLang="ko-KR" dirty="0">
                <a:ea typeface="+mn-lt"/>
                <a:cs typeface="+mn-lt"/>
              </a:rPr>
              <a:t>.</a:t>
            </a:r>
            <a:r>
              <a:rPr lang="ko" altLang="en-US" dirty="0">
                <a:ea typeface="+mn-lt"/>
                <a:cs typeface="+mn-lt"/>
              </a:rPr>
              <a:t>.</a:t>
            </a:r>
            <a:endParaRPr lang="en-US" altLang="ko" dirty="0">
              <a:ea typeface="+mn-lt"/>
              <a:cs typeface="+mn-lt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0364A77-A324-44B0-BBA3-6471DF4A1EC0}"/>
              </a:ext>
            </a:extLst>
          </p:cNvPr>
          <p:cNvGrpSpPr/>
          <p:nvPr/>
        </p:nvGrpSpPr>
        <p:grpSpPr>
          <a:xfrm>
            <a:off x="234763" y="649380"/>
            <a:ext cx="11721352" cy="5468471"/>
            <a:chOff x="234763" y="649380"/>
            <a:chExt cx="11721352" cy="546847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DD239EC-9244-406A-8061-F8BBA414CE7C}"/>
                </a:ext>
              </a:extLst>
            </p:cNvPr>
            <p:cNvSpPr/>
            <p:nvPr/>
          </p:nvSpPr>
          <p:spPr>
            <a:xfrm>
              <a:off x="234763" y="716616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202008E-FCEA-4D66-9A8B-FB5692C9CA48}"/>
                </a:ext>
              </a:extLst>
            </p:cNvPr>
            <p:cNvSpPr/>
            <p:nvPr/>
          </p:nvSpPr>
          <p:spPr>
            <a:xfrm>
              <a:off x="11888880" y="649380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39E4406-CADE-4221-AD78-BCC416EDC827}"/>
              </a:ext>
            </a:extLst>
          </p:cNvPr>
          <p:cNvSpPr txBox="1"/>
          <p:nvPr/>
        </p:nvSpPr>
        <p:spPr>
          <a:xfrm>
            <a:off x="720310" y="0"/>
            <a:ext cx="11088983" cy="1334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>
              <a:lnSpc>
                <a:spcPct val="150000"/>
              </a:lnSpc>
              <a:spcBef>
                <a:spcPct val="0"/>
              </a:spcBef>
              <a:buNone/>
              <a:defRPr sz="4400">
                <a:latin typeface="+mj-lt"/>
                <a:ea typeface="맑은 고딕"/>
                <a:cs typeface="+mj-cs"/>
              </a:defRPr>
            </a:lvl1pPr>
          </a:lstStyle>
          <a:p>
            <a:r>
              <a:rPr lang="en-US" altLang="ko-KR" dirty="0"/>
              <a:t>3. 20</a:t>
            </a:r>
            <a:r>
              <a:rPr lang="ko-KR" altLang="en-US" dirty="0"/>
              <a:t>대에 </a:t>
            </a:r>
            <a:r>
              <a:rPr lang="en-US" altLang="ko-KR" dirty="0"/>
              <a:t>1</a:t>
            </a:r>
            <a:r>
              <a:rPr lang="ko-KR" altLang="en-US" dirty="0"/>
              <a:t>인 가구가 많아서 그렇지 않을까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61811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l="1830" t="-970" r="-1829" b="970"/>
          <a:stretch/>
        </p:blipFill>
        <p:spPr>
          <a:xfrm>
            <a:off x="479234" y="1011098"/>
            <a:ext cx="11497233" cy="4326833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425280" y="5337931"/>
            <a:ext cx="11286364" cy="1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dirty="0">
                <a:solidFill>
                  <a:schemeClr val="dk1"/>
                </a:solidFill>
                <a:ea typeface="맑은 고딕"/>
              </a:rPr>
              <a:t>비대면 활동</a:t>
            </a:r>
            <a:r>
              <a:rPr lang="en-US" altLang="ko" dirty="0">
                <a:solidFill>
                  <a:schemeClr val="dk1"/>
                </a:solidFill>
                <a:ea typeface="+mn-lt"/>
                <a:cs typeface="+mn-lt"/>
              </a:rPr>
              <a:t> </a:t>
            </a:r>
            <a:r>
              <a:rPr lang="en-US" altLang="ko" sz="1400" dirty="0">
                <a:solidFill>
                  <a:schemeClr val="dk1"/>
                </a:solidFill>
                <a:ea typeface="맑은 고딕"/>
              </a:rPr>
              <a:t>(</a:t>
            </a:r>
            <a:r>
              <a:rPr lang="en-US" sz="1400" dirty="0">
                <a:solidFill>
                  <a:schemeClr val="dk1"/>
                </a:solidFill>
                <a:ea typeface="+mn-lt"/>
              </a:rPr>
              <a:t>'</a:t>
            </a:r>
            <a:r>
              <a:rPr lang="ko" sz="1400" dirty="0">
                <a:solidFill>
                  <a:schemeClr val="dk1"/>
                </a:solidFill>
                <a:ea typeface="맑은 고딕"/>
              </a:rPr>
              <a:t>인터넷검색</a:t>
            </a:r>
            <a:r>
              <a:rPr lang="en-US" sz="1400" dirty="0">
                <a:solidFill>
                  <a:schemeClr val="dk1"/>
                </a:solidFill>
                <a:ea typeface="+mn-lt"/>
              </a:rPr>
              <a:t>/</a:t>
            </a:r>
            <a:r>
              <a:rPr lang="ko" sz="1400" dirty="0">
                <a:solidFill>
                  <a:schemeClr val="dk1"/>
                </a:solidFill>
                <a:ea typeface="맑은 고딕"/>
              </a:rPr>
              <a:t>채팅</a:t>
            </a:r>
            <a:r>
              <a:rPr lang="en-US" sz="1400" dirty="0">
                <a:solidFill>
                  <a:schemeClr val="dk1"/>
                </a:solidFill>
                <a:ea typeface="+mn-lt"/>
              </a:rPr>
              <a:t>/1</a:t>
            </a:r>
            <a:r>
              <a:rPr lang="ko" sz="1400" dirty="0">
                <a:solidFill>
                  <a:schemeClr val="dk1"/>
                </a:solidFill>
                <a:ea typeface="맑은 고딕"/>
              </a:rPr>
              <a:t>인 미디어 제작</a:t>
            </a:r>
            <a:r>
              <a:rPr lang="en-US" sz="1400" dirty="0">
                <a:solidFill>
                  <a:schemeClr val="dk1"/>
                </a:solidFill>
                <a:ea typeface="+mn-lt"/>
              </a:rPr>
              <a:t>/SNS', '</a:t>
            </a:r>
            <a:r>
              <a:rPr lang="ko" sz="1400" dirty="0">
                <a:solidFill>
                  <a:schemeClr val="dk1"/>
                </a:solidFill>
                <a:ea typeface="맑은 고딕"/>
              </a:rPr>
              <a:t>게임</a:t>
            </a:r>
            <a:r>
              <a:rPr lang="en-US" sz="1400" dirty="0">
                <a:solidFill>
                  <a:schemeClr val="dk1"/>
                </a:solidFill>
                <a:ea typeface="+mn-lt"/>
              </a:rPr>
              <a:t>', '</a:t>
            </a:r>
            <a:r>
              <a:rPr lang="ko" sz="1400" dirty="0">
                <a:solidFill>
                  <a:schemeClr val="dk1"/>
                </a:solidFill>
                <a:ea typeface="맑은 고딕"/>
              </a:rPr>
              <a:t>독서</a:t>
            </a:r>
            <a:r>
              <a:rPr lang="en-US" sz="1400" dirty="0">
                <a:solidFill>
                  <a:schemeClr val="dk1"/>
                </a:solidFill>
                <a:ea typeface="+mn-lt"/>
              </a:rPr>
              <a:t>(</a:t>
            </a:r>
            <a:r>
              <a:rPr lang="ko" sz="1400" dirty="0" err="1">
                <a:solidFill>
                  <a:schemeClr val="dk1"/>
                </a:solidFill>
                <a:ea typeface="맑은 고딕"/>
              </a:rPr>
              <a:t>웹소설</a:t>
            </a:r>
            <a:r>
              <a:rPr lang="ko" sz="1400" dirty="0">
                <a:solidFill>
                  <a:schemeClr val="dk1"/>
                </a:solidFill>
                <a:ea typeface="맑은 고딕"/>
              </a:rPr>
              <a:t> 포함</a:t>
            </a:r>
            <a:r>
              <a:rPr lang="en-US" sz="1400" dirty="0">
                <a:solidFill>
                  <a:schemeClr val="dk1"/>
                </a:solidFill>
                <a:ea typeface="+mn-lt"/>
              </a:rPr>
              <a:t>)', '</a:t>
            </a:r>
            <a:r>
              <a:rPr lang="ko" sz="1400" dirty="0">
                <a:solidFill>
                  <a:schemeClr val="dk1"/>
                </a:solidFill>
                <a:ea typeface="맑은 고딕"/>
              </a:rPr>
              <a:t>요리하기</a:t>
            </a:r>
            <a:r>
              <a:rPr lang="en-US" sz="1400" dirty="0">
                <a:solidFill>
                  <a:schemeClr val="dk1"/>
                </a:solidFill>
                <a:ea typeface="+mn-lt"/>
              </a:rPr>
              <a:t>/</a:t>
            </a:r>
            <a:r>
              <a:rPr lang="ko" sz="1400" dirty="0">
                <a:solidFill>
                  <a:schemeClr val="dk1"/>
                </a:solidFill>
                <a:ea typeface="맑은 고딕"/>
              </a:rPr>
              <a:t>다도</a:t>
            </a:r>
            <a:r>
              <a:rPr lang="en-US" sz="1400" dirty="0">
                <a:solidFill>
                  <a:schemeClr val="dk1"/>
                </a:solidFill>
                <a:ea typeface="+mn-lt"/>
              </a:rPr>
              <a:t>', '</a:t>
            </a:r>
            <a:r>
              <a:rPr lang="ko" sz="1400" dirty="0">
                <a:solidFill>
                  <a:schemeClr val="dk1"/>
                </a:solidFill>
                <a:ea typeface="맑은 고딕"/>
              </a:rPr>
              <a:t>만화보기 </a:t>
            </a:r>
            <a:r>
              <a:rPr lang="en-US" sz="1400" dirty="0">
                <a:solidFill>
                  <a:schemeClr val="dk1"/>
                </a:solidFill>
                <a:ea typeface="+mn-lt"/>
              </a:rPr>
              <a:t>(</a:t>
            </a:r>
            <a:r>
              <a:rPr lang="ko" sz="1400" dirty="0">
                <a:solidFill>
                  <a:schemeClr val="dk1"/>
                </a:solidFill>
                <a:ea typeface="맑은 고딕"/>
              </a:rPr>
              <a:t>웹툰 포함</a:t>
            </a:r>
            <a:r>
              <a:rPr lang="en-US" sz="1400" dirty="0">
                <a:solidFill>
                  <a:schemeClr val="dk1"/>
                </a:solidFill>
                <a:ea typeface="+mn-lt"/>
              </a:rPr>
              <a:t>)’,</a:t>
            </a:r>
            <a:r>
              <a:rPr lang="en-US" sz="1400" dirty="0">
                <a:solidFill>
                  <a:schemeClr val="dk1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chemeClr val="dk1"/>
                </a:solidFill>
                <a:ea typeface="+mn-lt"/>
              </a:rPr>
              <a:t>'</a:t>
            </a:r>
            <a:r>
              <a:rPr lang="ko" sz="1400" dirty="0">
                <a:solidFill>
                  <a:schemeClr val="dk1"/>
                </a:solidFill>
                <a:ea typeface="맑은 고딕"/>
              </a:rPr>
              <a:t>원예</a:t>
            </a:r>
            <a:r>
              <a:rPr lang="en-US" sz="1400" dirty="0">
                <a:solidFill>
                  <a:schemeClr val="dk1"/>
                </a:solidFill>
                <a:ea typeface="+mn-lt"/>
              </a:rPr>
              <a:t>', '15</a:t>
            </a:r>
            <a:r>
              <a:rPr lang="ko" sz="1400" dirty="0">
                <a:solidFill>
                  <a:schemeClr val="dk1"/>
                </a:solidFill>
                <a:ea typeface="맑은 고딕"/>
              </a:rPr>
              <a:t>바둑 장기 체스</a:t>
            </a:r>
            <a:r>
              <a:rPr lang="en-US" sz="1400" dirty="0">
                <a:solidFill>
                  <a:schemeClr val="dk1"/>
                </a:solidFill>
                <a:ea typeface="+mn-lt"/>
              </a:rPr>
              <a:t>', '</a:t>
            </a:r>
            <a:r>
              <a:rPr lang="ko" sz="1400" dirty="0">
                <a:solidFill>
                  <a:schemeClr val="dk1"/>
                </a:solidFill>
                <a:ea typeface="맑은 고딕"/>
              </a:rPr>
              <a:t>보드게임퍼즐큐브 맞추기</a:t>
            </a:r>
            <a:r>
              <a:rPr lang="en-US" sz="1400" dirty="0">
                <a:solidFill>
                  <a:schemeClr val="dk1"/>
                </a:solidFill>
                <a:ea typeface="+mn-lt"/>
              </a:rPr>
              <a:t>',  '20</a:t>
            </a:r>
            <a:r>
              <a:rPr lang="ko" sz="1400" dirty="0">
                <a:solidFill>
                  <a:schemeClr val="dk1"/>
                </a:solidFill>
                <a:ea typeface="맑은 고딕"/>
              </a:rPr>
              <a:t>홈페이지</a:t>
            </a:r>
            <a:r>
              <a:rPr lang="en-US" sz="1400" dirty="0">
                <a:solidFill>
                  <a:schemeClr val="dk1"/>
                </a:solidFill>
                <a:ea typeface="+mn-lt"/>
              </a:rPr>
              <a:t>/</a:t>
            </a:r>
            <a:r>
              <a:rPr lang="ko" sz="1400" dirty="0">
                <a:solidFill>
                  <a:schemeClr val="dk1"/>
                </a:solidFill>
                <a:ea typeface="맑은 고딕"/>
              </a:rPr>
              <a:t>블로그관리</a:t>
            </a:r>
            <a:r>
              <a:rPr lang="en-US" sz="1400" dirty="0">
                <a:solidFill>
                  <a:schemeClr val="dk1"/>
                </a:solidFill>
                <a:ea typeface="+mn-lt"/>
              </a:rPr>
              <a:t>’ </a:t>
            </a:r>
            <a:r>
              <a:rPr lang="en-US" altLang="ko" sz="1400" dirty="0">
                <a:solidFill>
                  <a:schemeClr val="dk1"/>
                </a:solidFill>
                <a:ea typeface="맑은 고딕"/>
              </a:rPr>
              <a:t>)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과 나머지로 대면 활동 분류를 해봤고 비율을 여가 지출 비용에 대입시켜 수치를 알</a:t>
            </a:r>
            <a:r>
              <a:rPr lang="ko-KR" altLang="en-US" dirty="0" err="1">
                <a:solidFill>
                  <a:schemeClr val="dk1"/>
                </a:solidFill>
                <a:ea typeface="맑은 고딕"/>
              </a:rPr>
              <a:t>아보았다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.</a:t>
            </a:r>
            <a:endParaRPr lang="ko" dirty="0">
              <a:solidFill>
                <a:schemeClr val="dk1"/>
              </a:solidFill>
              <a:ea typeface="+mn-lt"/>
              <a:cs typeface="+mn-lt"/>
            </a:endParaRPr>
          </a:p>
          <a:p>
            <a:pPr>
              <a:buClr>
                <a:schemeClr val="dk1"/>
              </a:buClr>
              <a:buSzPts val="1100"/>
            </a:pPr>
            <a:endParaRPr lang="en-US" altLang="ko" sz="2000" dirty="0">
              <a:ea typeface="+mn-lt"/>
              <a:cs typeface="+mn-lt"/>
            </a:endParaRPr>
          </a:p>
          <a:p>
            <a:pPr>
              <a:buClr>
                <a:schemeClr val="dk1"/>
              </a:buClr>
              <a:buSzPts val="1100"/>
            </a:pPr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endParaRPr lang="ko" altLang="en-US" sz="2000" dirty="0">
              <a:ea typeface="맑은 고딕"/>
              <a:cs typeface="Arial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10ECDB1-8C68-49EE-BA7A-1229AC95087E}"/>
              </a:ext>
            </a:extLst>
          </p:cNvPr>
          <p:cNvGrpSpPr/>
          <p:nvPr/>
        </p:nvGrpSpPr>
        <p:grpSpPr>
          <a:xfrm>
            <a:off x="234763" y="649380"/>
            <a:ext cx="11721352" cy="5468471"/>
            <a:chOff x="234763" y="649380"/>
            <a:chExt cx="11721352" cy="546847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2841014-0E00-4771-AC19-EE25494EB96F}"/>
                </a:ext>
              </a:extLst>
            </p:cNvPr>
            <p:cNvSpPr/>
            <p:nvPr/>
          </p:nvSpPr>
          <p:spPr>
            <a:xfrm>
              <a:off x="234763" y="716616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2DA5C5C-604F-4E8B-BE2F-BB97FEAF7718}"/>
                </a:ext>
              </a:extLst>
            </p:cNvPr>
            <p:cNvSpPr/>
            <p:nvPr/>
          </p:nvSpPr>
          <p:spPr>
            <a:xfrm>
              <a:off x="11888880" y="649380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4E8EEE7-3D9D-4A21-A29E-5C365A3ACCC1}"/>
              </a:ext>
            </a:extLst>
          </p:cNvPr>
          <p:cNvSpPr txBox="1"/>
          <p:nvPr/>
        </p:nvSpPr>
        <p:spPr>
          <a:xfrm>
            <a:off x="720310" y="0"/>
            <a:ext cx="11088983" cy="1334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>
              <a:lnSpc>
                <a:spcPct val="150000"/>
              </a:lnSpc>
              <a:spcBef>
                <a:spcPct val="0"/>
              </a:spcBef>
              <a:buNone/>
              <a:defRPr sz="4400">
                <a:latin typeface="+mj-lt"/>
                <a:ea typeface="맑은 고딕"/>
                <a:cs typeface="+mj-cs"/>
              </a:defRPr>
            </a:lvl1pPr>
          </a:lstStyle>
          <a:p>
            <a:r>
              <a:rPr lang="en-US" altLang="ko-KR" dirty="0"/>
              <a:t>3. 20</a:t>
            </a:r>
            <a:r>
              <a:rPr lang="ko-KR" altLang="en-US" dirty="0"/>
              <a:t>대에 </a:t>
            </a:r>
            <a:r>
              <a:rPr lang="en-US" altLang="ko-KR" dirty="0"/>
              <a:t>1</a:t>
            </a:r>
            <a:r>
              <a:rPr lang="ko-KR" altLang="en-US" dirty="0"/>
              <a:t>인 가구가 많아서 그렇지 않을까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56522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992" y="647167"/>
            <a:ext cx="6601744" cy="394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986" y="1138100"/>
            <a:ext cx="3008981" cy="295632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412508" y="4588450"/>
            <a:ext cx="11465350" cy="17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b="0" i="0" dirty="0">
                <a:solidFill>
                  <a:srgbClr val="202124"/>
                </a:solidFill>
                <a:effectLst/>
                <a:latin typeface="Roboto"/>
              </a:rPr>
              <a:t>대면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/>
              </a:rPr>
              <a:t>· </a:t>
            </a:r>
            <a:r>
              <a:rPr lang="ko-KR" altLang="en-US" b="0" i="0" dirty="0" err="1">
                <a:solidFill>
                  <a:srgbClr val="202124"/>
                </a:solidFill>
                <a:effectLst/>
                <a:latin typeface="Roboto"/>
              </a:rPr>
              <a:t>비대면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/>
              </a:rPr>
              <a:t> 활동은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/>
              </a:rPr>
              <a:t>62 : 38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/>
              </a:rPr>
              <a:t>비율이며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/>
              </a:rPr>
              <a:t>,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/>
              </a:rPr>
              <a:t>가구별 여가지출에 대입해본 결과 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비대면</a:t>
            </a:r>
            <a:r>
              <a:rPr lang="ko" altLang="en-US" dirty="0">
                <a:solidFill>
                  <a:schemeClr val="dk1"/>
                </a:solidFill>
                <a:ea typeface="맑은 고딕"/>
              </a:rPr>
              <a:t> 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여가생활을 </a:t>
            </a:r>
            <a:r>
              <a:rPr lang="ko-KR" altLang="en-US" dirty="0">
                <a:solidFill>
                  <a:schemeClr val="dk1"/>
                </a:solidFill>
                <a:ea typeface="맑은 고딕"/>
              </a:rPr>
              <a:t>제외하고도</a:t>
            </a:r>
            <a:r>
              <a:rPr lang="ko" altLang="en-US" dirty="0">
                <a:solidFill>
                  <a:schemeClr val="dk1"/>
                </a:solidFill>
                <a:ea typeface="맑은 고딕"/>
              </a:rPr>
              <a:t> 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1인가구의 여가생활 지출이 가장 큰 것을</a:t>
            </a:r>
            <a:r>
              <a:rPr lang="ko" altLang="en-US" dirty="0">
                <a:solidFill>
                  <a:schemeClr val="dk1"/>
                </a:solidFill>
                <a:ea typeface="맑은 고딕"/>
              </a:rPr>
              <a:t> 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알 수</a:t>
            </a:r>
            <a:r>
              <a:rPr lang="ko" altLang="en-US" dirty="0">
                <a:solidFill>
                  <a:schemeClr val="dk1"/>
                </a:solidFill>
                <a:ea typeface="맑은 고딕"/>
              </a:rPr>
              <a:t> </a:t>
            </a:r>
            <a:r>
              <a:rPr lang="ko-KR" altLang="en-US" dirty="0">
                <a:solidFill>
                  <a:schemeClr val="dk1"/>
                </a:solidFill>
                <a:ea typeface="맑은 고딕"/>
              </a:rPr>
              <a:t>있었다</a:t>
            </a:r>
            <a:r>
              <a:rPr lang="en-US" altLang="ko-KR" dirty="0">
                <a:solidFill>
                  <a:schemeClr val="dk1"/>
                </a:solidFill>
                <a:ea typeface="맑은 고딕"/>
              </a:rPr>
              <a:t>.</a:t>
            </a:r>
            <a:endParaRPr lang="ko-KR" dirty="0">
              <a:solidFill>
                <a:schemeClr val="dk1"/>
              </a:solidFill>
              <a:ea typeface="+mn-lt"/>
              <a:cs typeface="+mn-lt"/>
            </a:endParaRPr>
          </a:p>
          <a:p>
            <a:endParaRPr lang="ko" dirty="0">
              <a:ea typeface="+mn-lt"/>
              <a:cs typeface="+mn-lt"/>
            </a:endParaRPr>
          </a:p>
          <a:p>
            <a:r>
              <a:rPr lang="ko-KR" altLang="en-US" dirty="0">
                <a:solidFill>
                  <a:schemeClr val="dk1"/>
                </a:solidFill>
                <a:ea typeface="맑은 고딕"/>
              </a:rPr>
              <a:t>그러므로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 1인 가구</a:t>
            </a:r>
            <a:r>
              <a:rPr lang="ko-KR" altLang="en-US" dirty="0">
                <a:solidFill>
                  <a:schemeClr val="dk1"/>
                </a:solidFill>
                <a:ea typeface="맑은 고딕"/>
              </a:rPr>
              <a:t>의 잦은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 </a:t>
            </a:r>
            <a:r>
              <a:rPr lang="ko-KR" altLang="en-US" dirty="0">
                <a:solidFill>
                  <a:schemeClr val="dk1"/>
                </a:solidFill>
                <a:ea typeface="맑은 고딕"/>
              </a:rPr>
              <a:t>대면 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여가생활</a:t>
            </a:r>
            <a:r>
              <a:rPr lang="ko-KR" altLang="en-US" dirty="0">
                <a:solidFill>
                  <a:schemeClr val="dk1"/>
                </a:solidFill>
                <a:ea typeface="맑은 고딕"/>
              </a:rPr>
              <a:t>이 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확진자</a:t>
            </a:r>
            <a:r>
              <a:rPr lang="ko" altLang="en-US" dirty="0">
                <a:solidFill>
                  <a:schemeClr val="dk1"/>
                </a:solidFill>
                <a:ea typeface="맑은 고딕"/>
              </a:rPr>
              <a:t> 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수에 영향을 주</a:t>
            </a:r>
            <a:r>
              <a:rPr lang="ko-KR" altLang="en-US" dirty="0" err="1">
                <a:solidFill>
                  <a:schemeClr val="dk1"/>
                </a:solidFill>
                <a:ea typeface="맑은 고딕"/>
              </a:rPr>
              <a:t>었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고</a:t>
            </a:r>
            <a:r>
              <a:rPr lang="en-US" altLang="ko" dirty="0">
                <a:solidFill>
                  <a:schemeClr val="dk1"/>
                </a:solidFill>
                <a:ea typeface="맑은 고딕"/>
              </a:rPr>
              <a:t>,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 </a:t>
            </a:r>
            <a:endParaRPr lang="ko" dirty="0">
              <a:solidFill>
                <a:schemeClr val="dk1"/>
              </a:solidFill>
              <a:ea typeface="+mn-lt"/>
              <a:cs typeface="+mn-lt"/>
            </a:endParaRPr>
          </a:p>
          <a:p>
            <a:r>
              <a:rPr lang="ko" dirty="0">
                <a:solidFill>
                  <a:schemeClr val="dk1"/>
                </a:solidFill>
                <a:ea typeface="맑은 고딕"/>
                <a:cs typeface="Arial"/>
              </a:rPr>
              <a:t>1인</a:t>
            </a:r>
            <a:r>
              <a:rPr lang="en-US" altLang="ko" dirty="0">
                <a:solidFill>
                  <a:schemeClr val="dk1"/>
                </a:solidFill>
                <a:ea typeface="맑은 고딕"/>
                <a:cs typeface="Arial"/>
              </a:rPr>
              <a:t> </a:t>
            </a:r>
            <a:r>
              <a:rPr lang="ko" dirty="0">
                <a:solidFill>
                  <a:schemeClr val="dk1"/>
                </a:solidFill>
                <a:ea typeface="맑은 고딕"/>
                <a:cs typeface="Arial"/>
              </a:rPr>
              <a:t>가구</a:t>
            </a:r>
            <a:r>
              <a:rPr lang="en-US" altLang="ko" dirty="0">
                <a:solidFill>
                  <a:schemeClr val="dk1"/>
                </a:solidFill>
                <a:ea typeface="맑은 고딕"/>
                <a:cs typeface="Arial"/>
              </a:rPr>
              <a:t> </a:t>
            </a:r>
            <a:r>
              <a:rPr lang="ko" dirty="0">
                <a:solidFill>
                  <a:schemeClr val="dk1"/>
                </a:solidFill>
                <a:ea typeface="맑은 고딕"/>
                <a:cs typeface="Arial"/>
              </a:rPr>
              <a:t>수</a:t>
            </a:r>
            <a:r>
              <a:rPr lang="en-US" altLang="ko" dirty="0">
                <a:solidFill>
                  <a:schemeClr val="dk1"/>
                </a:solidFill>
                <a:ea typeface="맑은 고딕"/>
                <a:cs typeface="Arial"/>
              </a:rPr>
              <a:t> </a:t>
            </a:r>
            <a:r>
              <a:rPr lang="ko" dirty="0">
                <a:solidFill>
                  <a:schemeClr val="dk1"/>
                </a:solidFill>
                <a:ea typeface="맑은 고딕"/>
                <a:cs typeface="Arial"/>
              </a:rPr>
              <a:t>중 가장 많은 20대가 전체 확진자에서 많이</a:t>
            </a:r>
            <a:r>
              <a:rPr lang="en-US" altLang="ko" dirty="0">
                <a:solidFill>
                  <a:schemeClr val="dk1"/>
                </a:solidFill>
                <a:ea typeface="맑은 고딕"/>
                <a:cs typeface="Arial"/>
              </a:rPr>
              <a:t> </a:t>
            </a:r>
            <a:r>
              <a:rPr lang="ko" dirty="0">
                <a:solidFill>
                  <a:schemeClr val="dk1"/>
                </a:solidFill>
                <a:ea typeface="맑은 고딕"/>
                <a:cs typeface="Arial"/>
              </a:rPr>
              <a:t>나온 </a:t>
            </a:r>
            <a:r>
              <a:rPr lang="ko-KR" altLang="en-US" dirty="0">
                <a:solidFill>
                  <a:schemeClr val="dk1"/>
                </a:solidFill>
                <a:ea typeface="맑은 고딕"/>
                <a:cs typeface="Arial"/>
              </a:rPr>
              <a:t>이유가 되었다고 생각한다</a:t>
            </a:r>
            <a:r>
              <a:rPr lang="en-US" altLang="ko-KR" dirty="0">
                <a:solidFill>
                  <a:schemeClr val="dk1"/>
                </a:solidFill>
                <a:ea typeface="맑은 고딕"/>
                <a:cs typeface="Arial"/>
              </a:rPr>
              <a:t>.</a:t>
            </a:r>
            <a:r>
              <a:rPr lang="en-US" altLang="ko" dirty="0">
                <a:solidFill>
                  <a:schemeClr val="dk1"/>
                </a:solidFill>
                <a:ea typeface="맑은 고딕"/>
                <a:cs typeface="Arial"/>
              </a:rPr>
              <a:t> </a:t>
            </a:r>
            <a:endParaRPr lang="ko" dirty="0">
              <a:solidFill>
                <a:schemeClr val="dk1"/>
              </a:solidFill>
              <a:ea typeface="맑은 고딕"/>
              <a:cs typeface="Arial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0F18CAA8-DC64-4FA2-A9E2-434E1D3DC4DC}"/>
              </a:ext>
            </a:extLst>
          </p:cNvPr>
          <p:cNvSpPr/>
          <p:nvPr/>
        </p:nvSpPr>
        <p:spPr>
          <a:xfrm>
            <a:off x="3844670" y="2472308"/>
            <a:ext cx="98107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E766740-7C98-48C3-BA38-474B6BADEEAE}"/>
              </a:ext>
            </a:extLst>
          </p:cNvPr>
          <p:cNvGrpSpPr/>
          <p:nvPr/>
        </p:nvGrpSpPr>
        <p:grpSpPr>
          <a:xfrm>
            <a:off x="234763" y="649380"/>
            <a:ext cx="11721352" cy="5468471"/>
            <a:chOff x="234763" y="649380"/>
            <a:chExt cx="11721352" cy="546847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5C6A0D8-4F9A-4789-9A40-AEB403A6CE8B}"/>
                </a:ext>
              </a:extLst>
            </p:cNvPr>
            <p:cNvSpPr/>
            <p:nvPr/>
          </p:nvSpPr>
          <p:spPr>
            <a:xfrm>
              <a:off x="234763" y="716616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CA12CE4-AFAA-4964-8C8D-F9B9B98199C6}"/>
                </a:ext>
              </a:extLst>
            </p:cNvPr>
            <p:cNvSpPr/>
            <p:nvPr/>
          </p:nvSpPr>
          <p:spPr>
            <a:xfrm>
              <a:off x="11888880" y="649380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2BF9020-5CFA-4893-9959-65402CC2CA82}"/>
              </a:ext>
            </a:extLst>
          </p:cNvPr>
          <p:cNvSpPr txBox="1"/>
          <p:nvPr/>
        </p:nvSpPr>
        <p:spPr>
          <a:xfrm>
            <a:off x="720310" y="0"/>
            <a:ext cx="11088983" cy="1334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>
              <a:lnSpc>
                <a:spcPct val="150000"/>
              </a:lnSpc>
              <a:spcBef>
                <a:spcPct val="0"/>
              </a:spcBef>
              <a:buNone/>
              <a:defRPr sz="4400">
                <a:latin typeface="+mj-lt"/>
                <a:ea typeface="맑은 고딕"/>
                <a:cs typeface="+mj-cs"/>
              </a:defRPr>
            </a:lvl1pPr>
          </a:lstStyle>
          <a:p>
            <a:r>
              <a:rPr lang="en-US" altLang="ko-KR" dirty="0"/>
              <a:t>3. 20</a:t>
            </a:r>
            <a:r>
              <a:rPr lang="ko-KR" altLang="en-US" dirty="0"/>
              <a:t>대에 </a:t>
            </a:r>
            <a:r>
              <a:rPr lang="en-US" altLang="ko-KR" dirty="0"/>
              <a:t>1</a:t>
            </a:r>
            <a:r>
              <a:rPr lang="ko-KR" altLang="en-US" dirty="0"/>
              <a:t>인 가구가 많아서 그렇지 않을까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18522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E56AF59-5351-4B0F-B1F5-1C1F5876A9DB}"/>
              </a:ext>
            </a:extLst>
          </p:cNvPr>
          <p:cNvSpPr/>
          <p:nvPr/>
        </p:nvSpPr>
        <p:spPr>
          <a:xfrm>
            <a:off x="698834" y="2154656"/>
            <a:ext cx="10948234" cy="2895596"/>
          </a:xfrm>
          <a:prstGeom prst="roundRect">
            <a:avLst/>
          </a:prstGeom>
          <a:solidFill>
            <a:srgbClr val="BDD7EE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Google Shape;98;p19"/>
          <p:cNvSpPr txBox="1"/>
          <p:nvPr/>
        </p:nvSpPr>
        <p:spPr>
          <a:xfrm>
            <a:off x="927116" y="2245325"/>
            <a:ext cx="10566050" cy="29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sz="3200" dirty="0">
                <a:latin typeface="Malgun Gothic"/>
                <a:ea typeface="Malgun Gothic"/>
              </a:rPr>
              <a:t>1인 가구가 코로나 주 전파원일 가능성이 </a:t>
            </a:r>
            <a:r>
              <a:rPr lang="ko" altLang="en-US" sz="3200" dirty="0">
                <a:latin typeface="Malgun Gothic"/>
                <a:ea typeface="Malgun Gothic"/>
              </a:rPr>
              <a:t>크고 20대 1인가구가 가장 많음으로 전체 확진자 중 20대가 가장 많이 나왔다라고 유추해 볼 수 있었다.</a:t>
            </a:r>
            <a:endParaRPr lang="ko" altLang="en-US" sz="3200" dirty="0">
              <a:latin typeface="Malgun Gothic"/>
              <a:ea typeface="Malgun Gothic"/>
              <a:cs typeface="Arial"/>
            </a:endParaRPr>
          </a:p>
          <a:p>
            <a:endParaRPr sz="3200" dirty="0">
              <a:latin typeface="Malgun Gothic"/>
              <a:ea typeface="Malgun Gothic"/>
            </a:endParaRPr>
          </a:p>
          <a:p>
            <a:r>
              <a:rPr lang="ko-KR" altLang="en-US" sz="3200" dirty="0">
                <a:latin typeface="Malgun Gothic"/>
                <a:ea typeface="맑은 고딕"/>
              </a:rPr>
              <a:t>→ </a:t>
            </a:r>
            <a:r>
              <a:rPr lang="en-US" altLang="ko" sz="3200" dirty="0">
                <a:latin typeface="Malgun Gothic"/>
                <a:ea typeface="맑은 고딕"/>
              </a:rPr>
              <a:t>20대 1</a:t>
            </a:r>
            <a:r>
              <a:rPr lang="ko" sz="3200" dirty="0">
                <a:latin typeface="Malgun Gothic"/>
                <a:ea typeface="Malgun Gothic"/>
              </a:rPr>
              <a:t>인</a:t>
            </a:r>
            <a:r>
              <a:rPr lang="en-US" altLang="ko" sz="3200" dirty="0">
                <a:latin typeface="Malgun Gothic"/>
                <a:ea typeface="Malgun Gothic"/>
              </a:rPr>
              <a:t> </a:t>
            </a:r>
            <a:r>
              <a:rPr lang="ko" sz="3200" dirty="0">
                <a:latin typeface="Malgun Gothic"/>
                <a:ea typeface="Malgun Gothic"/>
              </a:rPr>
              <a:t>가구가 많은 지역에 관심을 기울여야 한다.</a:t>
            </a:r>
            <a:endParaRPr sz="3200" dirty="0">
              <a:latin typeface="Malgun Gothic"/>
              <a:ea typeface="Malgun Gothic"/>
            </a:endParaRPr>
          </a:p>
        </p:txBody>
      </p:sp>
      <p:sp>
        <p:nvSpPr>
          <p:cNvPr id="2" name="Google Shape;60;p14">
            <a:extLst>
              <a:ext uri="{FF2B5EF4-FFF2-40B4-BE49-F238E27FC236}">
                <a16:creationId xmlns:a16="http://schemas.microsoft.com/office/drawing/2014/main" id="{7EFD307C-AC58-4AD9-A9BE-3C2C113C69E4}"/>
              </a:ext>
            </a:extLst>
          </p:cNvPr>
          <p:cNvSpPr txBox="1"/>
          <p:nvPr/>
        </p:nvSpPr>
        <p:spPr>
          <a:xfrm>
            <a:off x="701075" y="216475"/>
            <a:ext cx="6508725" cy="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4000">
                <a:latin typeface="Malgun Gothic"/>
                <a:ea typeface="맑은 고딕"/>
              </a:rPr>
              <a:t>3. </a:t>
            </a:r>
            <a:r>
              <a:rPr lang="ko" altLang="en-US" sz="4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연령대별 </a:t>
            </a:r>
            <a:r>
              <a:rPr lang="en-US" altLang="ko" sz="4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" altLang="en-US" sz="4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인가구</a:t>
            </a:r>
            <a:r>
              <a:rPr lang="ko" altLang="en-US" sz="4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분포 </a:t>
            </a:r>
            <a:endParaRPr lang="ko-KR" altLang="en-US" sz="400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  <a:p>
            <a:endParaRPr sz="4000">
              <a:cs typeface="Arial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D3EA524-8489-4790-AF2E-2D2799B98DB0}"/>
              </a:ext>
            </a:extLst>
          </p:cNvPr>
          <p:cNvGrpSpPr/>
          <p:nvPr/>
        </p:nvGrpSpPr>
        <p:grpSpPr>
          <a:xfrm>
            <a:off x="234763" y="649380"/>
            <a:ext cx="11721352" cy="5468471"/>
            <a:chOff x="234763" y="649380"/>
            <a:chExt cx="11721352" cy="546847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EC7F0FF-4D54-41B9-93AB-BCC810A41F0E}"/>
                </a:ext>
              </a:extLst>
            </p:cNvPr>
            <p:cNvSpPr/>
            <p:nvPr/>
          </p:nvSpPr>
          <p:spPr>
            <a:xfrm>
              <a:off x="234763" y="716616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5955AD8-AFE9-4CB4-A0C8-4D068F392D98}"/>
                </a:ext>
              </a:extLst>
            </p:cNvPr>
            <p:cNvSpPr/>
            <p:nvPr/>
          </p:nvSpPr>
          <p:spPr>
            <a:xfrm>
              <a:off x="11888880" y="649380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1084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EE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259B73-67D7-4520-A632-99B8EB1B0982}"/>
              </a:ext>
            </a:extLst>
          </p:cNvPr>
          <p:cNvSpPr txBox="1"/>
          <p:nvPr/>
        </p:nvSpPr>
        <p:spPr>
          <a:xfrm>
            <a:off x="720310" y="2761911"/>
            <a:ext cx="11088983" cy="1334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>
              <a:lnSpc>
                <a:spcPct val="150000"/>
              </a:lnSpc>
              <a:spcBef>
                <a:spcPct val="0"/>
              </a:spcBef>
              <a:buNone/>
              <a:defRPr sz="4400">
                <a:latin typeface="+mj-lt"/>
                <a:ea typeface="맑은 고딕"/>
                <a:cs typeface="+mj-cs"/>
              </a:defRPr>
            </a:lvl1pPr>
          </a:lstStyle>
          <a:p>
            <a:pPr algn="ctr"/>
            <a:r>
              <a:rPr lang="ko-KR" altLang="en-US" dirty="0"/>
              <a:t>감사합니다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207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8C6C5092-7898-4B0B-A235-35DDE929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921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ea typeface="맑은 고딕"/>
              </a:rPr>
              <a:t>0. </a:t>
            </a:r>
            <a:r>
              <a:rPr lang="ko-KR" altLang="en-US">
                <a:ea typeface="맑은 고딕"/>
              </a:rPr>
              <a:t>왜 </a:t>
            </a:r>
            <a:r>
              <a:rPr lang="en-US" altLang="ko-KR">
                <a:ea typeface="맑은 고딕"/>
              </a:rPr>
              <a:t>20</a:t>
            </a:r>
            <a:r>
              <a:rPr lang="ko-KR" altLang="en-US">
                <a:ea typeface="맑은 고딕"/>
              </a:rPr>
              <a:t>대에 주목했는가</a:t>
            </a:r>
            <a:r>
              <a:rPr lang="en-US" altLang="ko-KR">
                <a:ea typeface="맑은 고딕"/>
              </a:rPr>
              <a:t>?</a:t>
            </a:r>
            <a:endParaRPr lang="ko-KR" altLang="en-US">
              <a:ea typeface="맑은 고딕"/>
            </a:endParaRP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C156C4E2-BC6B-4C75-9FD6-698C3C065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114" y="3140074"/>
            <a:ext cx="676275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282052-B492-4D38-B079-50630A0815B7}"/>
              </a:ext>
            </a:extLst>
          </p:cNvPr>
          <p:cNvSpPr txBox="1"/>
          <p:nvPr/>
        </p:nvSpPr>
        <p:spPr>
          <a:xfrm>
            <a:off x="914302" y="1730981"/>
            <a:ext cx="9964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나이대</a:t>
            </a:r>
            <a:r>
              <a:rPr lang="ko-KR" altLang="en-US" dirty="0"/>
              <a:t> 별 인구 대비 </a:t>
            </a:r>
            <a:r>
              <a:rPr lang="ko-KR" altLang="en-US" dirty="0" err="1"/>
              <a:t>확진자</a:t>
            </a:r>
            <a:r>
              <a:rPr lang="en-US" altLang="ko-KR" dirty="0"/>
              <a:t>, </a:t>
            </a:r>
            <a:r>
              <a:rPr lang="ko-KR" altLang="en-US" dirty="0"/>
              <a:t>사망자</a:t>
            </a:r>
            <a:r>
              <a:rPr lang="en-US" altLang="ko-KR" dirty="0"/>
              <a:t>, </a:t>
            </a:r>
            <a:r>
              <a:rPr lang="ko-KR" altLang="en-US" dirty="0"/>
              <a:t>나이별 </a:t>
            </a:r>
            <a:r>
              <a:rPr lang="ko-KR" altLang="en-US" dirty="0" err="1"/>
              <a:t>확진자</a:t>
            </a:r>
            <a:r>
              <a:rPr lang="ko-KR" altLang="en-US" dirty="0"/>
              <a:t> 대비 사망자의 비율을 비교해봤을 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눈에 띄는 한 수치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 </a:t>
            </a:r>
            <a:r>
              <a:rPr lang="en-US" altLang="ko-KR" dirty="0"/>
              <a:t>20</a:t>
            </a:r>
            <a:r>
              <a:rPr lang="ko-KR" altLang="en-US" dirty="0"/>
              <a:t>대의 인구대비 </a:t>
            </a:r>
            <a:r>
              <a:rPr lang="ko-KR" altLang="en-US" dirty="0" err="1"/>
              <a:t>확진자</a:t>
            </a:r>
            <a:r>
              <a:rPr lang="ko-KR" altLang="en-US" dirty="0"/>
              <a:t> 수가 많을까</a:t>
            </a:r>
            <a:r>
              <a:rPr lang="en-US" altLang="ko-KR" dirty="0"/>
              <a:t>?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263FC1D-BFE5-4DE7-B75B-3B7EC9986CA9}"/>
              </a:ext>
            </a:extLst>
          </p:cNvPr>
          <p:cNvGrpSpPr/>
          <p:nvPr/>
        </p:nvGrpSpPr>
        <p:grpSpPr>
          <a:xfrm>
            <a:off x="234763" y="649380"/>
            <a:ext cx="11721352" cy="5468471"/>
            <a:chOff x="234763" y="649380"/>
            <a:chExt cx="11721352" cy="546847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4742B58-2CD5-4FA5-A8BB-99C969E687D4}"/>
                </a:ext>
              </a:extLst>
            </p:cNvPr>
            <p:cNvSpPr/>
            <p:nvPr/>
          </p:nvSpPr>
          <p:spPr>
            <a:xfrm>
              <a:off x="234763" y="716616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E9FFB44-71E1-4F55-A524-2E6742694490}"/>
                </a:ext>
              </a:extLst>
            </p:cNvPr>
            <p:cNvSpPr/>
            <p:nvPr/>
          </p:nvSpPr>
          <p:spPr>
            <a:xfrm>
              <a:off x="11888880" y="649380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747C250-84EB-430A-B4E9-A1B5B407B1FE}"/>
              </a:ext>
            </a:extLst>
          </p:cNvPr>
          <p:cNvSpPr txBox="1"/>
          <p:nvPr/>
        </p:nvSpPr>
        <p:spPr>
          <a:xfrm>
            <a:off x="723900" y="333375"/>
            <a:ext cx="723900" cy="3788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 err="1">
                <a:ea typeface="맑은 고딕"/>
              </a:rPr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87937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3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81DCCBF-53F2-4123-94FD-8B3302C55B6F}"/>
              </a:ext>
            </a:extLst>
          </p:cNvPr>
          <p:cNvSpPr txBox="1">
            <a:spLocks/>
          </p:cNvSpPr>
          <p:nvPr/>
        </p:nvSpPr>
        <p:spPr>
          <a:xfrm>
            <a:off x="838200" y="2989394"/>
            <a:ext cx="10515600" cy="879212"/>
          </a:xfrm>
          <a:prstGeom prst="rect">
            <a:avLst/>
          </a:prstGeom>
        </p:spPr>
        <p:txBody>
          <a:bodyPr lIns="91440" tIns="45720" rIns="91440" bIns="45720" anchor="t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1. </a:t>
            </a:r>
            <a:r>
              <a:rPr lang="en-US" altLang="ko-KR" dirty="0">
                <a:latin typeface="Malgun Gothic"/>
                <a:ea typeface="Malgun Gothic"/>
              </a:rPr>
              <a:t>20</a:t>
            </a:r>
            <a:r>
              <a:rPr lang="ko-KR" dirty="0">
                <a:latin typeface="Malgun Gothic"/>
                <a:ea typeface="Malgun Gothic"/>
              </a:rPr>
              <a:t>대가 해외 진출을 많이 해서 그렇지 않을까</a:t>
            </a:r>
            <a:r>
              <a:rPr lang="en-US" altLang="ko-KR" dirty="0">
                <a:latin typeface="Malgun Gothic"/>
                <a:ea typeface="Malgun Gothic"/>
              </a:rPr>
              <a:t>?</a:t>
            </a:r>
            <a:endParaRPr lang="ko-KR" altLang="en-US" dirty="0">
              <a:latin typeface="Malgun Gothic"/>
              <a:ea typeface="Malgun Gothic"/>
              <a:cs typeface="+mj-lt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6629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8EB4258-124A-4622-A6B3-9C57E8392D78}"/>
              </a:ext>
            </a:extLst>
          </p:cNvPr>
          <p:cNvSpPr txBox="1">
            <a:spLocks/>
          </p:cNvSpPr>
          <p:nvPr/>
        </p:nvSpPr>
        <p:spPr>
          <a:xfrm>
            <a:off x="838200" y="278040"/>
            <a:ext cx="10515600" cy="879212"/>
          </a:xfrm>
          <a:prstGeom prst="rect">
            <a:avLst/>
          </a:prstGeom>
        </p:spPr>
        <p:txBody>
          <a:bodyPr lIns="91440" tIns="45720" rIns="91440" bIns="45720" anchor="t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1. </a:t>
            </a:r>
            <a:r>
              <a:rPr lang="en-US" altLang="ko-KR" dirty="0">
                <a:latin typeface="Malgun Gothic"/>
                <a:ea typeface="Malgun Gothic"/>
              </a:rPr>
              <a:t>20</a:t>
            </a:r>
            <a:r>
              <a:rPr lang="ko-KR" dirty="0">
                <a:latin typeface="Malgun Gothic"/>
                <a:ea typeface="Malgun Gothic"/>
              </a:rPr>
              <a:t>대가 해외 진출을 많이 해서 그렇지 않을까</a:t>
            </a:r>
            <a:r>
              <a:rPr lang="en-US" altLang="ko-KR" dirty="0">
                <a:latin typeface="Malgun Gothic"/>
                <a:ea typeface="Malgun Gothic"/>
              </a:rPr>
              <a:t>?</a:t>
            </a:r>
            <a:endParaRPr lang="ko-KR" altLang="en-US" dirty="0">
              <a:latin typeface="Malgun Gothic"/>
              <a:ea typeface="Malgun Gothic"/>
              <a:cs typeface="+mj-lt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a typeface="맑은 고딕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D5CF33C-5CAF-4422-9275-081976C08EF8}"/>
              </a:ext>
            </a:extLst>
          </p:cNvPr>
          <p:cNvGrpSpPr/>
          <p:nvPr/>
        </p:nvGrpSpPr>
        <p:grpSpPr>
          <a:xfrm>
            <a:off x="965299" y="1346530"/>
            <a:ext cx="10294070" cy="5465697"/>
            <a:chOff x="595185" y="617187"/>
            <a:chExt cx="11001641" cy="6129726"/>
          </a:xfrm>
        </p:grpSpPr>
        <p:pic>
          <p:nvPicPr>
            <p:cNvPr id="5" name="그림 4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5B0916C2-C174-41EF-B4D3-F90AD7BB15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13" b="17003"/>
            <a:stretch/>
          </p:blipFill>
          <p:spPr>
            <a:xfrm>
              <a:off x="595185" y="617187"/>
              <a:ext cx="11001641" cy="6129726"/>
            </a:xfrm>
            <a:prstGeom prst="rect">
              <a:avLst/>
            </a:prstGeom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19B12D2-AD9F-4F45-B103-A433D72A4938}"/>
                </a:ext>
              </a:extLst>
            </p:cNvPr>
            <p:cNvGrpSpPr/>
            <p:nvPr/>
          </p:nvGrpSpPr>
          <p:grpSpPr>
            <a:xfrm>
              <a:off x="10148720" y="3163088"/>
              <a:ext cx="1228454" cy="2735920"/>
              <a:chOff x="10148720" y="3163088"/>
              <a:chExt cx="1228454" cy="2735920"/>
            </a:xfrm>
          </p:grpSpPr>
          <p:sp>
            <p:nvSpPr>
              <p:cNvPr id="7" name="액자 6">
                <a:extLst>
                  <a:ext uri="{FF2B5EF4-FFF2-40B4-BE49-F238E27FC236}">
                    <a16:creationId xmlns:a16="http://schemas.microsoft.com/office/drawing/2014/main" id="{DE6E3A9C-C028-44BD-93D1-F80C736C5302}"/>
                  </a:ext>
                </a:extLst>
              </p:cNvPr>
              <p:cNvSpPr/>
              <p:nvPr/>
            </p:nvSpPr>
            <p:spPr>
              <a:xfrm>
                <a:off x="11176647" y="4625667"/>
                <a:ext cx="200527" cy="1273341"/>
              </a:xfrm>
              <a:prstGeom prst="fram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F0D80CF0-C317-4914-96D8-C8086985ED5F}"/>
                  </a:ext>
                </a:extLst>
              </p:cNvPr>
              <p:cNvCxnSpPr/>
              <p:nvPr/>
            </p:nvCxnSpPr>
            <p:spPr>
              <a:xfrm flipH="1" flipV="1">
                <a:off x="10148720" y="3163088"/>
                <a:ext cx="1130696" cy="1435008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0CF99DD-866D-4630-AB64-D560615B6140}"/>
              </a:ext>
            </a:extLst>
          </p:cNvPr>
          <p:cNvSpPr/>
          <p:nvPr/>
        </p:nvSpPr>
        <p:spPr>
          <a:xfrm>
            <a:off x="7805057" y="2383973"/>
            <a:ext cx="3080657" cy="120831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확진자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수 : 약 2만명</a:t>
            </a:r>
            <a:b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</a:b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Malgun Gothic"/>
              <a:ea typeface="Malgun Gothic"/>
            </a:endParaRPr>
          </a:p>
          <a:p>
            <a:pPr algn="ctr"/>
            <a:r>
              <a:rPr 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총 214개국 중에서  </a:t>
            </a:r>
            <a:r>
              <a:rPr lang="ko-KR" sz="1600" b="1" dirty="0">
                <a:solidFill>
                  <a:srgbClr val="FF6600"/>
                </a:solidFill>
                <a:latin typeface="Malgun Gothic"/>
                <a:ea typeface="Malgun Gothic"/>
              </a:rPr>
              <a:t>75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위</a:t>
            </a:r>
          </a:p>
          <a:p>
            <a:pPr algn="ctr"/>
            <a:r>
              <a:rPr lang="ko-KR" sz="1100" dirty="0">
                <a:solidFill>
                  <a:schemeClr val="bg2">
                    <a:lumMod val="50000"/>
                  </a:schemeClr>
                </a:solidFill>
                <a:latin typeface="Malgun Gothic"/>
                <a:ea typeface="Malgun Gothic"/>
              </a:rPr>
              <a:t>(2020년 9월 5일 집계기준)</a:t>
            </a:r>
            <a:endParaRPr lang="ko-K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D03D5005-B228-43DC-8D87-53C321E9DCF1}"/>
              </a:ext>
            </a:extLst>
          </p:cNvPr>
          <p:cNvSpPr txBox="1"/>
          <p:nvPr/>
        </p:nvSpPr>
        <p:spPr>
          <a:xfrm>
            <a:off x="2006" y="6621541"/>
            <a:ext cx="5751907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i="1">
                <a:solidFill>
                  <a:srgbClr val="408080"/>
                </a:solidFill>
                <a:ea typeface="맑은 고딕"/>
              </a:rPr>
              <a:t>자료출처 : WHO Novel Coronavirus (2019-nCoV) situation reports : https://covid19.who.int/</a:t>
            </a:r>
            <a:endParaRPr lang="en-US" altLang="ko-KR" sz="1050">
              <a:ea typeface="맑은 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33E4BB-047D-41BC-AE4B-6B44AAAAC887}"/>
              </a:ext>
            </a:extLst>
          </p:cNvPr>
          <p:cNvSpPr txBox="1"/>
          <p:nvPr/>
        </p:nvSpPr>
        <p:spPr>
          <a:xfrm>
            <a:off x="2439761" y="1558018"/>
            <a:ext cx="8447314" cy="64633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코로나 바이러스의 전 세계적 대유행 가운데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, </a:t>
            </a:r>
            <a:r>
              <a:rPr lang="en-US" altLang="ko-KR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해외주요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en-US" altLang="ko-KR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국가들의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en-US" altLang="ko-KR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확진자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en-US" altLang="ko-KR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수는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 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r>
              <a:rPr lang="ko-KR">
                <a:latin typeface="Malgun Gothic"/>
                <a:ea typeface="Malgun Gothic"/>
              </a:rPr>
              <a:t>그래프에서 보이는</a:t>
            </a:r>
            <a:r>
              <a:rPr lang="ko-KR" altLang="en-US">
                <a:latin typeface="Malgun Gothic"/>
                <a:ea typeface="Malgun Gothic"/>
              </a:rPr>
              <a:t> 것처럼 대한민국의 수 보다 많다</a:t>
            </a:r>
            <a:r>
              <a:rPr lang="en-US" altLang="ko-KR">
                <a:latin typeface="Malgun Gothic"/>
                <a:ea typeface="Malgun Gothic"/>
              </a:rPr>
              <a:t>.</a:t>
            </a:r>
            <a:r>
              <a:rPr lang="ko-KR">
                <a:latin typeface="Malgun Gothic"/>
                <a:ea typeface="Malgun Gothic"/>
              </a:rPr>
              <a:t> </a:t>
            </a:r>
            <a:endParaRPr lang="ko-KR">
              <a:ea typeface="맑은 고딕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159EF3-CDFA-44DD-9B71-C1EA8488A698}"/>
              </a:ext>
            </a:extLst>
          </p:cNvPr>
          <p:cNvGrpSpPr/>
          <p:nvPr/>
        </p:nvGrpSpPr>
        <p:grpSpPr>
          <a:xfrm>
            <a:off x="234763" y="649380"/>
            <a:ext cx="11721352" cy="5468471"/>
            <a:chOff x="234763" y="649380"/>
            <a:chExt cx="11721352" cy="546847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EC01C74-C0FD-47F0-AB5A-5C617CD37CBD}"/>
                </a:ext>
              </a:extLst>
            </p:cNvPr>
            <p:cNvSpPr/>
            <p:nvPr/>
          </p:nvSpPr>
          <p:spPr>
            <a:xfrm>
              <a:off x="234763" y="716616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2E962ED-F799-4F8B-91D1-7B020EF93CF3}"/>
                </a:ext>
              </a:extLst>
            </p:cNvPr>
            <p:cNvSpPr/>
            <p:nvPr/>
          </p:nvSpPr>
          <p:spPr>
            <a:xfrm>
              <a:off x="11888880" y="649380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6904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3AA63AC-C5DD-486F-A666-7D8C292FBAB2}"/>
              </a:ext>
            </a:extLst>
          </p:cNvPr>
          <p:cNvSpPr txBox="1">
            <a:spLocks/>
          </p:cNvSpPr>
          <p:nvPr/>
        </p:nvSpPr>
        <p:spPr>
          <a:xfrm>
            <a:off x="838200" y="278040"/>
            <a:ext cx="10515600" cy="879212"/>
          </a:xfrm>
          <a:prstGeom prst="rect">
            <a:avLst/>
          </a:prstGeom>
        </p:spPr>
        <p:txBody>
          <a:bodyPr lIns="91440" tIns="45720" rIns="91440" bIns="45720" anchor="t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>
                <a:ea typeface="맑은 고딕"/>
              </a:rPr>
              <a:t>1. </a:t>
            </a:r>
            <a:r>
              <a:rPr lang="en-US" altLang="ko-KR">
                <a:latin typeface="Malgun Gothic"/>
                <a:ea typeface="Malgun Gothic"/>
              </a:rPr>
              <a:t>20</a:t>
            </a:r>
            <a:r>
              <a:rPr lang="ko-KR">
                <a:latin typeface="Malgun Gothic"/>
                <a:ea typeface="Malgun Gothic"/>
              </a:rPr>
              <a:t>대가 해외 진출을 많이 해서 그렇지 않을까</a:t>
            </a:r>
            <a:r>
              <a:rPr lang="en-US" altLang="ko-KR">
                <a:latin typeface="Malgun Gothic"/>
                <a:ea typeface="Malgun Gothic"/>
              </a:rPr>
              <a:t>?</a:t>
            </a:r>
            <a:endParaRPr lang="ko-KR" altLang="en-US">
              <a:latin typeface="Malgun Gothic"/>
              <a:ea typeface="Malgun Gothic"/>
              <a:cs typeface="+mj-lt"/>
            </a:endParaRPr>
          </a:p>
          <a:p>
            <a:pPr>
              <a:lnSpc>
                <a:spcPct val="150000"/>
              </a:lnSpc>
            </a:pPr>
            <a:endParaRPr lang="en-US" altLang="ko-KR">
              <a:ea typeface="맑은 고딕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0D3F406-12EF-4639-8F3C-9628FCB07D3E}"/>
              </a:ext>
            </a:extLst>
          </p:cNvPr>
          <p:cNvGrpSpPr/>
          <p:nvPr/>
        </p:nvGrpSpPr>
        <p:grpSpPr>
          <a:xfrm>
            <a:off x="412081" y="1769525"/>
            <a:ext cx="11366716" cy="4822190"/>
            <a:chOff x="112977" y="1581069"/>
            <a:chExt cx="11970174" cy="50782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52FB29C-5491-4A50-A826-614359A590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-91" b="2714"/>
            <a:stretch/>
          </p:blipFill>
          <p:spPr>
            <a:xfrm>
              <a:off x="112977" y="1581069"/>
              <a:ext cx="11970174" cy="5078200"/>
            </a:xfrm>
            <a:prstGeom prst="rect">
              <a:avLst/>
            </a:prstGeom>
          </p:spPr>
        </p:pic>
        <p:sp>
          <p:nvSpPr>
            <p:cNvPr id="7" name="액자 6">
              <a:extLst>
                <a:ext uri="{FF2B5EF4-FFF2-40B4-BE49-F238E27FC236}">
                  <a16:creationId xmlns:a16="http://schemas.microsoft.com/office/drawing/2014/main" id="{9F0A95AF-6C0A-4DA1-BD94-E43CB1146499}"/>
                </a:ext>
              </a:extLst>
            </p:cNvPr>
            <p:cNvSpPr/>
            <p:nvPr/>
          </p:nvSpPr>
          <p:spPr>
            <a:xfrm>
              <a:off x="11466736" y="5264100"/>
              <a:ext cx="179933" cy="789368"/>
            </a:xfrm>
            <a:prstGeom prst="fram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DE67679A-4CC1-4565-BBED-C883E5C3AABA}"/>
                </a:ext>
              </a:extLst>
            </p:cNvPr>
            <p:cNvCxnSpPr/>
            <p:nvPr/>
          </p:nvCxnSpPr>
          <p:spPr>
            <a:xfrm flipH="1" flipV="1">
              <a:off x="9981609" y="4107497"/>
              <a:ext cx="1587896" cy="1108437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1">
            <a:extLst>
              <a:ext uri="{FF2B5EF4-FFF2-40B4-BE49-F238E27FC236}">
                <a16:creationId xmlns:a16="http://schemas.microsoft.com/office/drawing/2014/main" id="{F2697B09-4433-4F22-BA12-54FF2ED52AA2}"/>
              </a:ext>
            </a:extLst>
          </p:cNvPr>
          <p:cNvSpPr txBox="1"/>
          <p:nvPr/>
        </p:nvSpPr>
        <p:spPr>
          <a:xfrm>
            <a:off x="2006" y="6591715"/>
            <a:ext cx="10293015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i="1" err="1">
                <a:solidFill>
                  <a:srgbClr val="408080"/>
                </a:solidFill>
                <a:ea typeface="맑은 고딕"/>
              </a:rPr>
              <a:t>국가별</a:t>
            </a:r>
            <a:r>
              <a:rPr lang="en-US" altLang="ko-KR" sz="1100" i="1">
                <a:solidFill>
                  <a:srgbClr val="408080"/>
                </a:solidFill>
                <a:ea typeface="맑은 고딕"/>
              </a:rPr>
              <a:t> </a:t>
            </a:r>
            <a:r>
              <a:rPr lang="en-US" altLang="ko-KR" sz="1100" i="1" err="1">
                <a:solidFill>
                  <a:srgbClr val="408080"/>
                </a:solidFill>
                <a:ea typeface="맑은 고딕"/>
              </a:rPr>
              <a:t>인구수</a:t>
            </a:r>
            <a:r>
              <a:rPr lang="en-US" altLang="ko-KR" sz="1100" i="1">
                <a:solidFill>
                  <a:srgbClr val="408080"/>
                </a:solidFill>
                <a:ea typeface="맑은 고딕"/>
              </a:rPr>
              <a:t> </a:t>
            </a:r>
            <a:r>
              <a:rPr lang="en-US" altLang="ko-KR" sz="1100" i="1" err="1">
                <a:solidFill>
                  <a:srgbClr val="408080"/>
                </a:solidFill>
                <a:ea typeface="맑은 고딕"/>
              </a:rPr>
              <a:t>데이터</a:t>
            </a:r>
            <a:r>
              <a:rPr lang="en-US" altLang="ko-KR" sz="1100" i="1">
                <a:solidFill>
                  <a:srgbClr val="408080"/>
                </a:solidFill>
                <a:ea typeface="맑은 고딕"/>
              </a:rPr>
              <a:t> </a:t>
            </a:r>
            <a:r>
              <a:rPr lang="en-US" altLang="ko-KR" sz="1100" i="1" err="1">
                <a:solidFill>
                  <a:srgbClr val="408080"/>
                </a:solidFill>
                <a:ea typeface="맑은 고딕"/>
              </a:rPr>
              <a:t>출처</a:t>
            </a:r>
            <a:r>
              <a:rPr lang="en-US" altLang="ko-KR" sz="1100" i="1">
                <a:solidFill>
                  <a:srgbClr val="408080"/>
                </a:solidFill>
                <a:ea typeface="맑은 고딕"/>
              </a:rPr>
              <a:t> : </a:t>
            </a:r>
            <a:r>
              <a:rPr lang="en-US" altLang="ko-KR" sz="1100" i="1" err="1">
                <a:solidFill>
                  <a:srgbClr val="408080"/>
                </a:solidFill>
                <a:ea typeface="맑은 고딕"/>
              </a:rPr>
              <a:t>Worldometer</a:t>
            </a:r>
            <a:r>
              <a:rPr lang="en-US" altLang="ko-KR" sz="1100" i="1">
                <a:solidFill>
                  <a:srgbClr val="408080"/>
                </a:solidFill>
                <a:ea typeface="맑은 고딕"/>
              </a:rPr>
              <a:t> :  https://www.worldometers.info</a:t>
            </a:r>
            <a:endParaRPr lang="en-US" altLang="ko-KR" sz="1100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4B67803-A23D-4196-9F88-5A2FAB2D82DA}"/>
              </a:ext>
            </a:extLst>
          </p:cNvPr>
          <p:cNvSpPr/>
          <p:nvPr/>
        </p:nvSpPr>
        <p:spPr>
          <a:xfrm>
            <a:off x="7119257" y="3309259"/>
            <a:ext cx="3080657" cy="87085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100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만명당 </a:t>
            </a:r>
            <a:r>
              <a:rPr lang="en-US" altLang="ko-KR">
                <a:solidFill>
                  <a:srgbClr val="00B0F0"/>
                </a:solidFill>
                <a:latin typeface="Malgun Gothic"/>
                <a:ea typeface="Malgun Gothic"/>
              </a:rPr>
              <a:t>415</a:t>
            </a:r>
            <a:r>
              <a:rPr lang="ko-KR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명</a:t>
            </a:r>
            <a:endParaRPr lang="ko-KR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  <a:p>
            <a:pPr algn="ctr"/>
            <a:r>
              <a:rPr lang="ko-KR" sz="1100">
                <a:solidFill>
                  <a:schemeClr val="bg1"/>
                </a:solidFill>
                <a:latin typeface="Malgun Gothic"/>
                <a:ea typeface="Malgun Gothic"/>
              </a:rPr>
              <a:t>(2020년 9월 5일 집계기준)</a:t>
            </a:r>
          </a:p>
          <a:p>
            <a:pPr algn="ctr"/>
            <a:r>
              <a:rPr lang="ko-KR" sz="1100">
                <a:solidFill>
                  <a:schemeClr val="bg2">
                    <a:lumMod val="50000"/>
                  </a:schemeClr>
                </a:solidFill>
                <a:latin typeface="Malgun Gothic"/>
                <a:ea typeface="Malgun Gothic"/>
              </a:rPr>
              <a:t>(2020년 9월 5일 집계기준)</a:t>
            </a:r>
            <a:endParaRPr lang="ko-KR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BF291B-E799-4AA5-AC76-38278429A454}"/>
              </a:ext>
            </a:extLst>
          </p:cNvPr>
          <p:cNvSpPr txBox="1"/>
          <p:nvPr/>
        </p:nvSpPr>
        <p:spPr>
          <a:xfrm>
            <a:off x="1555422" y="1231447"/>
            <a:ext cx="10114961" cy="172354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Malgun Gothic"/>
                <a:ea typeface="Malgun Gothic"/>
              </a:rPr>
              <a:t>다음은 앞서 본 전 세계 </a:t>
            </a:r>
            <a:r>
              <a:rPr lang="ko-KR" altLang="en-US" dirty="0" err="1">
                <a:latin typeface="Malgun Gothic"/>
                <a:ea typeface="Malgun Gothic"/>
              </a:rPr>
              <a:t>확진자</a:t>
            </a:r>
            <a:r>
              <a:rPr lang="ko-KR" altLang="en-US" dirty="0">
                <a:latin typeface="Malgun Gothic"/>
                <a:ea typeface="Malgun Gothic"/>
              </a:rPr>
              <a:t> 수를 더욱 객관적으로 비교하기 위해 각 국가별 인구당 발생률을 시각화해본 결과이다.</a:t>
            </a:r>
          </a:p>
          <a:p>
            <a:endParaRPr lang="ko-KR" altLang="en-US" dirty="0">
              <a:latin typeface="Malgun Gothic"/>
              <a:ea typeface="Malgun Gothic"/>
            </a:endParaRPr>
          </a:p>
          <a:p>
            <a:r>
              <a:rPr lang="ko-KR" altLang="en-US" dirty="0">
                <a:latin typeface="Malgun Gothic"/>
                <a:ea typeface="Malgun Gothic"/>
              </a:rPr>
              <a:t>대한민국의</a:t>
            </a:r>
            <a:r>
              <a:rPr lang="ko-KR" dirty="0">
                <a:latin typeface="Malgun Gothic"/>
                <a:ea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발생률은</a:t>
            </a:r>
            <a:r>
              <a:rPr lang="ko-KR" dirty="0">
                <a:latin typeface="Malgun Gothic"/>
                <a:ea typeface="Malgun Gothic"/>
              </a:rPr>
              <a:t> 100만명당 415명으로서 자료에서도 </a:t>
            </a:r>
            <a:r>
              <a:rPr lang="ko-KR" altLang="en-US" dirty="0">
                <a:latin typeface="Malgun Gothic"/>
                <a:ea typeface="Malgun Gothic"/>
              </a:rPr>
              <a:t>보이듯 이보다</a:t>
            </a:r>
            <a:r>
              <a:rPr lang="ko-KR" dirty="0">
                <a:latin typeface="Malgun Gothic"/>
                <a:ea typeface="Malgun Gothic"/>
              </a:rPr>
              <a:t> 발생률이 높은 국가를</a:t>
            </a:r>
            <a:r>
              <a:rPr lang="ko-KR" altLang="en-US" dirty="0">
                <a:latin typeface="Malgun Gothic"/>
                <a:ea typeface="Malgun Gothic"/>
              </a:rPr>
              <a:t> </a:t>
            </a:r>
            <a:endParaRPr lang="en-US" altLang="ko-KR" dirty="0">
              <a:latin typeface="맑은 고딕" panose="020F0502020204030204"/>
              <a:ea typeface="맑은 고딕" panose="020F0502020204030204"/>
            </a:endParaRPr>
          </a:p>
          <a:p>
            <a:r>
              <a:rPr lang="ko-KR" altLang="en-US" dirty="0">
                <a:latin typeface="Malgun Gothic"/>
                <a:ea typeface="Malgun Gothic"/>
              </a:rPr>
              <a:t>여행하거나</a:t>
            </a:r>
            <a:r>
              <a:rPr lang="ko-KR" dirty="0">
                <a:latin typeface="Malgun Gothic"/>
                <a:ea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생활했다면</a:t>
            </a:r>
            <a:r>
              <a:rPr lang="ko-KR" altLang="en-US" dirty="0">
                <a:solidFill>
                  <a:srgbClr val="FF6600"/>
                </a:solidFill>
                <a:latin typeface="Malgun Gothic"/>
                <a:ea typeface="Malgun Gothic"/>
              </a:rPr>
              <a:t> 그</a:t>
            </a:r>
            <a:r>
              <a:rPr lang="ko-KR" dirty="0">
                <a:solidFill>
                  <a:srgbClr val="FF6600"/>
                </a:solidFill>
                <a:latin typeface="Malgun Gothic"/>
                <a:ea typeface="Malgun Gothic"/>
              </a:rPr>
              <a:t> 영향력을 무시할 수 없을 것</a:t>
            </a:r>
            <a:r>
              <a:rPr lang="ko-KR" dirty="0">
                <a:latin typeface="Malgun Gothic"/>
                <a:ea typeface="Malgun Gothic"/>
              </a:rPr>
              <a:t>이다</a:t>
            </a:r>
            <a:r>
              <a:rPr lang="en-US" altLang="ko-KR" dirty="0">
                <a:latin typeface="Malgun Gothic"/>
                <a:ea typeface="Malgun Gothic"/>
              </a:rPr>
              <a:t>.</a:t>
            </a:r>
            <a:r>
              <a:rPr lang="ko-KR" dirty="0">
                <a:latin typeface="Malgun Gothic"/>
                <a:ea typeface="Malgun Gothic"/>
              </a:rPr>
              <a:t> </a:t>
            </a:r>
            <a:endParaRPr lang="en-US" altLang="ko-KR" dirty="0">
              <a:latin typeface="맑은 고딕" panose="020F0502020204030204"/>
              <a:ea typeface="맑은 고딕" panose="020F0502020204030204"/>
            </a:endParaRPr>
          </a:p>
          <a:p>
            <a:pPr algn="r"/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Malgun Gothic"/>
                <a:ea typeface="Malgun Gothic"/>
              </a:rPr>
              <a:t>(</a:t>
            </a:r>
            <a:r>
              <a:rPr lang="ko-K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Malgun Gothic"/>
                <a:ea typeface="Malgun Gothic"/>
              </a:rPr>
              <a:t>발생률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Malgun Gothic"/>
                <a:ea typeface="Malgun Gothic"/>
              </a:rPr>
              <a:t>=</a:t>
            </a:r>
            <a:r>
              <a:rPr lang="ko-K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algun Gothic"/>
                <a:ea typeface="Malgun Gothic"/>
              </a:rPr>
              <a:t>확진자</a:t>
            </a:r>
            <a:r>
              <a:rPr lang="ko-K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Malgun Gothic"/>
                <a:ea typeface="Malgun Gothic"/>
              </a:rPr>
              <a:t>/인구수*1000000)</a:t>
            </a:r>
            <a:endParaRPr lang="ko-KR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FA72E9B-E3B9-43F4-BB42-08895CA69663}"/>
              </a:ext>
            </a:extLst>
          </p:cNvPr>
          <p:cNvGrpSpPr/>
          <p:nvPr/>
        </p:nvGrpSpPr>
        <p:grpSpPr>
          <a:xfrm>
            <a:off x="234763" y="649380"/>
            <a:ext cx="11721352" cy="5468471"/>
            <a:chOff x="234763" y="649380"/>
            <a:chExt cx="11721352" cy="546847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589A13F-2293-409D-BA6B-D814EAAF2C31}"/>
                </a:ext>
              </a:extLst>
            </p:cNvPr>
            <p:cNvSpPr/>
            <p:nvPr/>
          </p:nvSpPr>
          <p:spPr>
            <a:xfrm>
              <a:off x="234763" y="716616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C77FD4B-C6C8-4C6D-8E11-9D1D580386E2}"/>
                </a:ext>
              </a:extLst>
            </p:cNvPr>
            <p:cNvSpPr/>
            <p:nvPr/>
          </p:nvSpPr>
          <p:spPr>
            <a:xfrm>
              <a:off x="11888880" y="649380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649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15840C2-9CA7-4738-A141-14AF2AC32636}"/>
              </a:ext>
            </a:extLst>
          </p:cNvPr>
          <p:cNvGrpSpPr/>
          <p:nvPr/>
        </p:nvGrpSpPr>
        <p:grpSpPr>
          <a:xfrm>
            <a:off x="568698" y="5770469"/>
            <a:ext cx="9043148" cy="229722"/>
            <a:chOff x="568698" y="5770469"/>
            <a:chExt cx="9043148" cy="22972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9E96209-59CD-45A8-9173-685730D590A6}"/>
                </a:ext>
              </a:extLst>
            </p:cNvPr>
            <p:cNvSpPr/>
            <p:nvPr/>
          </p:nvSpPr>
          <p:spPr>
            <a:xfrm>
              <a:off x="616324" y="5799044"/>
              <a:ext cx="8945655" cy="16080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554C10F-902C-4077-A49D-1FDBE9FCC498}"/>
                </a:ext>
              </a:extLst>
            </p:cNvPr>
            <p:cNvSpPr/>
            <p:nvPr/>
          </p:nvSpPr>
          <p:spPr>
            <a:xfrm>
              <a:off x="568698" y="5779994"/>
              <a:ext cx="89648" cy="2201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9196388-CF7F-46CB-BDBF-2D68CB9D3DB4}"/>
                </a:ext>
              </a:extLst>
            </p:cNvPr>
            <p:cNvSpPr/>
            <p:nvPr/>
          </p:nvSpPr>
          <p:spPr>
            <a:xfrm>
              <a:off x="9522198" y="5770469"/>
              <a:ext cx="89648" cy="2201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6AACC83A-2231-4995-949A-26239C10855B}"/>
              </a:ext>
            </a:extLst>
          </p:cNvPr>
          <p:cNvSpPr txBox="1">
            <a:spLocks/>
          </p:cNvSpPr>
          <p:nvPr/>
        </p:nvSpPr>
        <p:spPr>
          <a:xfrm>
            <a:off x="838200" y="278040"/>
            <a:ext cx="10515600" cy="879212"/>
          </a:xfrm>
          <a:prstGeom prst="rect">
            <a:avLst/>
          </a:prstGeom>
        </p:spPr>
        <p:txBody>
          <a:bodyPr lIns="91440" tIns="45720" rIns="91440" bIns="45720" anchor="t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>
                <a:ea typeface="맑은 고딕"/>
              </a:rPr>
              <a:t>1. </a:t>
            </a:r>
            <a:r>
              <a:rPr lang="en-US" altLang="ko-KR">
                <a:latin typeface="Malgun Gothic"/>
                <a:ea typeface="Malgun Gothic"/>
              </a:rPr>
              <a:t>20</a:t>
            </a:r>
            <a:r>
              <a:rPr lang="ko-KR">
                <a:latin typeface="Malgun Gothic"/>
                <a:ea typeface="Malgun Gothic"/>
              </a:rPr>
              <a:t>대가 해외 진출을 많이 해서 그렇지 않을까</a:t>
            </a:r>
            <a:r>
              <a:rPr lang="en-US" altLang="ko-KR">
                <a:latin typeface="Malgun Gothic"/>
                <a:ea typeface="Malgun Gothic"/>
              </a:rPr>
              <a:t>?</a:t>
            </a:r>
            <a:endParaRPr lang="ko-KR" altLang="en-US">
              <a:latin typeface="Malgun Gothic"/>
              <a:ea typeface="Malgun Gothic"/>
              <a:cs typeface="+mj-lt"/>
            </a:endParaRPr>
          </a:p>
          <a:p>
            <a:pPr>
              <a:lnSpc>
                <a:spcPct val="150000"/>
              </a:lnSpc>
            </a:pPr>
            <a:endParaRPr lang="en-US" altLang="ko-KR">
              <a:ea typeface="맑은 고딕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3A8DE0C-AB82-4121-AF0E-CD0663798005}"/>
              </a:ext>
            </a:extLst>
          </p:cNvPr>
          <p:cNvGrpSpPr/>
          <p:nvPr/>
        </p:nvGrpSpPr>
        <p:grpSpPr>
          <a:xfrm>
            <a:off x="504372" y="1296760"/>
            <a:ext cx="6112139" cy="3977783"/>
            <a:chOff x="174172" y="1514474"/>
            <a:chExt cx="6618514" cy="4307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FB0EB82-DB61-475B-8AD6-26B37D8C726E}"/>
                </a:ext>
              </a:extLst>
            </p:cNvPr>
            <p:cNvSpPr txBox="1"/>
            <p:nvPr/>
          </p:nvSpPr>
          <p:spPr>
            <a:xfrm>
              <a:off x="2418634" y="5514029"/>
              <a:ext cx="1725958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20대의 </a:t>
              </a:r>
              <a:r>
                <a:rPr lang="en-US" altLang="ko-KR" sz="1400" b="1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감염경로</a:t>
              </a:r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 </a:t>
              </a:r>
            </a:p>
          </p:txBody>
        </p:sp>
        <p:pic>
          <p:nvPicPr>
            <p:cNvPr id="2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FDE78D99-5180-491C-874F-10F736283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172" y="1518227"/>
              <a:ext cx="6618514" cy="3984832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B322F1F-5D02-434C-A375-6F35A0F46F78}"/>
                </a:ext>
              </a:extLst>
            </p:cNvPr>
            <p:cNvSpPr/>
            <p:nvPr/>
          </p:nvSpPr>
          <p:spPr>
            <a:xfrm>
              <a:off x="5999389" y="1514474"/>
              <a:ext cx="696686" cy="664029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EF780282-5EE8-4113-8DDB-F8CD791B4F4B}"/>
                </a:ext>
              </a:extLst>
            </p:cNvPr>
            <p:cNvSpPr/>
            <p:nvPr/>
          </p:nvSpPr>
          <p:spPr>
            <a:xfrm>
              <a:off x="1352551" y="1711779"/>
              <a:ext cx="1001486" cy="261257"/>
            </a:xfrm>
            <a:prstGeom prst="round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3A2D6FD-B694-4E83-A5CF-B926AF197BFB}"/>
              </a:ext>
            </a:extLst>
          </p:cNvPr>
          <p:cNvGrpSpPr/>
          <p:nvPr/>
        </p:nvGrpSpPr>
        <p:grpSpPr>
          <a:xfrm>
            <a:off x="7152713" y="1149352"/>
            <a:ext cx="4572000" cy="4432968"/>
            <a:chOff x="7249886" y="1334409"/>
            <a:chExt cx="4572000" cy="4432968"/>
          </a:xfrm>
        </p:grpSpPr>
        <p:pic>
          <p:nvPicPr>
            <p:cNvPr id="3" name="그림 3" descr="시계, 장치이(가) 표시된 사진&#10;&#10;자동 생성된 설명">
              <a:extLst>
                <a:ext uri="{FF2B5EF4-FFF2-40B4-BE49-F238E27FC236}">
                  <a16:creationId xmlns:a16="http://schemas.microsoft.com/office/drawing/2014/main" id="{5C515F1A-EDA6-46CC-A27D-006AB3365D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990" b="249"/>
            <a:stretch/>
          </p:blipFill>
          <p:spPr>
            <a:xfrm>
              <a:off x="7249886" y="1334409"/>
              <a:ext cx="4572000" cy="4178379"/>
            </a:xfrm>
            <a:prstGeom prst="rect">
              <a:avLst/>
            </a:prstGeom>
          </p:spPr>
        </p:pic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7B0CE83-5D8B-466A-820F-D7E351775BAB}"/>
                </a:ext>
              </a:extLst>
            </p:cNvPr>
            <p:cNvSpPr/>
            <p:nvPr/>
          </p:nvSpPr>
          <p:spPr>
            <a:xfrm>
              <a:off x="8318046" y="2363559"/>
              <a:ext cx="696686" cy="664029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26BDAFC-BAF3-4072-BFC9-893D460FD887}"/>
                </a:ext>
              </a:extLst>
            </p:cNvPr>
            <p:cNvSpPr txBox="1"/>
            <p:nvPr/>
          </p:nvSpPr>
          <p:spPr>
            <a:xfrm>
              <a:off x="8275148" y="5459600"/>
              <a:ext cx="2705672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연령별</a:t>
              </a:r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 </a:t>
              </a:r>
              <a:r>
                <a:rPr lang="en-US" altLang="ko-KR" sz="1400" b="1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해외유입</a:t>
              </a:r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 </a:t>
              </a:r>
              <a:r>
                <a:rPr lang="en-US" altLang="ko-KR" sz="1400" b="1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확진자</a:t>
              </a:r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 </a:t>
              </a:r>
              <a:r>
                <a:rPr lang="en-US" altLang="ko-KR" sz="1400" b="1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비율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7168108-74D1-4D51-AE59-C3245C291F4F}"/>
              </a:ext>
            </a:extLst>
          </p:cNvPr>
          <p:cNvGrpSpPr/>
          <p:nvPr/>
        </p:nvGrpSpPr>
        <p:grpSpPr>
          <a:xfrm>
            <a:off x="234763" y="649380"/>
            <a:ext cx="11721352" cy="5468471"/>
            <a:chOff x="234763" y="649380"/>
            <a:chExt cx="11721352" cy="546847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1ADD348-BE7A-4E6F-B4AA-9810B1D4C24F}"/>
                </a:ext>
              </a:extLst>
            </p:cNvPr>
            <p:cNvSpPr/>
            <p:nvPr/>
          </p:nvSpPr>
          <p:spPr>
            <a:xfrm>
              <a:off x="234763" y="716616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1E1C78E-8A44-42E9-BD0A-35FB70B92491}"/>
                </a:ext>
              </a:extLst>
            </p:cNvPr>
            <p:cNvSpPr/>
            <p:nvPr/>
          </p:nvSpPr>
          <p:spPr>
            <a:xfrm>
              <a:off x="11888880" y="649380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9E30F4C-F3FE-44C8-9BAF-4A85915B55C2}"/>
              </a:ext>
            </a:extLst>
          </p:cNvPr>
          <p:cNvSpPr/>
          <p:nvPr/>
        </p:nvSpPr>
        <p:spPr>
          <a:xfrm>
            <a:off x="616324" y="6075269"/>
            <a:ext cx="8650380" cy="1608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7D7378F-BAD6-412E-A2A1-5A5E5E34DD9C}"/>
              </a:ext>
            </a:extLst>
          </p:cNvPr>
          <p:cNvSpPr/>
          <p:nvPr/>
        </p:nvSpPr>
        <p:spPr>
          <a:xfrm>
            <a:off x="568698" y="6046694"/>
            <a:ext cx="89648" cy="2106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A27CE12-CCA9-483B-B787-257034BD720A}"/>
              </a:ext>
            </a:extLst>
          </p:cNvPr>
          <p:cNvSpPr/>
          <p:nvPr/>
        </p:nvSpPr>
        <p:spPr>
          <a:xfrm>
            <a:off x="9217398" y="6065744"/>
            <a:ext cx="89648" cy="2011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9E6DC72-2F5C-4292-9753-A97DE88DAE1F}"/>
              </a:ext>
            </a:extLst>
          </p:cNvPr>
          <p:cNvSpPr/>
          <p:nvPr/>
        </p:nvSpPr>
        <p:spPr>
          <a:xfrm>
            <a:off x="606798" y="6332444"/>
            <a:ext cx="7888380" cy="17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3315387-7948-493C-8CD4-1481F9BF8683}"/>
              </a:ext>
            </a:extLst>
          </p:cNvPr>
          <p:cNvSpPr/>
          <p:nvPr/>
        </p:nvSpPr>
        <p:spPr>
          <a:xfrm>
            <a:off x="568698" y="6322919"/>
            <a:ext cx="89648" cy="2011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DA7099-7671-4555-B638-A5D11F8562E7}"/>
              </a:ext>
            </a:extLst>
          </p:cNvPr>
          <p:cNvSpPr/>
          <p:nvPr/>
        </p:nvSpPr>
        <p:spPr>
          <a:xfrm>
            <a:off x="8426823" y="6313394"/>
            <a:ext cx="89648" cy="2201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7D05D53-884E-422C-A77A-AC674CD93BDD}"/>
              </a:ext>
            </a:extLst>
          </p:cNvPr>
          <p:cNvGrpSpPr/>
          <p:nvPr/>
        </p:nvGrpSpPr>
        <p:grpSpPr>
          <a:xfrm>
            <a:off x="568698" y="5770469"/>
            <a:ext cx="9043148" cy="229722"/>
            <a:chOff x="568698" y="5770469"/>
            <a:chExt cx="9043148" cy="229722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CED39A3-7FDE-43BA-8358-0765A5824027}"/>
                </a:ext>
              </a:extLst>
            </p:cNvPr>
            <p:cNvSpPr/>
            <p:nvPr/>
          </p:nvSpPr>
          <p:spPr>
            <a:xfrm>
              <a:off x="616324" y="5799044"/>
              <a:ext cx="8945655" cy="16080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1FFF8DC-7294-48D2-A92B-08EC81D0A00E}"/>
                </a:ext>
              </a:extLst>
            </p:cNvPr>
            <p:cNvSpPr/>
            <p:nvPr/>
          </p:nvSpPr>
          <p:spPr>
            <a:xfrm>
              <a:off x="568698" y="5779994"/>
              <a:ext cx="89648" cy="2201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30906EB-F86A-417F-ADF9-BFF47EF4B3D1}"/>
                </a:ext>
              </a:extLst>
            </p:cNvPr>
            <p:cNvSpPr/>
            <p:nvPr/>
          </p:nvSpPr>
          <p:spPr>
            <a:xfrm>
              <a:off x="9522198" y="5770469"/>
              <a:ext cx="89648" cy="2201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89D7BEE-820B-4C38-A3C2-E0E385483D3A}"/>
              </a:ext>
            </a:extLst>
          </p:cNvPr>
          <p:cNvSpPr/>
          <p:nvPr/>
        </p:nvSpPr>
        <p:spPr>
          <a:xfrm>
            <a:off x="616324" y="6075269"/>
            <a:ext cx="8650380" cy="1608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374976D-9D66-4BEF-9F7C-8636C6593CEB}"/>
              </a:ext>
            </a:extLst>
          </p:cNvPr>
          <p:cNvSpPr/>
          <p:nvPr/>
        </p:nvSpPr>
        <p:spPr>
          <a:xfrm>
            <a:off x="568698" y="6046694"/>
            <a:ext cx="89648" cy="2106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552AA50-D432-4E58-B273-696E76EA7B51}"/>
              </a:ext>
            </a:extLst>
          </p:cNvPr>
          <p:cNvSpPr/>
          <p:nvPr/>
        </p:nvSpPr>
        <p:spPr>
          <a:xfrm>
            <a:off x="9217398" y="6065744"/>
            <a:ext cx="89648" cy="2011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DBCABA0-82E9-4B2F-9B5C-E1B52CA0B0E4}"/>
              </a:ext>
            </a:extLst>
          </p:cNvPr>
          <p:cNvSpPr/>
          <p:nvPr/>
        </p:nvSpPr>
        <p:spPr>
          <a:xfrm>
            <a:off x="606798" y="6332444"/>
            <a:ext cx="7888380" cy="17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EE7FA80-ED13-4A36-AD2C-E33E116C4292}"/>
              </a:ext>
            </a:extLst>
          </p:cNvPr>
          <p:cNvSpPr/>
          <p:nvPr/>
        </p:nvSpPr>
        <p:spPr>
          <a:xfrm>
            <a:off x="568698" y="6322919"/>
            <a:ext cx="89648" cy="2011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4814DCA-CD21-4A24-B6E5-529DEB126418}"/>
              </a:ext>
            </a:extLst>
          </p:cNvPr>
          <p:cNvSpPr/>
          <p:nvPr/>
        </p:nvSpPr>
        <p:spPr>
          <a:xfrm>
            <a:off x="8426823" y="6313394"/>
            <a:ext cx="89648" cy="2201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20FDCBC7-7514-420B-BD17-953F1FEE3006}"/>
              </a:ext>
            </a:extLst>
          </p:cNvPr>
          <p:cNvSpPr txBox="1"/>
          <p:nvPr/>
        </p:nvSpPr>
        <p:spPr>
          <a:xfrm>
            <a:off x="502720" y="5716207"/>
            <a:ext cx="11717341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실제로 20대의 감염 경로를 원인별로 살펴보면 </a:t>
            </a:r>
            <a:r>
              <a:rPr lang="ko-KR" b="1" dirty="0">
                <a:solidFill>
                  <a:srgbClr val="FF0000"/>
                </a:solidFill>
                <a:latin typeface="Malgun Gothic"/>
                <a:ea typeface="Malgun Gothic"/>
              </a:rPr>
              <a:t>해외유입 </a:t>
            </a:r>
            <a:r>
              <a:rPr lang="ko-KR" b="1" dirty="0" err="1">
                <a:solidFill>
                  <a:srgbClr val="FF0000"/>
                </a:solidFill>
                <a:latin typeface="Malgun Gothic"/>
                <a:ea typeface="Malgun Gothic"/>
              </a:rPr>
              <a:t>확진자</a:t>
            </a:r>
            <a:r>
              <a:rPr lang="ko-KR" dirty="0" err="1">
                <a:latin typeface="Malgun Gothic"/>
                <a:ea typeface="Malgun Gothic"/>
              </a:rPr>
              <a:t>가</a:t>
            </a:r>
            <a:r>
              <a:rPr lang="ko-KR" dirty="0">
                <a:latin typeface="Malgun Gothic"/>
                <a:ea typeface="Malgun Gothic"/>
              </a:rPr>
              <a:t>  </a:t>
            </a:r>
            <a:r>
              <a:rPr lang="ko-KR" dirty="0" err="1">
                <a:latin typeface="Malgun Gothic"/>
                <a:ea typeface="Malgun Gothic"/>
              </a:rPr>
              <a:t>많은것을</a:t>
            </a:r>
            <a:r>
              <a:rPr lang="ko-KR" dirty="0">
                <a:latin typeface="Malgun Gothic"/>
                <a:ea typeface="Malgun Gothic"/>
              </a:rPr>
              <a:t> 알 수 있다. </a:t>
            </a:r>
            <a:endParaRPr lang="ko-KR" dirty="0">
              <a:ea typeface="+mn-lt"/>
              <a:cs typeface="+mn-lt"/>
            </a:endParaRPr>
          </a:p>
          <a:p>
            <a:r>
              <a:rPr lang="ko-KR" dirty="0">
                <a:latin typeface="Malgun Gothic"/>
                <a:ea typeface="Malgun Gothic"/>
              </a:rPr>
              <a:t>또한 연령별 해외유입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ko-KR" altLang="en-US" dirty="0" err="1">
                <a:latin typeface="Malgun Gothic"/>
                <a:ea typeface="Malgun Gothic"/>
              </a:rPr>
              <a:t>확진자</a:t>
            </a:r>
            <a:r>
              <a:rPr lang="ko-KR" altLang="en-US" dirty="0">
                <a:latin typeface="Malgun Gothic"/>
                <a:ea typeface="Malgun Gothic"/>
              </a:rPr>
              <a:t> 중에서도 </a:t>
            </a:r>
            <a:r>
              <a:rPr lang="en-US" altLang="ko-KR" b="1" dirty="0">
                <a:solidFill>
                  <a:srgbClr val="FF0000"/>
                </a:solidFill>
                <a:latin typeface="Malgun Gothic"/>
                <a:ea typeface="Malgun Gothic"/>
              </a:rPr>
              <a:t>20</a:t>
            </a:r>
            <a:r>
              <a:rPr lang="ko-KR" altLang="en-US" b="1" dirty="0">
                <a:solidFill>
                  <a:srgbClr val="FF0000"/>
                </a:solidFill>
                <a:latin typeface="Malgun Gothic"/>
                <a:ea typeface="Malgun Gothic"/>
              </a:rPr>
              <a:t>대</a:t>
            </a:r>
            <a:r>
              <a:rPr lang="ko-KR" altLang="en-US" dirty="0">
                <a:latin typeface="Malgun Gothic"/>
                <a:ea typeface="Malgun Gothic"/>
              </a:rPr>
              <a:t>가 </a:t>
            </a:r>
            <a:r>
              <a:rPr lang="ko-KR" altLang="en-US" b="1" dirty="0">
                <a:solidFill>
                  <a:srgbClr val="FF0000"/>
                </a:solidFill>
                <a:latin typeface="Malgun Gothic"/>
                <a:ea typeface="Malgun Gothic"/>
              </a:rPr>
              <a:t>약 42%</a:t>
            </a:r>
            <a:r>
              <a:rPr lang="ko-KR" altLang="en-US" dirty="0">
                <a:latin typeface="Malgun Gothic"/>
                <a:ea typeface="Malgun Gothic"/>
              </a:rPr>
              <a:t>로 많은 비율을 차지하고 있다</a:t>
            </a:r>
            <a:r>
              <a:rPr lang="en-US" altLang="ko-KR" dirty="0">
                <a:latin typeface="Malgun Gothic"/>
                <a:ea typeface="Malgun Gothic"/>
              </a:rPr>
              <a:t>.</a:t>
            </a:r>
            <a:r>
              <a:rPr lang="ko-KR" dirty="0">
                <a:latin typeface="Malgun Gothic"/>
                <a:ea typeface="Malgun Gothic"/>
              </a:rPr>
              <a:t> </a:t>
            </a:r>
          </a:p>
          <a:p>
            <a:r>
              <a:rPr lang="ko-KR" altLang="en-US" dirty="0">
                <a:latin typeface="Malgun Gothic"/>
                <a:ea typeface="Malgun Gothic"/>
              </a:rPr>
              <a:t>이를 통해 20대의 높은 발생률은 </a:t>
            </a:r>
            <a:r>
              <a:rPr lang="ko-KR" altLang="en-US" b="1" dirty="0">
                <a:solidFill>
                  <a:srgbClr val="FF0000"/>
                </a:solidFill>
                <a:latin typeface="Malgun Gothic"/>
                <a:ea typeface="Malgun Gothic"/>
              </a:rPr>
              <a:t>해외 진출</a:t>
            </a:r>
            <a:r>
              <a:rPr lang="ko-KR" altLang="en-US" dirty="0">
                <a:latin typeface="Malgun Gothic"/>
                <a:ea typeface="Malgun Gothic"/>
              </a:rPr>
              <a:t>이 하나의 원인인 것을 알 수 있다. </a:t>
            </a:r>
            <a:endParaRPr lang="ko-KR" dirty="0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99653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F54F924-E700-4809-9FA4-0C3374973325}"/>
              </a:ext>
            </a:extLst>
          </p:cNvPr>
          <p:cNvSpPr txBox="1">
            <a:spLocks/>
          </p:cNvSpPr>
          <p:nvPr/>
        </p:nvSpPr>
        <p:spPr>
          <a:xfrm>
            <a:off x="838200" y="278040"/>
            <a:ext cx="10515600" cy="879212"/>
          </a:xfrm>
          <a:prstGeom prst="rect">
            <a:avLst/>
          </a:prstGeom>
        </p:spPr>
        <p:txBody>
          <a:bodyPr lIns="91440" tIns="45720" rIns="91440" bIns="45720" anchor="t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>
                <a:ea typeface="맑은 고딕"/>
              </a:rPr>
              <a:t>1. </a:t>
            </a:r>
            <a:r>
              <a:rPr lang="en-US" altLang="ko-KR">
                <a:latin typeface="Malgun Gothic"/>
                <a:ea typeface="Malgun Gothic"/>
              </a:rPr>
              <a:t>20</a:t>
            </a:r>
            <a:r>
              <a:rPr lang="ko-KR">
                <a:latin typeface="Malgun Gothic"/>
                <a:ea typeface="Malgun Gothic"/>
              </a:rPr>
              <a:t>대가 해외 진출을 많이 해서 그렇지 않을까</a:t>
            </a:r>
            <a:r>
              <a:rPr lang="en-US" altLang="ko-KR">
                <a:latin typeface="Malgun Gothic"/>
                <a:ea typeface="Malgun Gothic"/>
              </a:rPr>
              <a:t>?</a:t>
            </a:r>
            <a:endParaRPr lang="ko-KR" altLang="en-US">
              <a:latin typeface="Malgun Gothic"/>
              <a:ea typeface="Malgun Gothic"/>
              <a:cs typeface="+mj-lt"/>
            </a:endParaRPr>
          </a:p>
          <a:p>
            <a:pPr>
              <a:lnSpc>
                <a:spcPct val="150000"/>
              </a:lnSpc>
            </a:pPr>
            <a:endParaRPr lang="en-US" altLang="ko-KR"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CAA193-CCBF-41E0-83BA-1482D3A38E05}"/>
              </a:ext>
            </a:extLst>
          </p:cNvPr>
          <p:cNvSpPr txBox="1"/>
          <p:nvPr/>
        </p:nvSpPr>
        <p:spPr>
          <a:xfrm>
            <a:off x="839562" y="1449161"/>
            <a:ext cx="10842168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448685-14B4-4010-B891-2DCCD33093D0}"/>
              </a:ext>
            </a:extLst>
          </p:cNvPr>
          <p:cNvSpPr txBox="1"/>
          <p:nvPr/>
        </p:nvSpPr>
        <p:spPr>
          <a:xfrm>
            <a:off x="903513" y="1349828"/>
            <a:ext cx="506185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>
                <a:ea typeface="맑은 고딕"/>
              </a:rPr>
              <a:t>앞서 살펴봤던 </a:t>
            </a:r>
            <a:r>
              <a:rPr lang="ko-KR" altLang="en-US">
                <a:ea typeface="맑은 고딕"/>
              </a:rPr>
              <a:t>결과를 통해 우리는</a:t>
            </a:r>
            <a:r>
              <a:rPr lang="ko-KR">
                <a:ea typeface="맑은 고딕"/>
              </a:rPr>
              <a:t> </a:t>
            </a:r>
            <a:r>
              <a:rPr lang="ko-KR" b="1">
                <a:ea typeface="맑은 고딕"/>
              </a:rPr>
              <a:t>해외 진출을 했던</a:t>
            </a:r>
            <a:r>
              <a:rPr lang="ko-KR">
                <a:ea typeface="맑은 고딕"/>
              </a:rPr>
              <a:t> </a:t>
            </a:r>
            <a:r>
              <a:rPr lang="ko-KR" b="1">
                <a:ea typeface="맑은 고딕"/>
              </a:rPr>
              <a:t>20대가</a:t>
            </a:r>
            <a:r>
              <a:rPr lang="ko-KR">
                <a:ea typeface="맑은 고딕"/>
              </a:rPr>
              <a:t> 귀국 </a:t>
            </a:r>
            <a:r>
              <a:rPr lang="ko-KR" altLang="en-US">
                <a:ea typeface="맑은 고딕"/>
              </a:rPr>
              <a:t>후 </a:t>
            </a:r>
            <a:r>
              <a:rPr lang="ko-KR" altLang="en-US" b="1">
                <a:ea typeface="맑은 고딕"/>
              </a:rPr>
              <a:t>코로나</a:t>
            </a:r>
            <a:r>
              <a:rPr lang="ko-KR" b="1">
                <a:ea typeface="맑은 고딕"/>
              </a:rPr>
              <a:t> 바이러스 확산에 큰 영향을 끼칠 수 있다</a:t>
            </a:r>
            <a:r>
              <a:rPr lang="ko-KR">
                <a:ea typeface="맑은 고딕"/>
              </a:rPr>
              <a:t>는 것을 알 수 있다.​</a:t>
            </a:r>
            <a:endParaRPr lang="ko-KR" altLang="en-US">
              <a:ea typeface="맑은 고딕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CF96E69E-8827-416B-9F41-EA4FC059D995}"/>
              </a:ext>
            </a:extLst>
          </p:cNvPr>
          <p:cNvSpPr/>
          <p:nvPr/>
        </p:nvSpPr>
        <p:spPr>
          <a:xfrm>
            <a:off x="2892769" y="2273475"/>
            <a:ext cx="315686" cy="581527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CF5926-2001-4CF2-86B7-FE73004DDAB5}"/>
              </a:ext>
            </a:extLst>
          </p:cNvPr>
          <p:cNvSpPr txBox="1"/>
          <p:nvPr/>
        </p:nvSpPr>
        <p:spPr>
          <a:xfrm>
            <a:off x="903514" y="2980968"/>
            <a:ext cx="46808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  <a:ea typeface="맑은 고딕"/>
              </a:rPr>
              <a:t>20대 해외유입 </a:t>
            </a:r>
            <a:r>
              <a:rPr lang="ko-KR" altLang="en-US" b="1" err="1">
                <a:solidFill>
                  <a:srgbClr val="0070C0"/>
                </a:solidFill>
                <a:ea typeface="맑은 고딕"/>
              </a:rPr>
              <a:t>확진자의</a:t>
            </a:r>
            <a:r>
              <a:rPr lang="ko-KR" altLang="en-US" b="1">
                <a:solidFill>
                  <a:srgbClr val="0070C0"/>
                </a:solidFill>
                <a:ea typeface="맑은 고딕"/>
              </a:rPr>
              <a:t> 관리가 필요하다 ! </a:t>
            </a:r>
          </a:p>
        </p:txBody>
      </p:sp>
      <p:pic>
        <p:nvPicPr>
          <p:cNvPr id="17" name="그림 4" descr="액세서리, 우산이(가) 표시된 사진&#10;&#10;자동 생성된 설명">
            <a:extLst>
              <a:ext uri="{FF2B5EF4-FFF2-40B4-BE49-F238E27FC236}">
                <a16:creationId xmlns:a16="http://schemas.microsoft.com/office/drawing/2014/main" id="{69A82B46-8830-4FEC-BDFB-B9F38DB36F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23" b="8221"/>
          <a:stretch/>
        </p:blipFill>
        <p:spPr>
          <a:xfrm>
            <a:off x="5355130" y="1157437"/>
            <a:ext cx="6433478" cy="5425144"/>
          </a:xfrm>
          <a:prstGeom prst="rect">
            <a:avLst/>
          </a:prstGeom>
        </p:spPr>
      </p:pic>
      <p:sp>
        <p:nvSpPr>
          <p:cNvPr id="18" name="TextBox 1">
            <a:extLst>
              <a:ext uri="{FF2B5EF4-FFF2-40B4-BE49-F238E27FC236}">
                <a16:creationId xmlns:a16="http://schemas.microsoft.com/office/drawing/2014/main" id="{F1EEC56F-255B-4195-936C-67A4563C392A}"/>
              </a:ext>
            </a:extLst>
          </p:cNvPr>
          <p:cNvSpPr txBox="1"/>
          <p:nvPr/>
        </p:nvSpPr>
        <p:spPr>
          <a:xfrm>
            <a:off x="834230" y="4197361"/>
            <a:ext cx="5077440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ko-KR" altLang="en-US" sz="2000">
                <a:ea typeface="맑은 고딕"/>
              </a:rPr>
              <a:t>이들의 동선을 추적하며 어떤 장소를 많이 방문했는지 알 필요하다.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0ACBB0-9C88-4F6B-903D-4D9D59D24C3D}"/>
              </a:ext>
            </a:extLst>
          </p:cNvPr>
          <p:cNvSpPr txBox="1"/>
          <p:nvPr/>
        </p:nvSpPr>
        <p:spPr>
          <a:xfrm>
            <a:off x="8073190" y="2759242"/>
            <a:ext cx="19210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  <a:ea typeface="맑은 고딕"/>
              </a:rPr>
              <a:t>병원 : 35.14%</a:t>
            </a:r>
            <a:endParaRPr lang="ko-KR" altLang="en-US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CC892C-D75B-4866-86A3-B135AC9615C6}"/>
              </a:ext>
            </a:extLst>
          </p:cNvPr>
          <p:cNvSpPr txBox="1"/>
          <p:nvPr/>
        </p:nvSpPr>
        <p:spPr>
          <a:xfrm>
            <a:off x="6137303" y="3923624"/>
            <a:ext cx="19210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ea typeface="맑은 고딕"/>
              </a:rPr>
              <a:t>공항: 18.88%</a:t>
            </a:r>
            <a:endParaRPr lang="ko-KR" altLang="en-US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2D434B8C-A307-4B7D-BFA5-F3C83147CFDF}"/>
              </a:ext>
            </a:extLst>
          </p:cNvPr>
          <p:cNvSpPr/>
          <p:nvPr/>
        </p:nvSpPr>
        <p:spPr>
          <a:xfrm>
            <a:off x="2892769" y="3456579"/>
            <a:ext cx="315686" cy="65171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35A094-C10D-41BB-928F-4D845F45D16C}"/>
              </a:ext>
            </a:extLst>
          </p:cNvPr>
          <p:cNvSpPr txBox="1"/>
          <p:nvPr/>
        </p:nvSpPr>
        <p:spPr>
          <a:xfrm>
            <a:off x="834189" y="5767137"/>
            <a:ext cx="622233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>
                <a:ea typeface="맑은 고딕"/>
              </a:rPr>
              <a:t>장소가 불분명한곳들을 제외하면 </a:t>
            </a:r>
            <a:endParaRPr lang="ko-KR" altLang="en-US">
              <a:ea typeface="맑은 고딕" panose="020B0503020000020004" pitchFamily="34" charset="-127"/>
            </a:endParaRPr>
          </a:p>
          <a:p>
            <a:r>
              <a:rPr lang="ko-KR">
                <a:solidFill>
                  <a:srgbClr val="0070C0"/>
                </a:solidFill>
                <a:ea typeface="맑은 고딕"/>
              </a:rPr>
              <a:t>병원</a:t>
            </a:r>
            <a:r>
              <a:rPr lang="ko-KR">
                <a:ea typeface="맑은 고딕"/>
              </a:rPr>
              <a:t>과 </a:t>
            </a:r>
            <a:r>
              <a:rPr lang="ko-KR">
                <a:solidFill>
                  <a:srgbClr val="0070C0"/>
                </a:solidFill>
                <a:ea typeface="맑은 고딕"/>
              </a:rPr>
              <a:t>공항</a:t>
            </a:r>
            <a:r>
              <a:rPr lang="ko-KR">
                <a:ea typeface="맑은 고딕"/>
              </a:rPr>
              <a:t>의 방문비율이 </a:t>
            </a:r>
            <a:r>
              <a:rPr lang="en-US" altLang="ko-KR" b="1">
                <a:solidFill>
                  <a:srgbClr val="0070C0"/>
                </a:solidFill>
                <a:ea typeface="맑은 고딕"/>
              </a:rPr>
              <a:t>​</a:t>
            </a:r>
            <a:r>
              <a:rPr lang="ko-KR" b="1">
                <a:solidFill>
                  <a:srgbClr val="0070C0"/>
                </a:solidFill>
                <a:ea typeface="맑은 고딕"/>
              </a:rPr>
              <a:t>50%를 </a:t>
            </a:r>
            <a:r>
              <a:rPr lang="ko-KR" altLang="en-US" b="1">
                <a:solidFill>
                  <a:srgbClr val="0070C0"/>
                </a:solidFill>
                <a:ea typeface="맑은 고딕"/>
              </a:rPr>
              <a:t>넘은 것</a:t>
            </a:r>
            <a:r>
              <a:rPr lang="ko-KR" altLang="en-US">
                <a:ea typeface="맑은 고딕"/>
              </a:rPr>
              <a:t>을</a:t>
            </a:r>
            <a:r>
              <a:rPr lang="ko-KR">
                <a:ea typeface="맑은 고딕"/>
              </a:rPr>
              <a:t> 알 수 있다.</a:t>
            </a:r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95E77C0C-C14D-4CC3-86B9-6FFD1551D2C7}"/>
              </a:ext>
            </a:extLst>
          </p:cNvPr>
          <p:cNvSpPr/>
          <p:nvPr/>
        </p:nvSpPr>
        <p:spPr>
          <a:xfrm>
            <a:off x="2892768" y="4900368"/>
            <a:ext cx="315686" cy="65171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8B3A382-81AB-445F-9F1C-24A4FF723BCB}"/>
              </a:ext>
            </a:extLst>
          </p:cNvPr>
          <p:cNvGrpSpPr/>
          <p:nvPr/>
        </p:nvGrpSpPr>
        <p:grpSpPr>
          <a:xfrm>
            <a:off x="234763" y="649380"/>
            <a:ext cx="11721352" cy="5468471"/>
            <a:chOff x="234763" y="649380"/>
            <a:chExt cx="11721352" cy="546847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E893439-E95D-4C30-84A3-52005C37BA23}"/>
                </a:ext>
              </a:extLst>
            </p:cNvPr>
            <p:cNvSpPr/>
            <p:nvPr/>
          </p:nvSpPr>
          <p:spPr>
            <a:xfrm>
              <a:off x="234763" y="716616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9B1B069-3510-41F8-8A38-AB978FF5C01D}"/>
                </a:ext>
              </a:extLst>
            </p:cNvPr>
            <p:cNvSpPr/>
            <p:nvPr/>
          </p:nvSpPr>
          <p:spPr>
            <a:xfrm>
              <a:off x="11888880" y="649380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8869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3152AE2-24D2-4378-BDAE-C3BDAA603533}"/>
              </a:ext>
            </a:extLst>
          </p:cNvPr>
          <p:cNvSpPr/>
          <p:nvPr/>
        </p:nvSpPr>
        <p:spPr>
          <a:xfrm>
            <a:off x="5423234" y="2640431"/>
            <a:ext cx="5985709" cy="34289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CB74BD-54A9-4207-AEF5-7BE65E65134D}"/>
              </a:ext>
            </a:extLst>
          </p:cNvPr>
          <p:cNvSpPr txBox="1">
            <a:spLocks/>
          </p:cNvSpPr>
          <p:nvPr/>
        </p:nvSpPr>
        <p:spPr>
          <a:xfrm>
            <a:off x="838200" y="278040"/>
            <a:ext cx="10515600" cy="879212"/>
          </a:xfrm>
          <a:prstGeom prst="rect">
            <a:avLst/>
          </a:prstGeom>
        </p:spPr>
        <p:txBody>
          <a:bodyPr lIns="91440" tIns="45720" rIns="91440" bIns="45720" anchor="t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>
                <a:ea typeface="맑은 고딕"/>
              </a:rPr>
              <a:t>1. </a:t>
            </a:r>
            <a:r>
              <a:rPr lang="en-US" altLang="ko-KR">
                <a:latin typeface="Malgun Gothic"/>
                <a:ea typeface="Malgun Gothic"/>
              </a:rPr>
              <a:t>20</a:t>
            </a:r>
            <a:r>
              <a:rPr lang="ko-KR">
                <a:latin typeface="Malgun Gothic"/>
                <a:ea typeface="Malgun Gothic"/>
              </a:rPr>
              <a:t>대가 해외 진출을 많이 해서 그렇지 않을까</a:t>
            </a:r>
            <a:r>
              <a:rPr lang="en-US" altLang="ko-KR">
                <a:latin typeface="Malgun Gothic"/>
                <a:ea typeface="Malgun Gothic"/>
              </a:rPr>
              <a:t>?</a:t>
            </a:r>
            <a:endParaRPr lang="ko-KR" altLang="en-US">
              <a:latin typeface="Malgun Gothic"/>
              <a:ea typeface="Malgun Gothic"/>
              <a:cs typeface="+mj-lt"/>
            </a:endParaRPr>
          </a:p>
          <a:p>
            <a:pPr>
              <a:lnSpc>
                <a:spcPct val="150000"/>
              </a:lnSpc>
            </a:pPr>
            <a:endParaRPr lang="en-US" altLang="ko-KR">
              <a:ea typeface="맑은 고딕"/>
            </a:endParaRPr>
          </a:p>
        </p:txBody>
      </p:sp>
      <p:pic>
        <p:nvPicPr>
          <p:cNvPr id="7" name="그림 7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E1FBFD90-E6F7-4206-947F-4213AAAFC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22" y="1271792"/>
            <a:ext cx="4354285" cy="5106352"/>
          </a:xfrm>
          <a:prstGeom prst="rect">
            <a:avLst/>
          </a:prstGeom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AAA0DE0C-59D3-4922-BE6C-BA2AB54D8DAD}"/>
              </a:ext>
            </a:extLst>
          </p:cNvPr>
          <p:cNvSpPr txBox="1"/>
          <p:nvPr/>
        </p:nvSpPr>
        <p:spPr>
          <a:xfrm>
            <a:off x="5850622" y="1648300"/>
            <a:ext cx="5255453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ko-KR" altLang="en-US" sz="2000">
                <a:ea typeface="맑은 고딕"/>
              </a:rPr>
              <a:t>전국적으로 보았을 때는 수도권과 부산에서 주의가 필요하다.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E2E871-ECC9-451C-A787-E1B0B53072CD}"/>
              </a:ext>
            </a:extLst>
          </p:cNvPr>
          <p:cNvSpPr txBox="1"/>
          <p:nvPr/>
        </p:nvSpPr>
        <p:spPr>
          <a:xfrm>
            <a:off x="5591676" y="3009398"/>
            <a:ext cx="576112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전 연령대 중에서 20대의 높은 발생률은 이들이 한국보다 발생률이 높은 국가에 진출했던 것이 하나의 원인으로 보인다. </a:t>
            </a:r>
            <a:endParaRPr lang="ko-KR" b="1" dirty="0"/>
          </a:p>
          <a:p>
            <a:endParaRPr lang="ko-KR" altLang="en-US" b="1" dirty="0">
              <a:ea typeface="맑은 고딕"/>
            </a:endParaRPr>
          </a:p>
          <a:p>
            <a:r>
              <a:rPr lang="ko-KR" altLang="en-US" b="1" dirty="0">
                <a:ea typeface="맑은 고딕"/>
              </a:rPr>
              <a:t>전 세계에 코로나 바이러스가 크게 유행하는 상황 속에서, 귀국한 20대 청년들은 경각심을 가지고 정부의 정책과 개인 위생에 철저한 신경을 써야할 것이다. </a:t>
            </a:r>
          </a:p>
          <a:p>
            <a:endParaRPr lang="ko-KR" altLang="en-US" b="1" dirty="0">
              <a:ea typeface="맑은 고딕"/>
            </a:endParaRPr>
          </a:p>
          <a:p>
            <a:r>
              <a:rPr lang="ko-KR" altLang="en-US" b="1" dirty="0">
                <a:ea typeface="맑은 고딕"/>
              </a:rPr>
              <a:t>또한 이들이 자주 방문한 공항과 병원은 긴장을 놓지 않고 늘 방역에 주의를 기울여야한다. 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26074781-5893-442B-9AF9-E0F73A67EC09}"/>
              </a:ext>
            </a:extLst>
          </p:cNvPr>
          <p:cNvSpPr/>
          <p:nvPr/>
        </p:nvSpPr>
        <p:spPr>
          <a:xfrm rot="16200000">
            <a:off x="5274018" y="1621261"/>
            <a:ext cx="315686" cy="65171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0EE9C9F-F525-4714-8725-2B4D0C2EA750}"/>
              </a:ext>
            </a:extLst>
          </p:cNvPr>
          <p:cNvGrpSpPr/>
          <p:nvPr/>
        </p:nvGrpSpPr>
        <p:grpSpPr>
          <a:xfrm>
            <a:off x="234763" y="649380"/>
            <a:ext cx="11721352" cy="5468471"/>
            <a:chOff x="234763" y="649380"/>
            <a:chExt cx="11721352" cy="546847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AB2E304-5C1B-4D00-AB8E-A074EA62B111}"/>
                </a:ext>
              </a:extLst>
            </p:cNvPr>
            <p:cNvSpPr/>
            <p:nvPr/>
          </p:nvSpPr>
          <p:spPr>
            <a:xfrm>
              <a:off x="234763" y="716616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82E941F-D94C-4158-9753-66AC4DB53AA1}"/>
                </a:ext>
              </a:extLst>
            </p:cNvPr>
            <p:cNvSpPr/>
            <p:nvPr/>
          </p:nvSpPr>
          <p:spPr>
            <a:xfrm>
              <a:off x="11888880" y="649380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8991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1772</Words>
  <Application>Microsoft Office PowerPoint</Application>
  <PresentationFormat>와이드스크린</PresentationFormat>
  <Paragraphs>153</Paragraphs>
  <Slides>28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Roboto</vt:lpstr>
      <vt:lpstr>나눔고딕</vt:lpstr>
      <vt:lpstr>맑은 고딕</vt:lpstr>
      <vt:lpstr>맑은 고딕</vt:lpstr>
      <vt:lpstr>Abadi Extra Light</vt:lpstr>
      <vt:lpstr>Arial</vt:lpstr>
      <vt:lpstr>Office 테마</vt:lpstr>
      <vt:lpstr>Office 테마</vt:lpstr>
      <vt:lpstr>Simple Light</vt:lpstr>
      <vt:lpstr>왜 20대가 확연히 인구 대비 감염자의 수가 많을까?</vt:lpstr>
      <vt:lpstr>목차</vt:lpstr>
      <vt:lpstr>0. 왜 20대에 주목했는가?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20대는 불타는 청춘.  외출을 많이 해서 그렇지 않을까?</vt:lpstr>
      <vt:lpstr>2. 20대는 불타는 청춘.  외출을 많이 해서 그렇지 않을까?</vt:lpstr>
      <vt:lpstr>2. 20대는 불타는 청춘.  외출을 많이 해서 그렇지 않을까?</vt:lpstr>
      <vt:lpstr>2. 20대는 불타는 청춘.  외출을 많이 해서 그렇지 않을까?</vt:lpstr>
      <vt:lpstr>PowerPoint 프레젠테이션</vt:lpstr>
      <vt:lpstr>2. 20대는 불타는 청춘.  외출을 많이 해서 그렇지 않을까?</vt:lpstr>
      <vt:lpstr>2. 20대는 불타는 청춘.  외출을 많이 해서 그렇지 않을까?</vt:lpstr>
      <vt:lpstr>2. 20대는 불타는 청춘.  외출을 많이 해서 그렇지 않을까?</vt:lpstr>
      <vt:lpstr>2. 20대는 불타는 청춘.  외출을 많이 해서 그렇지 않을까?</vt:lpstr>
      <vt:lpstr>2. 20대는 불타는 청춘.  외출을 많이 해서 그렇지 않을까?</vt:lpstr>
      <vt:lpstr>2. 20대는 불타는 청춘.  외출을 많이 해서 그렇지 않을까?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왜 20대가 확연히 인구 대비 감염자의 수가 많을까?</dc:title>
  <dc:creator>Park Jihyeon</dc:creator>
  <cp:lastModifiedBy>Park Jihyeon</cp:lastModifiedBy>
  <cp:revision>40</cp:revision>
  <dcterms:created xsi:type="dcterms:W3CDTF">2020-09-08T01:05:43Z</dcterms:created>
  <dcterms:modified xsi:type="dcterms:W3CDTF">2020-09-08T08:49:03Z</dcterms:modified>
</cp:coreProperties>
</file>