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59" r:id="rId3"/>
  </p:sldMasterIdLst>
  <p:notesMasterIdLst>
    <p:notesMasterId r:id="rId42"/>
  </p:notesMasterIdLst>
  <p:sldIdLst>
    <p:sldId id="257" r:id="rId4"/>
    <p:sldId id="271" r:id="rId5"/>
    <p:sldId id="299" r:id="rId6"/>
    <p:sldId id="300" r:id="rId7"/>
    <p:sldId id="301" r:id="rId8"/>
    <p:sldId id="302" r:id="rId9"/>
    <p:sldId id="303" r:id="rId10"/>
    <p:sldId id="258" r:id="rId11"/>
    <p:sldId id="264" r:id="rId12"/>
    <p:sldId id="272" r:id="rId13"/>
    <p:sldId id="275" r:id="rId14"/>
    <p:sldId id="276" r:id="rId15"/>
    <p:sldId id="263" r:id="rId16"/>
    <p:sldId id="265" r:id="rId17"/>
    <p:sldId id="266" r:id="rId18"/>
    <p:sldId id="267" r:id="rId19"/>
    <p:sldId id="268" r:id="rId20"/>
    <p:sldId id="273" r:id="rId21"/>
    <p:sldId id="269" r:id="rId22"/>
    <p:sldId id="274" r:id="rId23"/>
    <p:sldId id="277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1" r:id="rId32"/>
    <p:sldId id="290" r:id="rId33"/>
    <p:sldId id="289" r:id="rId34"/>
    <p:sldId id="288" r:id="rId35"/>
    <p:sldId id="287" r:id="rId36"/>
    <p:sldId id="286" r:id="rId37"/>
    <p:sldId id="285" r:id="rId38"/>
    <p:sldId id="278" r:id="rId39"/>
    <p:sldId id="279" r:id="rId40"/>
    <p:sldId id="28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1EDFA-916E-79D0-EA78-3B849C7E7E3E}" v="3" dt="2020-09-08T03:51:31.941"/>
    <p1510:client id="{2BFF7B8E-AA04-4116-B7CD-F87AF890BA15}" v="3" dt="2020-09-08T02:08:56.498"/>
    <p1510:client id="{61DD86B3-E603-4F76-D555-E89CF19E82A1}" v="43" dt="2020-09-08T04:08:31.047"/>
    <p1510:client id="{92C9369D-2089-4A04-5FF9-4FA6A585B5BE}" v="162" dt="2020-09-08T02:16:10.674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b42a743e3333378e" providerId="Windows Live" clId="Web-{61DD86B3-E603-4F76-D555-E89CF19E82A1}"/>
    <pc:docChg chg="addSld modSld sldOrd">
      <pc:chgData name="게스트 사용자" userId="b42a743e3333378e" providerId="Windows Live" clId="Web-{61DD86B3-E603-4F76-D555-E89CF19E82A1}" dt="2020-09-08T04:08:30.781" v="33" actId="20577"/>
      <pc:docMkLst>
        <pc:docMk/>
      </pc:docMkLst>
      <pc:sldChg chg="modSp">
        <pc:chgData name="게스트 사용자" userId="b42a743e3333378e" providerId="Windows Live" clId="Web-{61DD86B3-E603-4F76-D555-E89CF19E82A1}" dt="2020-09-08T04:07:57.265" v="6" actId="20577"/>
        <pc:sldMkLst>
          <pc:docMk/>
          <pc:sldMk cId="1899479455" sldId="258"/>
        </pc:sldMkLst>
        <pc:spChg chg="mod">
          <ac:chgData name="게스트 사용자" userId="b42a743e3333378e" providerId="Windows Live" clId="Web-{61DD86B3-E603-4F76-D555-E89CF19E82A1}" dt="2020-09-08T04:07:57.265" v="6" actId="20577"/>
          <ac:spMkLst>
            <pc:docMk/>
            <pc:sldMk cId="1899479455" sldId="258"/>
            <ac:spMk id="2" creationId="{B148CC22-7BEE-428A-A7E1-1E6388DB5C93}"/>
          </ac:spMkLst>
        </pc:spChg>
      </pc:sldChg>
      <pc:sldChg chg="modSp">
        <pc:chgData name="게스트 사용자" userId="b42a743e3333378e" providerId="Windows Live" clId="Web-{61DD86B3-E603-4F76-D555-E89CF19E82A1}" dt="2020-09-08T04:08:07.280" v="14" actId="20577"/>
        <pc:sldMkLst>
          <pc:docMk/>
          <pc:sldMk cId="3552012908" sldId="263"/>
        </pc:sldMkLst>
        <pc:spChg chg="mod">
          <ac:chgData name="게스트 사용자" userId="b42a743e3333378e" providerId="Windows Live" clId="Web-{61DD86B3-E603-4F76-D555-E89CF19E82A1}" dt="2020-09-08T04:08:07.280" v="14" actId="20577"/>
          <ac:spMkLst>
            <pc:docMk/>
            <pc:sldMk cId="3552012908" sldId="263"/>
            <ac:spMk id="2" creationId="{B148CC22-7BEE-428A-A7E1-1E6388DB5C93}"/>
          </ac:spMkLst>
        </pc:spChg>
      </pc:sldChg>
      <pc:sldChg chg="modSp">
        <pc:chgData name="게스트 사용자" userId="b42a743e3333378e" providerId="Windows Live" clId="Web-{61DD86B3-E603-4F76-D555-E89CF19E82A1}" dt="2020-09-08T04:08:02.593" v="9" actId="20577"/>
        <pc:sldMkLst>
          <pc:docMk/>
          <pc:sldMk cId="1063728826" sldId="264"/>
        </pc:sldMkLst>
        <pc:spChg chg="mod">
          <ac:chgData name="게스트 사용자" userId="b42a743e3333378e" providerId="Windows Live" clId="Web-{61DD86B3-E603-4F76-D555-E89CF19E82A1}" dt="2020-09-08T04:08:02.593" v="9" actId="20577"/>
          <ac:spMkLst>
            <pc:docMk/>
            <pc:sldMk cId="1063728826" sldId="264"/>
            <ac:spMk id="2" creationId="{B148CC22-7BEE-428A-A7E1-1E6388DB5C93}"/>
          </ac:spMkLst>
        </pc:spChg>
      </pc:sldChg>
      <pc:sldChg chg="modSp">
        <pc:chgData name="게스트 사용자" userId="b42a743e3333378e" providerId="Windows Live" clId="Web-{61DD86B3-E603-4F76-D555-E89CF19E82A1}" dt="2020-09-08T04:08:11.484" v="17" actId="20577"/>
        <pc:sldMkLst>
          <pc:docMk/>
          <pc:sldMk cId="4101479404" sldId="265"/>
        </pc:sldMkLst>
        <pc:spChg chg="mod">
          <ac:chgData name="게스트 사용자" userId="b42a743e3333378e" providerId="Windows Live" clId="Web-{61DD86B3-E603-4F76-D555-E89CF19E82A1}" dt="2020-09-08T04:08:11.484" v="17" actId="20577"/>
          <ac:spMkLst>
            <pc:docMk/>
            <pc:sldMk cId="4101479404" sldId="265"/>
            <ac:spMk id="2" creationId="{B148CC22-7BEE-428A-A7E1-1E6388DB5C93}"/>
          </ac:spMkLst>
        </pc:spChg>
      </pc:sldChg>
      <pc:sldChg chg="modSp">
        <pc:chgData name="게스트 사용자" userId="b42a743e3333378e" providerId="Windows Live" clId="Web-{61DD86B3-E603-4F76-D555-E89CF19E82A1}" dt="2020-09-08T04:08:14.374" v="20" actId="20577"/>
        <pc:sldMkLst>
          <pc:docMk/>
          <pc:sldMk cId="164512347" sldId="266"/>
        </pc:sldMkLst>
        <pc:spChg chg="mod">
          <ac:chgData name="게스트 사용자" userId="b42a743e3333378e" providerId="Windows Live" clId="Web-{61DD86B3-E603-4F76-D555-E89CF19E82A1}" dt="2020-09-08T04:08:14.374" v="20" actId="20577"/>
          <ac:spMkLst>
            <pc:docMk/>
            <pc:sldMk cId="164512347" sldId="266"/>
            <ac:spMk id="2" creationId="{B148CC22-7BEE-428A-A7E1-1E6388DB5C93}"/>
          </ac:spMkLst>
        </pc:spChg>
      </pc:sldChg>
      <pc:sldChg chg="modSp">
        <pc:chgData name="게스트 사용자" userId="b42a743e3333378e" providerId="Windows Live" clId="Web-{61DD86B3-E603-4F76-D555-E89CF19E82A1}" dt="2020-09-08T04:08:17.609" v="23" actId="20577"/>
        <pc:sldMkLst>
          <pc:docMk/>
          <pc:sldMk cId="2119341593" sldId="267"/>
        </pc:sldMkLst>
        <pc:spChg chg="mod">
          <ac:chgData name="게스트 사용자" userId="b42a743e3333378e" providerId="Windows Live" clId="Web-{61DD86B3-E603-4F76-D555-E89CF19E82A1}" dt="2020-09-08T04:08:17.609" v="23" actId="20577"/>
          <ac:spMkLst>
            <pc:docMk/>
            <pc:sldMk cId="2119341593" sldId="267"/>
            <ac:spMk id="2" creationId="{B148CC22-7BEE-428A-A7E1-1E6388DB5C93}"/>
          </ac:spMkLst>
        </pc:spChg>
      </pc:sldChg>
      <pc:sldChg chg="modSp">
        <pc:chgData name="게스트 사용자" userId="b42a743e3333378e" providerId="Windows Live" clId="Web-{61DD86B3-E603-4F76-D555-E89CF19E82A1}" dt="2020-09-08T04:08:22.562" v="26" actId="20577"/>
        <pc:sldMkLst>
          <pc:docMk/>
          <pc:sldMk cId="748043010" sldId="268"/>
        </pc:sldMkLst>
        <pc:spChg chg="mod">
          <ac:chgData name="게스트 사용자" userId="b42a743e3333378e" providerId="Windows Live" clId="Web-{61DD86B3-E603-4F76-D555-E89CF19E82A1}" dt="2020-09-08T04:08:22.562" v="26" actId="20577"/>
          <ac:spMkLst>
            <pc:docMk/>
            <pc:sldMk cId="748043010" sldId="268"/>
            <ac:spMk id="2" creationId="{B148CC22-7BEE-428A-A7E1-1E6388DB5C93}"/>
          </ac:spMkLst>
        </pc:spChg>
      </pc:sldChg>
      <pc:sldChg chg="modSp">
        <pc:chgData name="게스트 사용자" userId="b42a743e3333378e" providerId="Windows Live" clId="Web-{61DD86B3-E603-4F76-D555-E89CF19E82A1}" dt="2020-09-08T04:08:29.328" v="31" actId="20577"/>
        <pc:sldMkLst>
          <pc:docMk/>
          <pc:sldMk cId="1219664629" sldId="269"/>
        </pc:sldMkLst>
        <pc:spChg chg="mod">
          <ac:chgData name="게스트 사용자" userId="b42a743e3333378e" providerId="Windows Live" clId="Web-{61DD86B3-E603-4F76-D555-E89CF19E82A1}" dt="2020-09-08T04:08:29.328" v="31" actId="20577"/>
          <ac:spMkLst>
            <pc:docMk/>
            <pc:sldMk cId="1219664629" sldId="269"/>
            <ac:spMk id="2" creationId="{B148CC22-7BEE-428A-A7E1-1E6388DB5C93}"/>
          </ac:spMkLst>
        </pc:spChg>
      </pc:sldChg>
      <pc:sldChg chg="modSp">
        <pc:chgData name="게스트 사용자" userId="b42a743e3333378e" providerId="Windows Live" clId="Web-{61DD86B3-E603-4F76-D555-E89CF19E82A1}" dt="2020-09-08T04:08:26.703" v="29" actId="20577"/>
        <pc:sldMkLst>
          <pc:docMk/>
          <pc:sldMk cId="434288412" sldId="273"/>
        </pc:sldMkLst>
        <pc:spChg chg="mod">
          <ac:chgData name="게스트 사용자" userId="b42a743e3333378e" providerId="Windows Live" clId="Web-{61DD86B3-E603-4F76-D555-E89CF19E82A1}" dt="2020-09-08T04:08:26.703" v="29" actId="20577"/>
          <ac:spMkLst>
            <pc:docMk/>
            <pc:sldMk cId="434288412" sldId="273"/>
            <ac:spMk id="2" creationId="{B148CC22-7BEE-428A-A7E1-1E6388DB5C93}"/>
          </ac:spMkLst>
        </pc:spChg>
      </pc:sldChg>
      <pc:sldChg chg="add">
        <pc:chgData name="게스트 사용자" userId="b42a743e3333378e" providerId="Windows Live" clId="Web-{61DD86B3-E603-4F76-D555-E89CF19E82A1}" dt="2020-09-08T04:07:19.357" v="0"/>
        <pc:sldMkLst>
          <pc:docMk/>
          <pc:sldMk cId="3306904243" sldId="299"/>
        </pc:sldMkLst>
      </pc:sldChg>
      <pc:sldChg chg="add ord">
        <pc:chgData name="게스트 사용자" userId="b42a743e3333378e" providerId="Windows Live" clId="Web-{61DD86B3-E603-4F76-D555-E89CF19E82A1}" dt="2020-09-08T04:07:34.061" v="2"/>
        <pc:sldMkLst>
          <pc:docMk/>
          <pc:sldMk cId="2436649047" sldId="300"/>
        </pc:sldMkLst>
      </pc:sldChg>
      <pc:sldChg chg="add">
        <pc:chgData name="게스트 사용자" userId="b42a743e3333378e" providerId="Windows Live" clId="Web-{61DD86B3-E603-4F76-D555-E89CF19E82A1}" dt="2020-09-08T04:07:39.920" v="3"/>
        <pc:sldMkLst>
          <pc:docMk/>
          <pc:sldMk cId="2299653491" sldId="301"/>
        </pc:sldMkLst>
      </pc:sldChg>
      <pc:sldChg chg="add">
        <pc:chgData name="게스트 사용자" userId="b42a743e3333378e" providerId="Windows Live" clId="Web-{61DD86B3-E603-4F76-D555-E89CF19E82A1}" dt="2020-09-08T04:07:45.139" v="4"/>
        <pc:sldMkLst>
          <pc:docMk/>
          <pc:sldMk cId="3868869699" sldId="302"/>
        </pc:sldMkLst>
      </pc:sldChg>
      <pc:sldChg chg="add">
        <pc:chgData name="게스트 사용자" userId="b42a743e3333378e" providerId="Windows Live" clId="Web-{61DD86B3-E603-4F76-D555-E89CF19E82A1}" dt="2020-09-08T04:07:49.749" v="5"/>
        <pc:sldMkLst>
          <pc:docMk/>
          <pc:sldMk cId="438991075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0ef64d1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0ef64d1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대가 확연히 인구 대비 감염자의 수가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1CDC-49B8-49F7-9173-F18AC7C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이를 뒷받침 해주는 결과로 네이버 검색어 추이를 중요사건 때 생각해봤을 때 다른 연령층에 비해 </a:t>
            </a:r>
            <a:r>
              <a:rPr lang="en-US" altLang="ko-KR" dirty="0"/>
              <a:t>20</a:t>
            </a:r>
            <a:r>
              <a:rPr lang="ko-KR" altLang="en-US" dirty="0"/>
              <a:t>대의 관심은 떨어지지 않았고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20</a:t>
            </a:r>
            <a:r>
              <a:rPr lang="ko-KR" altLang="en-US" dirty="0"/>
              <a:t>대는 코로나 상황에 관심을 가지고 있다</a:t>
            </a:r>
            <a:r>
              <a:rPr lang="en-US" altLang="ko-KR" dirty="0"/>
              <a:t>. =&gt; </a:t>
            </a:r>
            <a:r>
              <a:rPr lang="ko-KR" altLang="en-US" dirty="0" err="1"/>
              <a:t>주현님</a:t>
            </a:r>
            <a:r>
              <a:rPr lang="ko-KR" altLang="en-US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40262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1409142" y="1255312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kern="1200" dirty="0">
                <a:latin typeface="+mj-lt"/>
                <a:ea typeface="맑은 고딕"/>
                <a:cs typeface="+mj-cs"/>
              </a:rPr>
              <a:t>Q. 20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?</a:t>
            </a:r>
            <a:endParaRPr lang="en-US" altLang="ko-KR" sz="41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63496-1C2A-4EB0-98DC-AEBBAE75E184}"/>
              </a:ext>
            </a:extLst>
          </p:cNvPr>
          <p:cNvSpPr txBox="1"/>
          <p:nvPr/>
        </p:nvSpPr>
        <p:spPr>
          <a:xfrm>
            <a:off x="5588635" y="1715545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네이버 </a:t>
            </a:r>
            <a:r>
              <a:rPr lang="ko-KR" altLang="en-US" dirty="0" err="1">
                <a:ea typeface="맑은 고딕"/>
              </a:rPr>
              <a:t>데이터랩의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특정 기간별 검색어 트렌드 데이터를 통해 ‘사회적 거리두기’ 정책 시행에 따른 각 연령층의 코로나에 관한 관심도를 시각화 해보았다</a:t>
            </a:r>
            <a:r>
              <a:rPr lang="en-US" altLang="ko-KR" dirty="0">
                <a:ea typeface="맑은 고딕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검색어는 크게 코로나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코로나</a:t>
            </a:r>
            <a:r>
              <a:rPr lang="en-US" altLang="ko-KR" dirty="0">
                <a:ea typeface="맑은 고딕"/>
              </a:rPr>
              <a:t>19,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마스크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공적 마스크</a:t>
            </a:r>
            <a:r>
              <a:rPr lang="en-US" altLang="ko-KR" dirty="0">
                <a:ea typeface="맑은 고딕"/>
              </a:rPr>
              <a:t>, kf94),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생활 속 거리두기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가지이며 사회적 거리두기 정책이 발표된 시점부터 종료된 시점까지의 연령대별 네이버 검색 데이터이다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sz="1500" dirty="0"/>
            </a:br>
            <a:endParaRPr lang="en-US" altLang="ko-KR" sz="15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9D0-E4A9-4DA9-82B8-7123D97A2826}"/>
              </a:ext>
            </a:extLst>
          </p:cNvPr>
          <p:cNvCxnSpPr/>
          <p:nvPr/>
        </p:nvCxnSpPr>
        <p:spPr>
          <a:xfrm flipH="1">
            <a:off x="4981575" y="1857375"/>
            <a:ext cx="19050" cy="31813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F9DBE-C44C-4D82-9C4A-1195088E25AD}"/>
              </a:ext>
            </a:extLst>
          </p:cNvPr>
          <p:cNvSpPr/>
          <p:nvPr/>
        </p:nvSpPr>
        <p:spPr>
          <a:xfrm>
            <a:off x="923925" y="809625"/>
            <a:ext cx="10344150" cy="539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4FF3B4-A60D-4B54-AE43-9E93AB19D675}"/>
              </a:ext>
            </a:extLst>
          </p:cNvPr>
          <p:cNvSpPr/>
          <p:nvPr/>
        </p:nvSpPr>
        <p:spPr>
          <a:xfrm>
            <a:off x="0" y="4610100"/>
            <a:ext cx="4248150" cy="224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EF4E89-0282-486F-9F0D-A993714A6CA4}"/>
              </a:ext>
            </a:extLst>
          </p:cNvPr>
          <p:cNvSpPr/>
          <p:nvPr/>
        </p:nvSpPr>
        <p:spPr>
          <a:xfrm>
            <a:off x="0" y="0"/>
            <a:ext cx="4248150" cy="2305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766E5C-16D1-4613-AA74-28450984E65D}"/>
              </a:ext>
            </a:extLst>
          </p:cNvPr>
          <p:cNvSpPr/>
          <p:nvPr/>
        </p:nvSpPr>
        <p:spPr>
          <a:xfrm>
            <a:off x="4156552" y="-3133"/>
            <a:ext cx="8037532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47" y="531935"/>
            <a:ext cx="7743041" cy="5896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182278" y="2582972"/>
            <a:ext cx="400624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사회적 거리두기에 대한 관심도는 20대가 다른 연령층에 비해 특별히 떨어지지 않았고 오히려 높은 추이를 보인다.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E395E0F-0DFF-464B-804F-16059863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-249"/>
            <a:ext cx="2743200" cy="219124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BEDF4DA-EDD8-4237-A2A6-AE4F523B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686051"/>
            <a:ext cx="2743200" cy="21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dirty="0"/>
              <a:t>예상대로 </a:t>
            </a:r>
            <a:r>
              <a:rPr lang="en-US" altLang="ko-KR" dirty="0"/>
              <a:t>20</a:t>
            </a:r>
            <a:r>
              <a:rPr lang="ko-KR" altLang="en-US" dirty="0"/>
              <a:t>대의 비율이 높았다</a:t>
            </a:r>
            <a:r>
              <a:rPr lang="en-US" altLang="ko-KR" dirty="0"/>
              <a:t>. 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인 </a:t>
            </a:r>
            <a:r>
              <a:rPr lang="en-US" altLang="ko-KR" dirty="0"/>
              <a:t>136</a:t>
            </a:r>
            <a:r>
              <a:rPr lang="ko-KR" altLang="en-US" dirty="0"/>
              <a:t>명 중 약 </a:t>
            </a:r>
            <a:r>
              <a:rPr lang="en-US" altLang="ko-KR" dirty="0"/>
              <a:t>30</a:t>
            </a:r>
            <a:r>
              <a:rPr lang="ko-KR" altLang="en-US" dirty="0"/>
              <a:t>명 즉</a:t>
            </a:r>
            <a:r>
              <a:rPr lang="en-US" altLang="ko-KR" dirty="0"/>
              <a:t>, 20%</a:t>
            </a:r>
            <a:r>
              <a:rPr lang="ko-KR" altLang="en-US" dirty="0"/>
              <a:t>가</a:t>
            </a:r>
            <a:r>
              <a:rPr lang="en-US" altLang="ko-KR" dirty="0"/>
              <a:t> 20</a:t>
            </a:r>
            <a:r>
              <a:rPr lang="ko-KR" altLang="en-US" dirty="0"/>
              <a:t>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10% </a:t>
            </a:r>
            <a:r>
              <a:rPr lang="ko-KR" altLang="en-US" dirty="0" err="1"/>
              <a:t>외출량을</a:t>
            </a:r>
            <a:r>
              <a:rPr lang="ko-KR" altLang="en-US" dirty="0"/>
              <a:t> 가진 </a:t>
            </a:r>
            <a:r>
              <a:rPr lang="ko-KR" altLang="en-US" dirty="0" err="1"/>
              <a:t>확진자들의</a:t>
            </a:r>
            <a:r>
              <a:rPr lang="ko-KR" altLang="en-US" dirty="0"/>
              <a:t> 연령대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첫 번째 결론 </a:t>
            </a:r>
            <a:r>
              <a:rPr lang="en-US" altLang="ko-KR" sz="3200" dirty="0"/>
              <a:t>: </a:t>
            </a:r>
            <a:r>
              <a:rPr lang="ko-KR" altLang="en-US" sz="3200" dirty="0"/>
              <a:t>대부분의 </a:t>
            </a:r>
            <a:r>
              <a:rPr lang="en-US" altLang="ko-KR" sz="3200" dirty="0"/>
              <a:t>20</a:t>
            </a:r>
            <a:r>
              <a:rPr lang="ko-KR" altLang="en-US" sz="3200" dirty="0"/>
              <a:t>대가 아닌 슈퍼 감염자가 </a:t>
            </a:r>
            <a:r>
              <a:rPr lang="en-US" altLang="ko-KR" sz="3200" dirty="0"/>
              <a:t>20</a:t>
            </a:r>
            <a:r>
              <a:rPr lang="ko-KR" altLang="en-US" sz="3200" dirty="0"/>
              <a:t>대의 높은 </a:t>
            </a:r>
            <a:r>
              <a:rPr lang="ko-KR" altLang="en-US" sz="3200" dirty="0" err="1"/>
              <a:t>확진자</a:t>
            </a:r>
            <a:r>
              <a:rPr lang="ko-KR" altLang="en-US" sz="3200" dirty="0"/>
              <a:t> 비율을 만들었다</a:t>
            </a:r>
            <a:r>
              <a:rPr lang="en-US" altLang="ko-KR" sz="32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결론이 성립하기 위해선 </a:t>
            </a:r>
            <a:r>
              <a:rPr lang="en-US" altLang="ko-KR" dirty="0"/>
              <a:t>20</a:t>
            </a:r>
            <a:r>
              <a:rPr lang="ko-KR" altLang="en-US" dirty="0"/>
              <a:t>대 감염자가 사람이 많은 곳에 외출을 많이 해야 한다고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hospital</a:t>
            </a:r>
            <a:r>
              <a:rPr lang="ko-KR" altLang="en-US" dirty="0"/>
              <a:t>','</a:t>
            </a:r>
            <a:r>
              <a:rPr lang="ko-KR" altLang="en-US" dirty="0" err="1"/>
              <a:t>public_transportation</a:t>
            </a:r>
            <a:r>
              <a:rPr lang="ko-KR" altLang="en-US" dirty="0"/>
              <a:t>', '</a:t>
            </a:r>
            <a:r>
              <a:rPr lang="ko-KR" altLang="en-US" dirty="0" err="1"/>
              <a:t>airport</a:t>
            </a:r>
            <a:r>
              <a:rPr lang="ko-KR" altLang="en-US" dirty="0"/>
              <a:t>', 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university</a:t>
            </a:r>
            <a:r>
              <a:rPr lang="ko-KR" altLang="en-US" dirty="0"/>
              <a:t>','</a:t>
            </a:r>
            <a:r>
              <a:rPr lang="ko-KR" altLang="en-US" dirty="0" err="1"/>
              <a:t>school</a:t>
            </a:r>
            <a:r>
              <a:rPr lang="ko-KR" altLang="en-US" dirty="0"/>
              <a:t>','</a:t>
            </a:r>
            <a:r>
              <a:rPr lang="ko-KR" altLang="en-US" dirty="0" err="1"/>
              <a:t>park</a:t>
            </a:r>
            <a:r>
              <a:rPr lang="ko-KR" altLang="en-US" dirty="0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사람이 많은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/>
              <a:t>etc</a:t>
            </a:r>
            <a:r>
              <a:rPr lang="en-US" altLang="ko-KR" dirty="0"/>
              <a:t>(</a:t>
            </a:r>
            <a:r>
              <a:rPr lang="ko-KR" altLang="en-US" dirty="0"/>
              <a:t>그 외</a:t>
            </a:r>
            <a:r>
              <a:rPr lang="en-US" altLang="ko-KR" dirty="0"/>
              <a:t>)</a:t>
            </a:r>
            <a:r>
              <a:rPr lang="ko-KR" altLang="en-US" dirty="0"/>
              <a:t>의 수치가 </a:t>
            </a:r>
            <a:r>
              <a:rPr lang="en-US" altLang="ko-KR" dirty="0"/>
              <a:t>600</a:t>
            </a:r>
            <a:r>
              <a:rPr lang="ko-KR" altLang="en-US" dirty="0"/>
              <a:t>건에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그러므로 더 이상의 사람 많은 곳에의 외출에 대한 분석의 의미 없다고 생각해 이 </a:t>
            </a:r>
            <a:r>
              <a:rPr lang="ko-KR" altLang="en-US" dirty="0" err="1"/>
              <a:t>쯤에서</a:t>
            </a:r>
            <a:r>
              <a:rPr lang="ko-KR" altLang="en-US" dirty="0"/>
              <a:t>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8060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점을 참고했을 때</a:t>
            </a:r>
            <a:r>
              <a:rPr lang="en-US" altLang="ko-KR" dirty="0"/>
              <a:t>, </a:t>
            </a:r>
            <a:r>
              <a:rPr lang="ko-KR" altLang="en-US" dirty="0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8060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942707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restaurant</a:t>
            </a:r>
            <a:r>
              <a:rPr lang="ko-KR" altLang="en-US" dirty="0"/>
              <a:t>','</a:t>
            </a:r>
            <a:r>
              <a:rPr lang="ko-KR" altLang="en-US" dirty="0" err="1"/>
              <a:t>cafe</a:t>
            </a:r>
            <a:r>
              <a:rPr lang="ko-KR" altLang="en-US" dirty="0"/>
              <a:t>','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bakery</a:t>
            </a:r>
            <a:r>
              <a:rPr lang="ko-KR" altLang="en-US" dirty="0"/>
              <a:t>', '</a:t>
            </a:r>
            <a:r>
              <a:rPr lang="ko-KR" altLang="en-US" dirty="0" err="1"/>
              <a:t>karaoke</a:t>
            </a:r>
            <a:r>
              <a:rPr lang="ko-KR" altLang="en-US" dirty="0"/>
              <a:t>','</a:t>
            </a:r>
            <a:r>
              <a:rPr lang="ko-KR" altLang="en-US" dirty="0" err="1"/>
              <a:t>lodging</a:t>
            </a:r>
            <a:r>
              <a:rPr lang="ko-KR" altLang="en-US" dirty="0"/>
              <a:t>','</a:t>
            </a:r>
            <a:r>
              <a:rPr lang="ko-KR" altLang="en-US" dirty="0" err="1"/>
              <a:t>gym</a:t>
            </a:r>
            <a:r>
              <a:rPr lang="ko-KR" altLang="en-US" dirty="0"/>
              <a:t>','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pc_cafe</a:t>
            </a:r>
            <a:r>
              <a:rPr lang="ko-KR" altLang="en-US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두 번째 결론에 도달할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009953"/>
            <a:ext cx="998377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번째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대는 실내에서 마스크를 착용하지 않는 곳에 외출을 많이 했고</a:t>
            </a:r>
            <a:r>
              <a:rPr lang="en-US" altLang="ko-KR" sz="3200" dirty="0"/>
              <a:t>, </a:t>
            </a:r>
            <a:r>
              <a:rPr lang="ko-KR" altLang="en-US" sz="3200" dirty="0"/>
              <a:t>감염의 위험이 높아졌다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5" y="3064660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23827" y="186433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최종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 전반의 문제 라기 보다는 소수의 슈퍼감염자들로 인한 감염이 많아 보인다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이 감염은 </a:t>
            </a:r>
            <a:r>
              <a:rPr lang="en-US" altLang="ko-KR" sz="3200" dirty="0"/>
              <a:t>20</a:t>
            </a:r>
            <a:r>
              <a:rPr lang="ko-KR" altLang="en-US" sz="3200" dirty="0"/>
              <a:t>대들이 실내에서 마스크를 벗는 시설을 자주 이용해서 그렇다고 예상된다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 </a:t>
            </a:r>
            <a:r>
              <a:rPr lang="ko-KR" altLang="en-US" sz="3200" dirty="0"/>
              <a:t>실내에서 마스크를 벗는 시설은 최대한 자제를 정책적으로 하고 </a:t>
            </a:r>
            <a:r>
              <a:rPr lang="en-US" altLang="ko-KR" sz="3200" dirty="0"/>
              <a:t>(</a:t>
            </a:r>
            <a:r>
              <a:rPr lang="ko-KR" altLang="en-US" sz="3200" dirty="0"/>
              <a:t>현재 시행 중</a:t>
            </a:r>
            <a:r>
              <a:rPr lang="en-US" altLang="ko-KR" sz="3200" dirty="0"/>
              <a:t>), </a:t>
            </a:r>
            <a:r>
              <a:rPr lang="ko-KR" altLang="en-US" sz="3200" dirty="0"/>
              <a:t>시설 입장 시 </a:t>
            </a:r>
            <a:r>
              <a:rPr lang="en-US" altLang="ko-KR" sz="3200" dirty="0"/>
              <a:t>QR</a:t>
            </a:r>
            <a:r>
              <a:rPr lang="ko-KR" altLang="en-US" sz="3200" dirty="0"/>
              <a:t>코드를 필수로 입력하게 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일정 수준 이상의 외출 시엔 경고를 주는 식의 제재가 효과적일 것이라 생각한다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633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5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511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64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9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52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32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70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34600" y="1891300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r>
              <a:rPr lang="en-US" altLang="ko" sz="3200" b="1" dirty="0">
                <a:ea typeface="맑은 고딕"/>
              </a:rPr>
              <a:t>(</a:t>
            </a:r>
            <a:r>
              <a:rPr lang="ko" altLang="en-US" sz="3200" b="1" dirty="0">
                <a:ea typeface="맑은 고딕"/>
              </a:rPr>
              <a:t>가설</a:t>
            </a:r>
            <a:r>
              <a:rPr lang="en-US" altLang="ko" sz="3200" b="1" dirty="0">
                <a:ea typeface="맑은 고딕"/>
              </a:rPr>
              <a:t>)</a:t>
            </a:r>
            <a:endParaRPr sz="3200" b="1" dirty="0">
              <a:ea typeface="맑은 고딕"/>
            </a:endParaRPr>
          </a:p>
          <a:p>
            <a:endParaRPr sz="3200"/>
          </a:p>
          <a:p>
            <a:r>
              <a:rPr lang="en-US" altLang="ko" sz="3200" b="1" dirty="0">
                <a:ea typeface="맑은 고딕"/>
              </a:rPr>
              <a:t>1</a:t>
            </a:r>
            <a:r>
              <a:rPr lang="ko" altLang="en-US" sz="3200" b="1" dirty="0">
                <a:ea typeface="맑은 고딕"/>
              </a:rPr>
              <a:t>인 가구가 혼자 살기 때문에 부담과 책임감이 줄어 </a:t>
            </a:r>
            <a:endParaRPr lang="ko" sz="3200" b="1"/>
          </a:p>
          <a:p>
            <a:endParaRPr lang="ko" sz="3200" b="1">
              <a:cs typeface="Arial"/>
            </a:endParaRPr>
          </a:p>
          <a:p>
            <a:r>
              <a:rPr lang="ko" altLang="en-US" sz="3200" b="1" dirty="0" err="1">
                <a:ea typeface="맑은 고딕"/>
              </a:rPr>
              <a:t>확진자</a:t>
            </a:r>
            <a:r>
              <a:rPr lang="ko" altLang="en-US" sz="3200" b="1" dirty="0">
                <a:ea typeface="맑은 고딕"/>
              </a:rPr>
              <a:t> 수에 영향을 끼치지 않을까</a:t>
            </a:r>
            <a:r>
              <a:rPr lang="en-US" altLang="ko" sz="3200" b="1" dirty="0">
                <a:ea typeface="맑은 고딕"/>
              </a:rPr>
              <a:t>?</a:t>
            </a:r>
            <a:endParaRPr sz="3200" b="1" dirty="0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ko" altLang="en-US" dirty="0">
                <a:ea typeface="맑은 고딕"/>
              </a:rPr>
              <a:t> 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75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8EB4258-124A-4622-A6B3-9C57E8392D78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5CF33C-5CAF-4422-9275-081976C08EF8}"/>
              </a:ext>
            </a:extLst>
          </p:cNvPr>
          <p:cNvGrpSpPr/>
          <p:nvPr/>
        </p:nvGrpSpPr>
        <p:grpSpPr>
          <a:xfrm>
            <a:off x="965299" y="1346530"/>
            <a:ext cx="10294070" cy="5465697"/>
            <a:chOff x="595185" y="617187"/>
            <a:chExt cx="11001641" cy="612972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B0916C2-C174-41EF-B4D3-F90AD7BB1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" b="17003"/>
            <a:stretch/>
          </p:blipFill>
          <p:spPr>
            <a:xfrm>
              <a:off x="595185" y="617187"/>
              <a:ext cx="11001641" cy="6129726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B12D2-AD9F-4F45-B103-A433D72A4938}"/>
                </a:ext>
              </a:extLst>
            </p:cNvPr>
            <p:cNvGrpSpPr/>
            <p:nvPr/>
          </p:nvGrpSpPr>
          <p:grpSpPr>
            <a:xfrm>
              <a:off x="10148720" y="3163088"/>
              <a:ext cx="1228454" cy="2735920"/>
              <a:chOff x="10148720" y="3163088"/>
              <a:chExt cx="1228454" cy="2735920"/>
            </a:xfrm>
          </p:grpSpPr>
          <p:sp>
            <p:nvSpPr>
              <p:cNvPr id="7" name="액자 6">
                <a:extLst>
                  <a:ext uri="{FF2B5EF4-FFF2-40B4-BE49-F238E27FC236}">
                    <a16:creationId xmlns:a16="http://schemas.microsoft.com/office/drawing/2014/main" id="{DE6E3A9C-C028-44BD-93D1-F80C736C5302}"/>
                  </a:ext>
                </a:extLst>
              </p:cNvPr>
              <p:cNvSpPr/>
              <p:nvPr/>
            </p:nvSpPr>
            <p:spPr>
              <a:xfrm>
                <a:off x="11176647" y="4625667"/>
                <a:ext cx="200527" cy="1273341"/>
              </a:xfrm>
              <a:prstGeom prst="fram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0D80CF0-C317-4914-96D8-C8086985ED5F}"/>
                  </a:ext>
                </a:extLst>
              </p:cNvPr>
              <p:cNvCxnSpPr/>
              <p:nvPr/>
            </p:nvCxnSpPr>
            <p:spPr>
              <a:xfrm flipH="1" flipV="1">
                <a:off x="10148720" y="3163088"/>
                <a:ext cx="1130696" cy="143500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F99DD-866D-4630-AB64-D560615B6140}"/>
              </a:ext>
            </a:extLst>
          </p:cNvPr>
          <p:cNvSpPr/>
          <p:nvPr/>
        </p:nvSpPr>
        <p:spPr>
          <a:xfrm>
            <a:off x="7805057" y="2383973"/>
            <a:ext cx="3080657" cy="12083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수 : 약 2만명</a:t>
            </a:r>
            <a:b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endParaRPr lang="ko-KR" altLang="en-US" sz="120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algn="ctr"/>
            <a:r>
              <a:rPr 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총 214개국 중에서  </a:t>
            </a: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</a:rPr>
              <a:t>75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위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03D5005-B228-43DC-8D87-53C321E9DCF1}"/>
              </a:ext>
            </a:extLst>
          </p:cNvPr>
          <p:cNvSpPr txBox="1"/>
          <p:nvPr/>
        </p:nvSpPr>
        <p:spPr>
          <a:xfrm>
            <a:off x="2006" y="6621541"/>
            <a:ext cx="5751907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1">
                <a:solidFill>
                  <a:srgbClr val="408080"/>
                </a:solidFill>
                <a:ea typeface="맑은 고딕"/>
              </a:rPr>
              <a:t>자료출처</a:t>
            </a:r>
            <a:r>
              <a:rPr lang="en-US" altLang="ko-KR" sz="1050" i="1" dirty="0">
                <a:solidFill>
                  <a:srgbClr val="408080"/>
                </a:solidFill>
                <a:ea typeface="맑은 고딕"/>
              </a:rPr>
              <a:t> : WHO Novel Coronavirus (2019-nCoV) situation reports : https://covid19.who.int/</a:t>
            </a:r>
            <a:endParaRPr lang="en-US" altLang="ko-KR" sz="1050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3E4BB-047D-41BC-AE4B-6B44AAAAC887}"/>
              </a:ext>
            </a:extLst>
          </p:cNvPr>
          <p:cNvSpPr txBox="1"/>
          <p:nvPr/>
        </p:nvSpPr>
        <p:spPr>
          <a:xfrm>
            <a:off x="2439761" y="1558018"/>
            <a:ext cx="844731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코로나 바이러스의 전 세계적 대유행 가운데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해외주요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국가들의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dirty="0">
                <a:latin typeface="Malgun Gothic"/>
                <a:ea typeface="Malgun Gothic"/>
              </a:rPr>
              <a:t>그래프에서 보이는</a:t>
            </a:r>
            <a:r>
              <a:rPr lang="ko-KR" altLang="en-US" dirty="0">
                <a:latin typeface="Malgun Gothic"/>
                <a:ea typeface="Malgun Gothic"/>
              </a:rPr>
              <a:t> 것처럼 대한민국의 수 보다 많다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6904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t="7790" b="-7789"/>
          <a:stretch/>
        </p:blipFill>
        <p:spPr>
          <a:xfrm>
            <a:off x="159833" y="571500"/>
            <a:ext cx="11951067" cy="54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1126367" y="5084867"/>
            <a:ext cx="10337600" cy="1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전국 평균과 주요 지역의 연령별 1인 가구 분포 데이터를 확인한 결과 20대 비율이 가장 높았고 </a:t>
            </a:r>
            <a:endParaRPr/>
          </a:p>
          <a:p>
            <a:endParaRPr/>
          </a:p>
          <a:p>
            <a:r>
              <a:rPr lang="ko"/>
              <a:t>확진자 그래프와 어느 정도 비례하는 특성을 알 수 있습니다.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04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33" y="273121"/>
            <a:ext cx="11169467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8" name="Google Shape;68;p15"/>
          <p:cNvSpPr txBox="1"/>
          <p:nvPr/>
        </p:nvSpPr>
        <p:spPr>
          <a:xfrm>
            <a:off x="1032700" y="5525133"/>
            <a:ext cx="10695200" cy="1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가구와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altLang="en-US" dirty="0">
                <a:ea typeface="+mn-lt"/>
                <a:cs typeface="+mn-lt"/>
              </a:rPr>
              <a:t> 비례하지는 지</a:t>
            </a:r>
            <a:r>
              <a:rPr lang="ko" dirty="0">
                <a:ea typeface="+mn-lt"/>
                <a:cs typeface="+mn-lt"/>
              </a:rPr>
              <a:t> 생각해보니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1인 가구 중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많아서라고</a:t>
            </a:r>
            <a:r>
              <a:rPr lang="ko" dirty="0">
                <a:ea typeface="+mn-lt"/>
                <a:cs typeface="+mn-lt"/>
              </a:rPr>
              <a:t> 생각합니다. </a:t>
            </a:r>
            <a:br>
              <a:rPr lang="ko" dirty="0">
                <a:ea typeface="+mn-lt"/>
                <a:cs typeface="+mn-lt"/>
              </a:rPr>
            </a:b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많은지</a:t>
            </a:r>
            <a:r>
              <a:rPr lang="ko" dirty="0">
                <a:ea typeface="+mn-lt"/>
                <a:cs typeface="+mn-lt"/>
              </a:rPr>
              <a:t> 알아보기 위해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특성 중 </a:t>
            </a:r>
            <a:r>
              <a:rPr lang="ko" dirty="0">
                <a:ea typeface="+mn-lt"/>
                <a:cs typeface="+mn-lt"/>
              </a:rPr>
              <a:t>여가활동 지출을 보면</a:t>
            </a:r>
            <a:r>
              <a:rPr lang="ko" altLang="en-US" dirty="0">
                <a:ea typeface="+mn-lt"/>
                <a:cs typeface="+mn-lt"/>
              </a:rPr>
              <a:t>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4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869033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1533" y="1409600"/>
            <a:ext cx="1857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여가 지출 비용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051433" y="2345067"/>
            <a:ext cx="4975200" cy="2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ko" dirty="0">
                <a:ea typeface="+mn-lt"/>
                <a:cs typeface="+mn-lt"/>
              </a:rPr>
              <a:t>1인 가구가 가구 원당 여가 지출 비용이 가장 </a:t>
            </a: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큰 것을 알 수 있습니다.</a:t>
            </a:r>
            <a:r>
              <a:rPr lang="ko" altLang="en-US" dirty="0">
                <a:ea typeface="+mn-lt"/>
                <a:cs typeface="+mn-lt"/>
              </a:rPr>
              <a:t> 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 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여가 지출 비용에 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활동도 포함됩니다.  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활동을 걸러낸 수치를 만들기 위해 여가활동 분포를 보겠습니다.</a:t>
            </a:r>
            <a:endParaRPr lang="en-US" altLang="k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724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674001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622100" y="5110100"/>
            <a:ext cx="11463600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000" dirty="0">
                <a:ea typeface="맑은 고딕"/>
              </a:rPr>
              <a:t>여가활동 분포도를 본 결과</a:t>
            </a:r>
            <a:endParaRPr sz="2000" dirty="0">
              <a:ea typeface="맑은 고딕"/>
            </a:endParaRPr>
          </a:p>
          <a:p>
            <a:r>
              <a:rPr lang="ko" altLang="en-US" sz="2000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 활동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/1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/SNS',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만화보기 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</a:t>
            </a:r>
            <a:endParaRPr sz="13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'15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보드게임퍼즐큐브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맞추기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  '20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 </a:t>
            </a: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과 나머지로 대면 활동 분류 했습니다</a:t>
            </a:r>
            <a:r>
              <a:rPr lang="en-US" altLang="ko" sz="2000" dirty="0">
                <a:solidFill>
                  <a:schemeClr val="dk1"/>
                </a:solidFill>
                <a:ea typeface="맑은 고딕"/>
              </a:rPr>
              <a:t>.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</a:endParaRPr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78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367" y="266167"/>
            <a:ext cx="8087644" cy="5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11" y="1252400"/>
            <a:ext cx="3494756" cy="366117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93433" y="4950400"/>
            <a:ext cx="12094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대면</a:t>
            </a:r>
            <a:r>
              <a:rPr lang="en-US" altLang="ko" dirty="0">
                <a:solidFill>
                  <a:schemeClr val="dk1"/>
                </a:solidFill>
                <a:ea typeface="맑은 고딕"/>
              </a:rPr>
              <a:t>,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비대면활동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수치를 비율로 만들어 보니 62대 38이 나왔고 가구별 여가지출에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대입시켜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dirty="0" err="1">
                <a:ea typeface="맑은 고딕"/>
              </a:rPr>
              <a:t>비대면</a:t>
            </a:r>
            <a:r>
              <a:rPr lang="ko" altLang="en-US" dirty="0">
                <a:ea typeface="맑은 고딕"/>
              </a:rPr>
              <a:t> 활동을 걸러낸 수치를 만들어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보니 </a:t>
            </a:r>
            <a:endParaRPr dirty="0">
              <a:solidFill>
                <a:schemeClr val="dk1"/>
              </a:solidFill>
            </a:endParaRPr>
          </a:p>
          <a:p>
            <a:r>
              <a:rPr lang="ko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여가생활을 걸러내도 1인가구의 여가생활 지출이 가장 큰 것을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고로 1인 가구가 여가생활을 많이 하고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endParaRPr>
              <a:solidFill>
                <a:schemeClr val="dk1"/>
              </a:solidFill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활동량이 커지면서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수에 영향을 끼치고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수와 1인 가구 수가 비례하는데 영향을 준다고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볼수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859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4.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결론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033900" y="1664300"/>
            <a:ext cx="1062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endParaRPr/>
          </a:p>
          <a:p>
            <a:r>
              <a:rPr lang="ko" dirty="0">
                <a:ea typeface="맑은 고딕"/>
              </a:rPr>
              <a:t>1인 가구의 </a:t>
            </a:r>
            <a:r>
              <a:rPr lang="ko" altLang="en-US" dirty="0">
                <a:ea typeface="맑은 고딕"/>
              </a:rPr>
              <a:t>대면 </a:t>
            </a:r>
            <a:r>
              <a:rPr lang="ko" dirty="0">
                <a:ea typeface="맑은 고딕"/>
              </a:rPr>
              <a:t>여가생활 지출비용이 크기 때문에 </a:t>
            </a:r>
            <a:r>
              <a:rPr lang="ko" dirty="0" err="1">
                <a:ea typeface="맑은 고딕"/>
              </a:rPr>
              <a:t>확진자</a:t>
            </a:r>
            <a:r>
              <a:rPr lang="ko" dirty="0">
                <a:ea typeface="맑은 고딕"/>
              </a:rPr>
              <a:t> 수에 영향을 끼치고 비례했으며</a:t>
            </a:r>
            <a:r>
              <a:rPr lang="ko" altLang="en-US" dirty="0">
                <a:ea typeface="맑은 고딕"/>
              </a:rPr>
              <a:t> </a:t>
            </a:r>
            <a:endParaRPr/>
          </a:p>
          <a:p>
            <a:endParaRPr/>
          </a:p>
          <a:p>
            <a:r>
              <a:rPr lang="ko" dirty="0">
                <a:ea typeface="맑은 고딕"/>
              </a:rPr>
              <a:t>20대 비율이 가장 크기 때문에 전체 20대 </a:t>
            </a:r>
            <a:r>
              <a:rPr lang="ko" dirty="0" err="1">
                <a:ea typeface="맑은 고딕"/>
              </a:rPr>
              <a:t>확진자가</a:t>
            </a:r>
            <a:r>
              <a:rPr lang="ko" dirty="0">
                <a:ea typeface="맑은 고딕"/>
              </a:rPr>
              <a:t> 커지는데 영향을 줬다.</a:t>
            </a:r>
            <a:endParaRPr dirty="0">
              <a:ea typeface="맑은 고딕"/>
            </a:endParaRPr>
          </a:p>
          <a:p>
            <a:endParaRPr/>
          </a:p>
          <a:p>
            <a:r>
              <a:rPr lang="ko" dirty="0">
                <a:ea typeface="맑은 고딕"/>
              </a:rPr>
              <a:t>1인 가구가 코로나 주 전파원일 가능성이 크다.</a:t>
            </a:r>
            <a:endParaRPr dirty="0">
              <a:ea typeface="맑은 고딕"/>
            </a:endParaRPr>
          </a:p>
          <a:p>
            <a:endParaRPr/>
          </a:p>
          <a:p>
            <a:r>
              <a:rPr lang="ko" dirty="0">
                <a:ea typeface="맑은 고딕"/>
              </a:rPr>
              <a:t>1인가구가 많은 지역에 관심을 기울여야 한다.</a:t>
            </a:r>
            <a:endParaRPr dirty="0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460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27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8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6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AA63AC-C5DD-486F-A666-7D8C292FBAB2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D3F406-12EF-4639-8F3C-9628FCB07D3E}"/>
              </a:ext>
            </a:extLst>
          </p:cNvPr>
          <p:cNvGrpSpPr/>
          <p:nvPr/>
        </p:nvGrpSpPr>
        <p:grpSpPr>
          <a:xfrm>
            <a:off x="112977" y="1700812"/>
            <a:ext cx="11970174" cy="5078200"/>
            <a:chOff x="112977" y="1581069"/>
            <a:chExt cx="11970174" cy="5078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2FB29C-5491-4A50-A826-614359A59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91" b="2714"/>
            <a:stretch/>
          </p:blipFill>
          <p:spPr>
            <a:xfrm>
              <a:off x="112977" y="1581069"/>
              <a:ext cx="11970174" cy="5078200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9F0A95AF-6C0A-4DA1-BD94-E43CB1146499}"/>
                </a:ext>
              </a:extLst>
            </p:cNvPr>
            <p:cNvSpPr/>
            <p:nvPr/>
          </p:nvSpPr>
          <p:spPr>
            <a:xfrm>
              <a:off x="11466736" y="5264100"/>
              <a:ext cx="179933" cy="78936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E67679A-4CC1-4565-BBED-C883E5C3AABA}"/>
                </a:ext>
              </a:extLst>
            </p:cNvPr>
            <p:cNvCxnSpPr/>
            <p:nvPr/>
          </p:nvCxnSpPr>
          <p:spPr>
            <a:xfrm flipH="1" flipV="1">
              <a:off x="9981609" y="4107497"/>
              <a:ext cx="1587896" cy="110843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F2697B09-4433-4F22-BA12-54FF2ED52AA2}"/>
              </a:ext>
            </a:extLst>
          </p:cNvPr>
          <p:cNvSpPr txBox="1"/>
          <p:nvPr/>
        </p:nvSpPr>
        <p:spPr>
          <a:xfrm>
            <a:off x="2006" y="6591715"/>
            <a:ext cx="102930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국가별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인구수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데이터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출처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Worldometer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  https://www.worldometers.info</a:t>
            </a:r>
            <a:endParaRPr lang="en-US" altLang="ko-KR" sz="11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B67803-A23D-4196-9F88-5A2FAB2D82DA}"/>
              </a:ext>
            </a:extLst>
          </p:cNvPr>
          <p:cNvSpPr/>
          <p:nvPr/>
        </p:nvSpPr>
        <p:spPr>
          <a:xfrm>
            <a:off x="7119257" y="3309259"/>
            <a:ext cx="3080657" cy="870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100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만명당 </a:t>
            </a:r>
            <a:r>
              <a:rPr lang="en-US" altLang="ko-KR" dirty="0">
                <a:solidFill>
                  <a:srgbClr val="00B0F0"/>
                </a:solidFill>
                <a:latin typeface="Malgun Gothic"/>
                <a:ea typeface="Malgun Gothic"/>
              </a:rPr>
              <a:t>415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명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/>
            <a:r>
              <a:rPr lang="ko-KR" sz="1100" dirty="0">
                <a:solidFill>
                  <a:schemeClr val="bg1"/>
                </a:solidFill>
                <a:latin typeface="Malgun Gothic"/>
                <a:ea typeface="Malgun Gothic"/>
              </a:rPr>
              <a:t>(2020년 9월 5일 집계기준)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F291B-E799-4AA5-AC76-38278429A454}"/>
              </a:ext>
            </a:extLst>
          </p:cNvPr>
          <p:cNvSpPr txBox="1"/>
          <p:nvPr/>
        </p:nvSpPr>
        <p:spPr>
          <a:xfrm>
            <a:off x="1253219" y="1231447"/>
            <a:ext cx="10254340" cy="17869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다음은 앞서 본 전 세계 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수를 더욱 객관적으로 비교하기 위해 각 국가별 인구당 발생률을 시각화해본 결과이다.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대한민국의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발생률은</a:t>
            </a:r>
            <a:r>
              <a:rPr lang="ko-KR" dirty="0">
                <a:latin typeface="Malgun Gothic"/>
                <a:ea typeface="Malgun Gothic"/>
              </a:rPr>
              <a:t> 100만명당 415명으로서 자료에서도 </a:t>
            </a:r>
            <a:r>
              <a:rPr lang="ko-KR" altLang="en-US" dirty="0">
                <a:latin typeface="Malgun Gothic"/>
                <a:ea typeface="Malgun Gothic"/>
              </a:rPr>
              <a:t>보이듯 이보다</a:t>
            </a:r>
            <a:r>
              <a:rPr lang="ko-KR" dirty="0">
                <a:latin typeface="Malgun Gothic"/>
                <a:ea typeface="Malgun Gothic"/>
              </a:rPr>
              <a:t> 발생률이 높은 국가를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여행하거나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생활했다면 </a:t>
            </a:r>
            <a:r>
              <a:rPr lang="ko-KR" altLang="en-US" dirty="0">
                <a:solidFill>
                  <a:srgbClr val="FFC000"/>
                </a:solidFill>
                <a:latin typeface="Malgun Gothic"/>
                <a:ea typeface="Malgun Gothic"/>
              </a:rPr>
              <a:t>그</a:t>
            </a:r>
            <a:r>
              <a:rPr lang="ko-KR" dirty="0">
                <a:solidFill>
                  <a:srgbClr val="FFC000"/>
                </a:solidFill>
                <a:latin typeface="Malgun Gothic"/>
                <a:ea typeface="Malgun Gothic"/>
              </a:rPr>
              <a:t> 영향력을 무시할 수 없을 것</a:t>
            </a:r>
            <a:r>
              <a:rPr lang="ko-KR" dirty="0">
                <a:latin typeface="Malgun Gothic"/>
                <a:ea typeface="Malgun Gothic"/>
              </a:rPr>
              <a:t>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en-US" altLang="ko-KR">
              <a:latin typeface="맑은 고딕" panose="020F0502020204030204"/>
              <a:ea typeface="맑은 고딕" panose="020F0502020204030204"/>
            </a:endParaRPr>
          </a:p>
          <a:p>
            <a:pPr algn="r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발생률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=</a:t>
            </a:r>
            <a:r>
              <a:rPr 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/인구수*1000000)</a:t>
            </a:r>
            <a:endParaRPr 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4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AACC83A-2231-4995-949A-26239C10855B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A8DE0C-AB82-4121-AF0E-CD0663798005}"/>
              </a:ext>
            </a:extLst>
          </p:cNvPr>
          <p:cNvGrpSpPr/>
          <p:nvPr/>
        </p:nvGrpSpPr>
        <p:grpSpPr>
          <a:xfrm>
            <a:off x="174172" y="1296760"/>
            <a:ext cx="6618514" cy="4307332"/>
            <a:chOff x="174172" y="1514474"/>
            <a:chExt cx="6618514" cy="43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B0EB82-DB61-475B-8AD6-26B37D8C726E}"/>
                </a:ext>
              </a:extLst>
            </p:cNvPr>
            <p:cNvSpPr txBox="1"/>
            <p:nvPr/>
          </p:nvSpPr>
          <p:spPr>
            <a:xfrm>
              <a:off x="2418634" y="5514029"/>
              <a:ext cx="17259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20대의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감염경로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 </a:t>
              </a:r>
            </a:p>
          </p:txBody>
        </p:sp>
        <p:pic>
          <p:nvPicPr>
            <p:cNvPr id="2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E78D99-5180-491C-874F-10F73628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2" y="1518227"/>
              <a:ext cx="6618514" cy="3984832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322F1F-5D02-434C-A375-6F35A0F46F78}"/>
                </a:ext>
              </a:extLst>
            </p:cNvPr>
            <p:cNvSpPr/>
            <p:nvPr/>
          </p:nvSpPr>
          <p:spPr>
            <a:xfrm>
              <a:off x="5999389" y="1514474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780282-5EE8-4113-8DDB-F8CD791B4F4B}"/>
                </a:ext>
              </a:extLst>
            </p:cNvPr>
            <p:cNvSpPr/>
            <p:nvPr/>
          </p:nvSpPr>
          <p:spPr>
            <a:xfrm>
              <a:off x="1352551" y="1711779"/>
              <a:ext cx="1001486" cy="261257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A2D6FD-B694-4E83-A5CF-B926AF197BFB}"/>
              </a:ext>
            </a:extLst>
          </p:cNvPr>
          <p:cNvGrpSpPr/>
          <p:nvPr/>
        </p:nvGrpSpPr>
        <p:grpSpPr>
          <a:xfrm>
            <a:off x="7293429" y="1149352"/>
            <a:ext cx="4572000" cy="4432968"/>
            <a:chOff x="7249886" y="1334409"/>
            <a:chExt cx="4572000" cy="4432968"/>
          </a:xfrm>
        </p:grpSpPr>
        <p:pic>
          <p:nvPicPr>
            <p:cNvPr id="3" name="그림 3" descr="시계, 장치이(가) 표시된 사진&#10;&#10;자동 생성된 설명">
              <a:extLst>
                <a:ext uri="{FF2B5EF4-FFF2-40B4-BE49-F238E27FC236}">
                  <a16:creationId xmlns:a16="http://schemas.microsoft.com/office/drawing/2014/main" id="{5C515F1A-EDA6-46CC-A27D-006AB3365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90" b="249"/>
            <a:stretch/>
          </p:blipFill>
          <p:spPr>
            <a:xfrm>
              <a:off x="7249886" y="1334409"/>
              <a:ext cx="4572000" cy="417837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B0CE83-5D8B-466A-820F-D7E351775BAB}"/>
                </a:ext>
              </a:extLst>
            </p:cNvPr>
            <p:cNvSpPr/>
            <p:nvPr/>
          </p:nvSpPr>
          <p:spPr>
            <a:xfrm>
              <a:off x="8318046" y="2363559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BDAFC-BAF3-4072-BFC9-893D460FD887}"/>
                </a:ext>
              </a:extLst>
            </p:cNvPr>
            <p:cNvSpPr txBox="1"/>
            <p:nvPr/>
          </p:nvSpPr>
          <p:spPr>
            <a:xfrm>
              <a:off x="8275148" y="5459600"/>
              <a:ext cx="2705672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연령별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해외유입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확진자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비율</a:t>
              </a:r>
            </a:p>
          </p:txBody>
        </p: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20FDCBC7-7514-420B-BD17-953F1FEE3006}"/>
              </a:ext>
            </a:extLst>
          </p:cNvPr>
          <p:cNvSpPr txBox="1"/>
          <p:nvPr/>
        </p:nvSpPr>
        <p:spPr>
          <a:xfrm>
            <a:off x="359845" y="5820982"/>
            <a:ext cx="1171734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실제로 20대의 감염 경로를 원인별로 살펴보면 </a:t>
            </a:r>
            <a:r>
              <a:rPr lang="ko-KR" b="1" dirty="0">
                <a:solidFill>
                  <a:srgbClr val="FF0000"/>
                </a:solidFill>
                <a:latin typeface="Malgun Gothic"/>
                <a:ea typeface="Malgun Gothic"/>
              </a:rPr>
              <a:t>해외유입 </a:t>
            </a:r>
            <a:r>
              <a:rPr lang="ko-KR" b="1" dirty="0" err="1">
                <a:solidFill>
                  <a:srgbClr val="FF0000"/>
                </a:solidFill>
                <a:latin typeface="Malgun Gothic"/>
                <a:ea typeface="Malgun Gothic"/>
              </a:rPr>
              <a:t>확진자</a:t>
            </a:r>
            <a:r>
              <a:rPr lang="ko-KR" dirty="0" err="1">
                <a:latin typeface="Malgun Gothic"/>
                <a:ea typeface="Malgun Gothic"/>
              </a:rPr>
              <a:t>가</a:t>
            </a:r>
            <a:r>
              <a:rPr lang="ko-KR" dirty="0">
                <a:latin typeface="Malgun Gothic"/>
                <a:ea typeface="Malgun Gothic"/>
              </a:rPr>
              <a:t>  </a:t>
            </a:r>
            <a:r>
              <a:rPr lang="ko-KR" dirty="0" err="1">
                <a:latin typeface="Malgun Gothic"/>
                <a:ea typeface="Malgun Gothic"/>
              </a:rPr>
              <a:t>많은것을</a:t>
            </a:r>
            <a:r>
              <a:rPr lang="ko-KR" dirty="0">
                <a:latin typeface="Malgun Gothic"/>
                <a:ea typeface="Malgun Gothic"/>
              </a:rPr>
              <a:t> 알 수 있다. </a:t>
            </a:r>
            <a:endParaRPr lang="ko-KR" dirty="0">
              <a:ea typeface="+mn-lt"/>
              <a:cs typeface="+mn-lt"/>
            </a:endParaRPr>
          </a:p>
          <a:p>
            <a:r>
              <a:rPr lang="ko-KR" dirty="0">
                <a:latin typeface="Malgun Gothic"/>
                <a:ea typeface="Malgun Gothic"/>
              </a:rPr>
              <a:t>또한 연령별 해외유입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중에서도 </a:t>
            </a:r>
            <a:r>
              <a:rPr lang="en-US" altLang="ko-KR" b="1" dirty="0">
                <a:solidFill>
                  <a:srgbClr val="FF0000"/>
                </a:solidFill>
                <a:latin typeface="Malgun Gothic"/>
                <a:ea typeface="Malgun Gothic"/>
              </a:rPr>
              <a:t>20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대</a:t>
            </a:r>
            <a:r>
              <a:rPr lang="ko-KR" altLang="en-US" dirty="0">
                <a:latin typeface="Malgun Gothic"/>
                <a:ea typeface="Malgun Gothic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약 42%</a:t>
            </a:r>
            <a:r>
              <a:rPr lang="ko-KR" altLang="en-US" dirty="0">
                <a:latin typeface="Malgun Gothic"/>
                <a:ea typeface="Malgun Gothic"/>
              </a:rPr>
              <a:t>로 많은 비율을 차지하고 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이를 통해 20대의 높은 발생률은 해외 진출이 하나의 원인인 것을 알 수 있다. </a:t>
            </a:r>
            <a:endParaRPr lang="ko-KR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965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F54F924-E700-4809-9FA4-0C3374973325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A193-CCBF-41E0-83BA-1482D3A38E05}"/>
              </a:ext>
            </a:extLst>
          </p:cNvPr>
          <p:cNvSpPr txBox="1"/>
          <p:nvPr/>
        </p:nvSpPr>
        <p:spPr>
          <a:xfrm>
            <a:off x="839562" y="1449161"/>
            <a:ext cx="1084216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8685-14B4-4010-B891-2DCCD33093D0}"/>
              </a:ext>
            </a:extLst>
          </p:cNvPr>
          <p:cNvSpPr txBox="1"/>
          <p:nvPr/>
        </p:nvSpPr>
        <p:spPr>
          <a:xfrm>
            <a:off x="903513" y="1349828"/>
            <a:ext cx="5061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앞서 살펴봤던 </a:t>
            </a:r>
            <a:r>
              <a:rPr lang="ko-KR" altLang="en-US" dirty="0">
                <a:ea typeface="맑은 고딕"/>
              </a:rPr>
              <a:t>결과를 통해 우리는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해외 진출을 했던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20대가</a:t>
            </a:r>
            <a:r>
              <a:rPr lang="ko-KR" dirty="0">
                <a:ea typeface="맑은 고딕"/>
              </a:rPr>
              <a:t> 귀국 </a:t>
            </a:r>
            <a:r>
              <a:rPr lang="ko-KR" altLang="en-US" dirty="0">
                <a:ea typeface="맑은 고딕"/>
              </a:rPr>
              <a:t>후 </a:t>
            </a:r>
            <a:r>
              <a:rPr lang="ko-KR" altLang="en-US" b="1" dirty="0">
                <a:ea typeface="맑은 고딕"/>
              </a:rPr>
              <a:t>코로나</a:t>
            </a:r>
            <a:r>
              <a:rPr lang="ko-KR" b="1" dirty="0">
                <a:ea typeface="맑은 고딕"/>
              </a:rPr>
              <a:t> 바이러스 확산에 큰 영향을 끼칠 수 있다</a:t>
            </a:r>
            <a:r>
              <a:rPr lang="ko-KR" dirty="0">
                <a:ea typeface="맑은 고딕"/>
              </a:rPr>
              <a:t>는 것을 알 수 있다.​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96E69E-8827-416B-9F41-EA4FC059D995}"/>
              </a:ext>
            </a:extLst>
          </p:cNvPr>
          <p:cNvSpPr/>
          <p:nvPr/>
        </p:nvSpPr>
        <p:spPr>
          <a:xfrm>
            <a:off x="2892769" y="2273475"/>
            <a:ext cx="315686" cy="5815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F5926-2001-4CF2-86B7-FE73004DDAB5}"/>
              </a:ext>
            </a:extLst>
          </p:cNvPr>
          <p:cNvSpPr txBox="1"/>
          <p:nvPr/>
        </p:nvSpPr>
        <p:spPr>
          <a:xfrm>
            <a:off x="903514" y="2980968"/>
            <a:ext cx="468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20대 해외유입 </a:t>
            </a:r>
            <a:r>
              <a:rPr lang="ko-KR" altLang="en-US" b="1" dirty="0" err="1">
                <a:solidFill>
                  <a:srgbClr val="0070C0"/>
                </a:solidFill>
                <a:ea typeface="맑은 고딕"/>
              </a:rPr>
              <a:t>확진자의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 관리가 필요하다 ! </a:t>
            </a:r>
          </a:p>
        </p:txBody>
      </p:sp>
      <p:pic>
        <p:nvPicPr>
          <p:cNvPr id="17" name="그림 4" descr="액세서리, 우산이(가) 표시된 사진&#10;&#10;자동 생성된 설명">
            <a:extLst>
              <a:ext uri="{FF2B5EF4-FFF2-40B4-BE49-F238E27FC236}">
                <a16:creationId xmlns:a16="http://schemas.microsoft.com/office/drawing/2014/main" id="{69A82B46-8830-4FEC-BDFB-B9F38DB36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3" b="8221"/>
          <a:stretch/>
        </p:blipFill>
        <p:spPr>
          <a:xfrm>
            <a:off x="5758542" y="1336731"/>
            <a:ext cx="6433478" cy="5425144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F1EEC56F-255B-4195-936C-67A4563C392A}"/>
              </a:ext>
            </a:extLst>
          </p:cNvPr>
          <p:cNvSpPr txBox="1"/>
          <p:nvPr/>
        </p:nvSpPr>
        <p:spPr>
          <a:xfrm>
            <a:off x="834230" y="4197361"/>
            <a:ext cx="5077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이들의 동선을 추적하며 어떤 장소를 많이 방문했는지 알 필요하다.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ACBB0-9C88-4F6B-903D-4D9D59D24C3D}"/>
              </a:ext>
            </a:extLst>
          </p:cNvPr>
          <p:cNvSpPr txBox="1"/>
          <p:nvPr/>
        </p:nvSpPr>
        <p:spPr>
          <a:xfrm>
            <a:off x="8073190" y="275924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병원 : 35.14%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C892C-D75B-4866-86A3-B135AC9615C6}"/>
              </a:ext>
            </a:extLst>
          </p:cNvPr>
          <p:cNvSpPr txBox="1"/>
          <p:nvPr/>
        </p:nvSpPr>
        <p:spPr>
          <a:xfrm>
            <a:off x="6468979" y="360145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공항: 18.88%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D434B8C-A307-4B7D-BFA5-F3C83147CFDF}"/>
              </a:ext>
            </a:extLst>
          </p:cNvPr>
          <p:cNvSpPr/>
          <p:nvPr/>
        </p:nvSpPr>
        <p:spPr>
          <a:xfrm>
            <a:off x="2892769" y="3456579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5A094-C10D-41BB-928F-4D845F45D16C}"/>
              </a:ext>
            </a:extLst>
          </p:cNvPr>
          <p:cNvSpPr txBox="1"/>
          <p:nvPr/>
        </p:nvSpPr>
        <p:spPr>
          <a:xfrm>
            <a:off x="834189" y="5767137"/>
            <a:ext cx="6222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장소가 불분명한곳들을 제외하면 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dirty="0">
                <a:solidFill>
                  <a:srgbClr val="0070C0"/>
                </a:solidFill>
                <a:ea typeface="맑은 고딕"/>
              </a:rPr>
              <a:t>병원</a:t>
            </a:r>
            <a:r>
              <a:rPr lang="ko-KR" dirty="0">
                <a:ea typeface="맑은 고딕"/>
              </a:rPr>
              <a:t>과 </a:t>
            </a:r>
            <a:r>
              <a:rPr lang="ko-KR" dirty="0">
                <a:solidFill>
                  <a:srgbClr val="0070C0"/>
                </a:solidFill>
                <a:ea typeface="맑은 고딕"/>
              </a:rPr>
              <a:t>공항</a:t>
            </a:r>
            <a:r>
              <a:rPr lang="ko-KR" dirty="0">
                <a:ea typeface="맑은 고딕"/>
              </a:rPr>
              <a:t>의 방문비율이 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​</a:t>
            </a:r>
            <a:r>
              <a:rPr lang="ko-KR" b="1" dirty="0">
                <a:solidFill>
                  <a:srgbClr val="0070C0"/>
                </a:solidFill>
                <a:ea typeface="맑은 고딕"/>
              </a:rPr>
              <a:t>50%를 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넘은 것</a:t>
            </a:r>
            <a:r>
              <a:rPr lang="ko-KR" altLang="en-US" dirty="0">
                <a:ea typeface="맑은 고딕"/>
              </a:rPr>
              <a:t>을</a:t>
            </a:r>
            <a:r>
              <a:rPr lang="ko-KR" dirty="0">
                <a:ea typeface="맑은 고딕"/>
              </a:rPr>
              <a:t> 알 수 있다.</a:t>
            </a:r>
            <a:endParaRPr lang="ko-KR">
              <a:ea typeface="맑은 고딕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5E77C0C-C14D-4CC3-86B9-6FFD1551D2C7}"/>
              </a:ext>
            </a:extLst>
          </p:cNvPr>
          <p:cNvSpPr/>
          <p:nvPr/>
        </p:nvSpPr>
        <p:spPr>
          <a:xfrm>
            <a:off x="2892768" y="4900368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6CB74BD-54A9-4207-AEF5-7BE65E65134D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pic>
        <p:nvPicPr>
          <p:cNvPr id="7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1FBFD90-E6F7-4206-947F-4213AAA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2" y="1262267"/>
            <a:ext cx="4354285" cy="510635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AAA0DE0C-59D3-4922-BE6C-BA2AB54D8DAD}"/>
              </a:ext>
            </a:extLst>
          </p:cNvPr>
          <p:cNvSpPr txBox="1"/>
          <p:nvPr/>
        </p:nvSpPr>
        <p:spPr>
          <a:xfrm>
            <a:off x="6517372" y="1638775"/>
            <a:ext cx="52554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전국적으로 보았을 때는 수도권과 부산에서 주의가 필요하다.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2E871-ECC9-451C-A787-E1B0B53072CD}"/>
              </a:ext>
            </a:extLst>
          </p:cNvPr>
          <p:cNvSpPr txBox="1"/>
          <p:nvPr/>
        </p:nvSpPr>
        <p:spPr>
          <a:xfrm>
            <a:off x="6258426" y="2999873"/>
            <a:ext cx="57611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전 연령대 중에서 20대의 높은 발생률은 이들이 한국보다 발생률이 높은 국가에 진출했던 것이 하나의 원인으로 보인다. 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 세계에 코로나 바이러스가 크게 유행하는 상황 속에서, 귀국한 20대 청년들은 경각심을 가지고 정부의 정책과 개인 위생에 철저한 신경을 써야할 것이다.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이들이 자주 방문한 공항과 병원은 긴장을 놓지 않고 늘 방역에 주의를 기울여야한다.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074781-5893-442B-9AF9-E0F73A67EC09}"/>
              </a:ext>
            </a:extLst>
          </p:cNvPr>
          <p:cNvSpPr/>
          <p:nvPr/>
        </p:nvSpPr>
        <p:spPr>
          <a:xfrm rot="-5400000">
            <a:off x="5940768" y="1611736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52AE2-24D2-4378-BDAE-C3BDAA603533}"/>
              </a:ext>
            </a:extLst>
          </p:cNvPr>
          <p:cNvSpPr/>
          <p:nvPr/>
        </p:nvSpPr>
        <p:spPr>
          <a:xfrm>
            <a:off x="6089984" y="2630906"/>
            <a:ext cx="5985709" cy="34289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9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확진자의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확진자의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수가 절대적으로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절대적인 양 보다는 </a:t>
            </a:r>
            <a:r>
              <a:rPr lang="ko-KR" altLang="en-US" dirty="0" err="1"/>
              <a:t>확진자</a:t>
            </a:r>
            <a:r>
              <a:rPr lang="ko-KR" altLang="en-US" dirty="0"/>
              <a:t> 수에 따른 비율에 주목해야한다고 느꼈다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와이드스크린</PresentationFormat>
  <Paragraphs>47</Paragraphs>
  <Slides>38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Office 테마</vt:lpstr>
      <vt:lpstr>Office 테마</vt:lpstr>
      <vt:lpstr>Simple Light</vt:lpstr>
      <vt:lpstr>왜 20대가 확연히 인구 대비 감염자의 수가 많을까?</vt:lpstr>
      <vt:lpstr>0. 인트로 – 왜 20대에 주목했는가?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이를 뒷받침 해주는 결과로 네이버 검색어 추이를 중요사건 때 생각해봤을 때 다른 연령층에 비해 20대의 관심은 떨어지지 않았고, 대부분의 20대는 코로나 상황에 관심을 가지고 있다. =&gt; 주현님 부분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114</cp:revision>
  <dcterms:created xsi:type="dcterms:W3CDTF">2020-09-08T01:05:43Z</dcterms:created>
  <dcterms:modified xsi:type="dcterms:W3CDTF">2020-09-08T04:08:33Z</dcterms:modified>
</cp:coreProperties>
</file>