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13"/>
  </p:notesMasterIdLst>
  <p:handoutMasterIdLst>
    <p:handoutMasterId r:id="rId14"/>
  </p:handoutMasterIdLst>
  <p:sldIdLst>
    <p:sldId id="893" r:id="rId2"/>
    <p:sldId id="898" r:id="rId3"/>
    <p:sldId id="897" r:id="rId4"/>
    <p:sldId id="900" r:id="rId5"/>
    <p:sldId id="888" r:id="rId6"/>
    <p:sldId id="890" r:id="rId7"/>
    <p:sldId id="894" r:id="rId8"/>
    <p:sldId id="895" r:id="rId9"/>
    <p:sldId id="892" r:id="rId10"/>
    <p:sldId id="896" r:id="rId11"/>
    <p:sldId id="899" r:id="rId12"/>
  </p:sldIdLst>
  <p:sldSz cx="9906000" cy="6858000" type="A4"/>
  <p:notesSz cx="6881813" cy="10002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pos="172">
          <p15:clr>
            <a:srgbClr val="A4A3A4"/>
          </p15:clr>
        </p15:guide>
        <p15:guide id="5" pos="262">
          <p15:clr>
            <a:srgbClr val="A4A3A4"/>
          </p15:clr>
        </p15:guide>
        <p15:guide id="6" pos="60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FF9900"/>
    <a:srgbClr val="6C3B0A"/>
    <a:srgbClr val="C75F09"/>
    <a:srgbClr val="0000FF"/>
    <a:srgbClr val="9933FF"/>
    <a:srgbClr val="FFFFFF"/>
    <a:srgbClr val="FF66FF"/>
    <a:srgbClr val="E9E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78" autoAdjust="0"/>
    <p:restoredTop sz="95073" autoAdjust="0"/>
  </p:normalViewPr>
  <p:slideViewPr>
    <p:cSldViewPr>
      <p:cViewPr varScale="1">
        <p:scale>
          <a:sx n="96" d="100"/>
          <a:sy n="96" d="100"/>
        </p:scale>
        <p:origin x="90" y="84"/>
      </p:cViewPr>
      <p:guideLst>
        <p:guide orient="horz" pos="618"/>
        <p:guide orient="horz" pos="4065"/>
        <p:guide orient="horz" pos="527"/>
        <p:guide pos="172"/>
        <p:guide pos="262"/>
        <p:guide pos="6068"/>
      </p:guideLst>
    </p:cSldViewPr>
  </p:slideViewPr>
  <p:outlineViewPr>
    <p:cViewPr>
      <p:scale>
        <a:sx n="33" d="100"/>
        <a:sy n="33" d="100"/>
      </p:scale>
      <p:origin x="0" y="19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668"/>
    </p:cViewPr>
  </p:sorterViewPr>
  <p:notesViewPr>
    <p:cSldViewPr>
      <p:cViewPr varScale="1">
        <p:scale>
          <a:sx n="77" d="100"/>
          <a:sy n="77" d="100"/>
        </p:scale>
        <p:origin x="-2904" y="-114"/>
      </p:cViewPr>
      <p:guideLst>
        <p:guide orient="horz" pos="315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69" cy="500702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97337" y="0"/>
            <a:ext cx="2982869" cy="500702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2FFA2D0E-C9E9-4F42-88CF-8661D84DDC3B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00537"/>
            <a:ext cx="2982869" cy="500701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97337" y="9500537"/>
            <a:ext cx="2982869" cy="500701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D31D198E-8E2B-4CCA-8128-91FC0906A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48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82656" cy="500942"/>
          </a:xfrm>
          <a:prstGeom prst="rect">
            <a:avLst/>
          </a:prstGeom>
        </p:spPr>
        <p:txBody>
          <a:bodyPr vert="horz" lIns="91948" tIns="45973" rIns="91948" bIns="4597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7555" y="4"/>
            <a:ext cx="2982656" cy="500942"/>
          </a:xfrm>
          <a:prstGeom prst="rect">
            <a:avLst/>
          </a:prstGeom>
        </p:spPr>
        <p:txBody>
          <a:bodyPr vert="horz" lIns="91948" tIns="45973" rIns="91948" bIns="45973" rtlCol="0"/>
          <a:lstStyle>
            <a:lvl1pPr algn="r">
              <a:defRPr sz="1200"/>
            </a:lvl1pPr>
          </a:lstStyle>
          <a:p>
            <a:fld id="{FE1F59EF-3084-4EFC-8581-C361818DC07F}" type="datetimeFigureOut">
              <a:rPr lang="ko-KR" altLang="en-US" smtClean="0"/>
              <a:pPr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0888"/>
            <a:ext cx="5418137" cy="3751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48" tIns="45973" rIns="91948" bIns="4597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751753"/>
            <a:ext cx="5505450" cy="4500476"/>
          </a:xfrm>
          <a:prstGeom prst="rect">
            <a:avLst/>
          </a:prstGeom>
        </p:spPr>
        <p:txBody>
          <a:bodyPr vert="horz" lIns="91948" tIns="45973" rIns="91948" bIns="4597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500298"/>
            <a:ext cx="2982656" cy="500942"/>
          </a:xfrm>
          <a:prstGeom prst="rect">
            <a:avLst/>
          </a:prstGeom>
        </p:spPr>
        <p:txBody>
          <a:bodyPr vert="horz" lIns="91948" tIns="45973" rIns="91948" bIns="4597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7555" y="9500298"/>
            <a:ext cx="2982656" cy="500942"/>
          </a:xfrm>
          <a:prstGeom prst="rect">
            <a:avLst/>
          </a:prstGeom>
        </p:spPr>
        <p:txBody>
          <a:bodyPr vert="horz" lIns="91948" tIns="45973" rIns="91948" bIns="45973" rtlCol="0" anchor="b"/>
          <a:lstStyle>
            <a:lvl1pPr algn="r">
              <a:defRPr sz="1200"/>
            </a:lvl1pPr>
          </a:lstStyle>
          <a:p>
            <a:fld id="{54D38A93-8000-433B-9C16-182774B2F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2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6284116"/>
            <a:ext cx="9906000" cy="5738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6"/>
          <p:cNvSpPr/>
          <p:nvPr/>
        </p:nvSpPr>
        <p:spPr>
          <a:xfrm>
            <a:off x="0" y="0"/>
            <a:ext cx="9906000" cy="5738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468" spc="-1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3791" y="4951562"/>
            <a:ext cx="8172450" cy="647058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823" cap="all" spc="69" baseline="0">
                <a:solidFill>
                  <a:schemeClr val="tx2"/>
                </a:solidFill>
                <a:latin typeface="+mj-lt"/>
              </a:defRPr>
            </a:lvl1pPr>
            <a:lvl2pPr marL="156716" indent="0" algn="ctr">
              <a:buNone/>
              <a:defRPr sz="823"/>
            </a:lvl2pPr>
            <a:lvl3pPr marL="313432" indent="0" algn="ctr">
              <a:buNone/>
              <a:defRPr sz="823"/>
            </a:lvl3pPr>
            <a:lvl4pPr marL="470148" indent="0" algn="ctr">
              <a:buNone/>
              <a:defRPr sz="686"/>
            </a:lvl4pPr>
            <a:lvl5pPr marL="626864" indent="0" algn="ctr">
              <a:buNone/>
              <a:defRPr sz="686"/>
            </a:lvl5pPr>
            <a:lvl6pPr marL="783580" indent="0" algn="ctr">
              <a:buNone/>
              <a:defRPr sz="686"/>
            </a:lvl6pPr>
            <a:lvl7pPr marL="940297" indent="0" algn="ctr">
              <a:buNone/>
              <a:defRPr sz="686"/>
            </a:lvl7pPr>
            <a:lvl8pPr marL="1097012" indent="0" algn="ctr">
              <a:buNone/>
              <a:defRPr sz="686"/>
            </a:lvl8pPr>
            <a:lvl9pPr marL="1253728" indent="0" algn="ctr">
              <a:buNone/>
              <a:defRPr sz="686"/>
            </a:lvl9pPr>
          </a:lstStyle>
          <a:p>
            <a:r>
              <a:rPr lang="ko-KR" altLang="en-US" dirty="0"/>
              <a:t>마스터 부제목 스타일 </a:t>
            </a:r>
            <a:r>
              <a:rPr lang="en-US" altLang="ko-KR" dirty="0"/>
              <a:t>a</a:t>
            </a:r>
            <a:r>
              <a:rPr lang="ko-KR" altLang="en-US" dirty="0"/>
              <a:t>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1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>
            <a:lvl1pPr marL="0">
              <a:defRPr sz="1463" b="1">
                <a:latin typeface="Arial Black" panose="020B0A040201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63"/>
            </a:lvl1pPr>
            <a:lvl2pPr>
              <a:defRPr sz="1341"/>
            </a:lvl2pPr>
            <a:lvl3pPr marL="390823" indent="-174129">
              <a:buFont typeface="Arial Unicode MS" panose="020B0604020202020204" pitchFamily="50" charset="-127"/>
              <a:buChar char="-"/>
              <a:defRPr sz="1219"/>
            </a:lvl3pPr>
            <a:lvl4pPr marL="549473" indent="-173162">
              <a:buFont typeface="Arial" panose="020B0604020202020204" pitchFamily="34" charset="0"/>
              <a:buChar char="•"/>
              <a:defRPr sz="1219"/>
            </a:lvl4pPr>
            <a:lvl5pPr>
              <a:defRPr sz="914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  <p:pic>
        <p:nvPicPr>
          <p:cNvPr id="7" name="Picture 8" descr="한동대학교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04" y="6434418"/>
            <a:ext cx="1122397" cy="42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287" y="776384"/>
            <a:ext cx="4679183" cy="50927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337" y="776377"/>
            <a:ext cx="4862472" cy="50927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</p:spTree>
    <p:extLst>
      <p:ext uri="{BB962C8B-B14F-4D97-AF65-F5344CB8AC3E}">
        <p14:creationId xmlns:p14="http://schemas.microsoft.com/office/powerpoint/2010/main" val="41929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</p:spTree>
    <p:extLst>
      <p:ext uri="{BB962C8B-B14F-4D97-AF65-F5344CB8AC3E}">
        <p14:creationId xmlns:p14="http://schemas.microsoft.com/office/powerpoint/2010/main" val="401133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1289" y="0"/>
            <a:ext cx="9906000" cy="5738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54601"/>
            <a:ext cx="9906001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12" y="224572"/>
            <a:ext cx="9727038" cy="356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12" y="640410"/>
            <a:ext cx="9727038" cy="5706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5" y="6459792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9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7" y="6459792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9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6" y="6459792"/>
            <a:ext cx="10660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rgbClr val="FFFFFF"/>
                </a:solidFill>
              </a:defRPr>
            </a:lvl1pPr>
          </a:lstStyle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</p:spTree>
    <p:extLst>
      <p:ext uri="{BB962C8B-B14F-4D97-AF65-F5344CB8AC3E}">
        <p14:creationId xmlns:p14="http://schemas.microsoft.com/office/powerpoint/2010/main" val="338536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txStyles>
    <p:titleStyle>
      <a:lvl1pPr algn="l" defTabSz="313432" rtl="0" eaLnBrk="1" latinLnBrk="1" hangingPunct="1">
        <a:lnSpc>
          <a:spcPct val="85000"/>
        </a:lnSpc>
        <a:spcBef>
          <a:spcPct val="0"/>
        </a:spcBef>
        <a:buNone/>
        <a:defRPr lang="en-US" altLang="en-US" sz="1463" b="1" kern="1200" spc="-17" baseline="0" dirty="0">
          <a:solidFill>
            <a:schemeClr val="bg1">
              <a:lumMod val="9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1343" indent="-31343" algn="l" defTabSz="313432" rtl="0" eaLnBrk="1" latinLnBrk="1" hangingPunct="1">
        <a:lnSpc>
          <a:spcPct val="100000"/>
        </a:lnSpc>
        <a:spcBef>
          <a:spcPts val="411"/>
        </a:spcBef>
        <a:spcAft>
          <a:spcPts val="6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463" kern="1200">
          <a:solidFill>
            <a:schemeClr val="tx1"/>
          </a:solidFill>
          <a:latin typeface="+mn-ea"/>
          <a:ea typeface="+mn-ea"/>
          <a:cs typeface="+mn-cs"/>
        </a:defRPr>
      </a:lvl1pPr>
      <a:lvl2pPr marL="131641" indent="-62687" algn="l" defTabSz="313432" rtl="0" eaLnBrk="1" latinLnBrk="1" hangingPunct="1">
        <a:lnSpc>
          <a:spcPct val="100000"/>
        </a:lnSpc>
        <a:spcBef>
          <a:spcPts val="69"/>
        </a:spcBef>
        <a:spcAft>
          <a:spcPts val="137"/>
        </a:spcAft>
        <a:buClrTx/>
        <a:buFont typeface="Wingdings" panose="05000000000000000000" pitchFamily="2" charset="2"/>
        <a:buChar char="l"/>
        <a:defRPr sz="1463" kern="1200">
          <a:solidFill>
            <a:schemeClr val="tx1"/>
          </a:solidFill>
          <a:latin typeface="+mn-ea"/>
          <a:ea typeface="+mn-ea"/>
          <a:cs typeface="+mn-cs"/>
        </a:defRPr>
      </a:lvl2pPr>
      <a:lvl3pPr marL="390823" indent="-174129" algn="l" defTabSz="313432" rtl="0" eaLnBrk="1" latinLnBrk="1" hangingPunct="1">
        <a:lnSpc>
          <a:spcPct val="100000"/>
        </a:lnSpc>
        <a:spcBef>
          <a:spcPts val="69"/>
        </a:spcBef>
        <a:spcAft>
          <a:spcPts val="137"/>
        </a:spcAft>
        <a:buClr>
          <a:schemeClr val="tx1"/>
        </a:buClr>
        <a:buFont typeface="Arial Unicode MS" panose="020B0604020202020204" pitchFamily="50" charset="-127"/>
        <a:buChar char="-"/>
        <a:defRPr sz="1219" kern="1200">
          <a:solidFill>
            <a:schemeClr val="tx1"/>
          </a:solidFill>
          <a:latin typeface="+mn-ea"/>
          <a:ea typeface="+mn-ea"/>
          <a:cs typeface="+mn-cs"/>
        </a:defRPr>
      </a:lvl3pPr>
      <a:lvl4pPr marL="549473" indent="-232172" algn="l" defTabSz="313432" rtl="0" eaLnBrk="1" latinLnBrk="1" hangingPunct="1">
        <a:lnSpc>
          <a:spcPct val="100000"/>
        </a:lnSpc>
        <a:spcBef>
          <a:spcPts val="69"/>
        </a:spcBef>
        <a:spcAft>
          <a:spcPts val="137"/>
        </a:spcAft>
        <a:buClr>
          <a:schemeClr val="tx1"/>
        </a:buClr>
        <a:buFont typeface="Arial" panose="020B0604020202020204" pitchFamily="34" charset="0"/>
        <a:buChar char="•"/>
        <a:defRPr sz="1219" kern="1200">
          <a:solidFill>
            <a:schemeClr val="tx1"/>
          </a:solidFill>
          <a:latin typeface="+mn-ea"/>
          <a:ea typeface="+mn-ea"/>
          <a:cs typeface="+mn-cs"/>
        </a:defRPr>
      </a:lvl4pPr>
      <a:lvl5pPr marL="319701" indent="-62687" algn="l" defTabSz="313432" rtl="0" eaLnBrk="1" latinLnBrk="1" hangingPunct="1">
        <a:lnSpc>
          <a:spcPct val="90000"/>
        </a:lnSpc>
        <a:spcBef>
          <a:spcPts val="69"/>
        </a:spcBef>
        <a:spcAft>
          <a:spcPts val="137"/>
        </a:spcAft>
        <a:buClr>
          <a:schemeClr val="accent1"/>
        </a:buClr>
        <a:buFont typeface="Calibri" pitchFamily="34" charset="0"/>
        <a:buChar char="◦"/>
        <a:defRPr sz="61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051" indent="-78358" algn="l" defTabSz="313432" rtl="0" eaLnBrk="1" latinLnBrk="1" hangingPunct="1">
        <a:lnSpc>
          <a:spcPct val="90000"/>
        </a:lnSpc>
        <a:spcBef>
          <a:spcPts val="69"/>
        </a:spcBef>
        <a:spcAft>
          <a:spcPts val="137"/>
        </a:spcAft>
        <a:buClr>
          <a:schemeClr val="accent1"/>
        </a:buClr>
        <a:buFont typeface="Calibri" pitchFamily="34" charset="0"/>
        <a:buChar char="◦"/>
        <a:defRPr sz="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606" indent="-78358" algn="l" defTabSz="313432" rtl="0" eaLnBrk="1" latinLnBrk="1" hangingPunct="1">
        <a:lnSpc>
          <a:spcPct val="90000"/>
        </a:lnSpc>
        <a:spcBef>
          <a:spcPts val="69"/>
        </a:spcBef>
        <a:spcAft>
          <a:spcPts val="137"/>
        </a:spcAft>
        <a:buClr>
          <a:schemeClr val="accent1"/>
        </a:buClr>
        <a:buFont typeface="Calibri" pitchFamily="34" charset="0"/>
        <a:buChar char="◦"/>
        <a:defRPr sz="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161" indent="-78358" algn="l" defTabSz="313432" rtl="0" eaLnBrk="1" latinLnBrk="1" hangingPunct="1">
        <a:lnSpc>
          <a:spcPct val="90000"/>
        </a:lnSpc>
        <a:spcBef>
          <a:spcPts val="69"/>
        </a:spcBef>
        <a:spcAft>
          <a:spcPts val="137"/>
        </a:spcAft>
        <a:buClr>
          <a:schemeClr val="accent1"/>
        </a:buClr>
        <a:buFont typeface="Calibri" pitchFamily="34" charset="0"/>
        <a:buChar char="◦"/>
        <a:defRPr sz="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715" indent="-78358" algn="l" defTabSz="313432" rtl="0" eaLnBrk="1" latinLnBrk="1" hangingPunct="1">
        <a:lnSpc>
          <a:spcPct val="90000"/>
        </a:lnSpc>
        <a:spcBef>
          <a:spcPts val="69"/>
        </a:spcBef>
        <a:spcAft>
          <a:spcPts val="137"/>
        </a:spcAft>
        <a:buClr>
          <a:schemeClr val="accent1"/>
        </a:buClr>
        <a:buFont typeface="Calibri" pitchFamily="34" charset="0"/>
        <a:buChar char="◦"/>
        <a:defRPr sz="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1pPr>
      <a:lvl2pPr marL="156716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2pPr>
      <a:lvl3pPr marL="313432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3pPr>
      <a:lvl4pPr marL="470148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4pPr>
      <a:lvl5pPr marL="626864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5pPr>
      <a:lvl6pPr marL="783580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6pPr>
      <a:lvl7pPr marL="940297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7pPr>
      <a:lvl8pPr marL="1097012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8pPr>
      <a:lvl9pPr marL="1253728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D8E3625-C0E7-4E5A-8432-E6E8372A1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540" y="1412776"/>
            <a:ext cx="8172450" cy="3566160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b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Midterm Report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5076" y="4653136"/>
            <a:ext cx="1845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2020. </a:t>
            </a:r>
            <a:r>
              <a:rPr lang="en-US" altLang="ko-KR" sz="2000" dirty="0" smtClean="0"/>
              <a:t>11. 03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한선도</a:t>
            </a:r>
            <a:r>
              <a:rPr lang="en-US" altLang="ko-KR" sz="2000" dirty="0"/>
              <a:t>, </a:t>
            </a:r>
            <a:r>
              <a:rPr lang="ko-KR" altLang="en-US" sz="2000" dirty="0"/>
              <a:t>김주호</a:t>
            </a:r>
          </a:p>
        </p:txBody>
      </p:sp>
    </p:spTree>
    <p:extLst>
      <p:ext uri="{BB962C8B-B14F-4D97-AF65-F5344CB8AC3E}">
        <p14:creationId xmlns:p14="http://schemas.microsoft.com/office/powerpoint/2010/main" val="24464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5B6F4E-FA52-4EC0-A4E6-5CCD1F0031CD}"/>
              </a:ext>
            </a:extLst>
          </p:cNvPr>
          <p:cNvSpPr txBox="1"/>
          <p:nvPr/>
        </p:nvSpPr>
        <p:spPr>
          <a:xfrm>
            <a:off x="289184" y="836712"/>
            <a:ext cx="891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ym typeface="Wingdings" panose="05000000000000000000" pitchFamily="2" charset="2"/>
              </a:rPr>
              <a:t>5.</a:t>
            </a:r>
            <a:r>
              <a:rPr lang="en-US" altLang="ko-KR" sz="2000" b="1" dirty="0">
                <a:sym typeface="Wingdings" panose="05000000000000000000" pitchFamily="2" charset="2"/>
              </a:rPr>
              <a:t> Tesseract</a:t>
            </a:r>
            <a:r>
              <a:rPr lang="ko-KR" altLang="en-US" sz="2000" b="1" dirty="0">
                <a:sym typeface="Wingdings" panose="05000000000000000000" pitchFamily="2" charset="2"/>
              </a:rPr>
              <a:t>에서의 한글 첨자 인식에 대한 낮은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정확도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988840"/>
            <a:ext cx="4896544" cy="3049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105128" y="2313312"/>
            <a:ext cx="44866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‘</a:t>
            </a:r>
            <a:r>
              <a:rPr lang="ko-KR" altLang="en-US" sz="2000" b="1" dirty="0" smtClean="0">
                <a:latin typeface="+mj-ea"/>
                <a:ea typeface="+mj-ea"/>
              </a:rPr>
              <a:t>보</a:t>
            </a:r>
            <a:r>
              <a:rPr lang="en-US" altLang="ko-KR" sz="2000" b="1" dirty="0" smtClean="0">
                <a:latin typeface="+mj-ea"/>
                <a:ea typeface="+mj-ea"/>
              </a:rPr>
              <a:t>‘ </a:t>
            </a:r>
            <a:r>
              <a:rPr lang="ko-KR" altLang="en-US" sz="2000" b="1" dirty="0" smtClean="0">
                <a:latin typeface="+mj-ea"/>
                <a:ea typeface="+mj-ea"/>
              </a:rPr>
              <a:t>를 </a:t>
            </a:r>
            <a:r>
              <a:rPr lang="en-US" altLang="ko-KR" sz="2000" b="1" dirty="0" smtClean="0">
                <a:latin typeface="+mj-ea"/>
                <a:ea typeface="+mj-ea"/>
              </a:rPr>
              <a:t>‘</a:t>
            </a:r>
            <a:r>
              <a:rPr lang="ko-KR" altLang="en-US" sz="2000" b="1" dirty="0" err="1" smtClean="0">
                <a:latin typeface="+mj-ea"/>
                <a:ea typeface="+mj-ea"/>
              </a:rPr>
              <a:t>브</a:t>
            </a:r>
            <a:r>
              <a:rPr lang="en-US" altLang="ko-KR" sz="2000" b="1" dirty="0" smtClean="0">
                <a:latin typeface="+mj-ea"/>
                <a:ea typeface="+mj-ea"/>
              </a:rPr>
              <a:t>’ </a:t>
            </a:r>
            <a:r>
              <a:rPr lang="ko-KR" altLang="en-US" sz="2000" b="1" dirty="0" smtClean="0">
                <a:latin typeface="+mj-ea"/>
                <a:ea typeface="+mj-ea"/>
              </a:rPr>
              <a:t>라고 인식</a:t>
            </a:r>
            <a:r>
              <a:rPr lang="en-US" altLang="ko-KR" sz="2000" b="1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-&gt; </a:t>
            </a:r>
            <a:r>
              <a:rPr lang="ko-KR" altLang="en-US" sz="2000" b="1" dirty="0" smtClean="0">
                <a:latin typeface="+mj-ea"/>
                <a:ea typeface="+mj-ea"/>
              </a:rPr>
              <a:t>한글 첨자 인식에 </a:t>
            </a:r>
            <a:r>
              <a:rPr lang="ko-KR" altLang="en-US" sz="2000" b="1" dirty="0" smtClean="0">
                <a:latin typeface="+mj-ea"/>
                <a:ea typeface="+mj-ea"/>
              </a:rPr>
              <a:t>취약함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</a:rPr>
              <a:t>-&gt; </a:t>
            </a:r>
            <a:r>
              <a:rPr lang="ko-KR" altLang="en-US" sz="2000" b="1" dirty="0" smtClean="0">
                <a:latin typeface="+mj-ea"/>
              </a:rPr>
              <a:t>한글 첨자 인식에 대한 </a:t>
            </a:r>
            <a:endParaRPr lang="en-US" altLang="ko-KR" sz="2000" b="1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</a:rPr>
              <a:t> </a:t>
            </a:r>
            <a:r>
              <a:rPr lang="en-US" altLang="ko-KR" sz="2000" b="1" dirty="0" smtClean="0">
                <a:latin typeface="+mj-ea"/>
              </a:rPr>
              <a:t>   </a:t>
            </a:r>
            <a:r>
              <a:rPr lang="ko-KR" altLang="en-US" sz="2000" b="1" u="sng" dirty="0" smtClean="0">
                <a:solidFill>
                  <a:srgbClr val="FF0000"/>
                </a:solidFill>
                <a:latin typeface="+mj-ea"/>
              </a:rPr>
              <a:t>추가적인 학습 </a:t>
            </a:r>
            <a:r>
              <a:rPr lang="ko-KR" altLang="en-US" sz="2000" b="1" dirty="0" smtClean="0">
                <a:latin typeface="+mj-ea"/>
              </a:rPr>
              <a:t>필요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 smtClean="0">
                <a:latin typeface="+mn-lt"/>
              </a:rPr>
              <a:t>Major Lessons Learned</a:t>
            </a:r>
            <a:endParaRPr lang="ko-KR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027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n-lt"/>
              </a:rPr>
              <a:t>Future Project Plan</a:t>
            </a:r>
            <a:endParaRPr lang="ko-KR" altLang="en-US" sz="2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B6F4E-FA52-4EC0-A4E6-5CCD1F0031CD}"/>
              </a:ext>
            </a:extLst>
          </p:cNvPr>
          <p:cNvSpPr txBox="1"/>
          <p:nvPr/>
        </p:nvSpPr>
        <p:spPr>
          <a:xfrm>
            <a:off x="289184" y="836712"/>
            <a:ext cx="89122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  <a:sym typeface="Wingdings" panose="05000000000000000000" pitchFamily="2" charset="2"/>
              </a:rPr>
              <a:t># </a:t>
            </a:r>
            <a:r>
              <a:rPr lang="ko-KR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향후 </a:t>
            </a:r>
            <a:r>
              <a:rPr lang="ko-KR" altLang="en-US" sz="2000" b="1" dirty="0">
                <a:latin typeface="+mj-ea"/>
                <a:ea typeface="+mj-ea"/>
                <a:sym typeface="Wingdings" panose="05000000000000000000" pitchFamily="2" charset="2"/>
              </a:rPr>
              <a:t>진행 </a:t>
            </a:r>
            <a:r>
              <a:rPr lang="ko-KR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계획</a:t>
            </a:r>
            <a:endParaRPr lang="en-US" altLang="ko-KR" sz="2000" b="1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ko-KR" sz="200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ko-KR" sz="2000" dirty="0"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ko-KR" sz="20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altLang="ko-KR" sz="2000" b="1" dirty="0" smtClean="0">
                <a:latin typeface="+mj-ea"/>
                <a:ea typeface="+mj-ea"/>
                <a:sym typeface="Wingdings" panose="05000000000000000000" pitchFamily="2" charset="2"/>
              </a:rPr>
              <a:t>Video</a:t>
            </a:r>
            <a:r>
              <a:rPr lang="ko-KR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에서의 </a:t>
            </a:r>
            <a:r>
              <a:rPr lang="en-US" altLang="ko-KR" sz="2000" b="1" dirty="0" smtClean="0">
                <a:latin typeface="+mj-ea"/>
                <a:ea typeface="+mj-ea"/>
                <a:sym typeface="Wingdings" panose="05000000000000000000" pitchFamily="2" charset="2"/>
              </a:rPr>
              <a:t>Object Detection </a:t>
            </a:r>
            <a:r>
              <a:rPr lang="ko-KR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및 </a:t>
            </a:r>
            <a:r>
              <a:rPr lang="en-US" altLang="ko-KR" sz="2000" b="1" dirty="0" smtClean="0">
                <a:latin typeface="+mj-ea"/>
                <a:ea typeface="+mj-ea"/>
                <a:sym typeface="Wingdings" panose="05000000000000000000" pitchFamily="2" charset="2"/>
              </a:rPr>
              <a:t>Plate Recognition </a:t>
            </a:r>
            <a:r>
              <a:rPr lang="ko-KR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수행</a:t>
            </a:r>
            <a:endParaRPr lang="en-US" altLang="ko-KR" sz="2000" b="1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altLang="ko-KR" sz="2000" b="1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altLang="ko-KR" sz="2000" b="1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000" b="1" dirty="0" smtClean="0">
                <a:latin typeface="+mj-ea"/>
                <a:ea typeface="+mj-ea"/>
                <a:sym typeface="Wingdings" panose="05000000000000000000" pitchFamily="2" charset="2"/>
              </a:rPr>
              <a:t>Real-time</a:t>
            </a:r>
            <a:r>
              <a:rPr lang="ko-KR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에서의 </a:t>
            </a:r>
            <a:r>
              <a:rPr lang="en-US" altLang="ko-KR" sz="2000" b="1" dirty="0">
                <a:latin typeface="+mj-ea"/>
                <a:ea typeface="+mj-ea"/>
                <a:sym typeface="Wingdings" panose="05000000000000000000" pitchFamily="2" charset="2"/>
              </a:rPr>
              <a:t>Object Detection </a:t>
            </a:r>
            <a:r>
              <a:rPr lang="ko-KR" altLang="en-US" sz="2000" b="1" dirty="0">
                <a:latin typeface="+mj-ea"/>
                <a:ea typeface="+mj-ea"/>
                <a:sym typeface="Wingdings" panose="05000000000000000000" pitchFamily="2" charset="2"/>
              </a:rPr>
              <a:t>및 </a:t>
            </a:r>
            <a:r>
              <a:rPr lang="en-US" altLang="ko-KR" sz="2000" b="1" dirty="0">
                <a:latin typeface="+mj-ea"/>
                <a:ea typeface="+mj-ea"/>
                <a:sym typeface="Wingdings" panose="05000000000000000000" pitchFamily="2" charset="2"/>
              </a:rPr>
              <a:t>Plate Recognition </a:t>
            </a:r>
            <a:r>
              <a:rPr lang="ko-KR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수행</a:t>
            </a:r>
            <a:endParaRPr lang="en-US" altLang="ko-KR" sz="2000" b="1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457200" indent="-457200">
              <a:buFontTx/>
              <a:buAutoNum type="arabicPeriod"/>
            </a:pPr>
            <a:endParaRPr lang="en-US" altLang="ko-KR" sz="2000" b="1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457200" indent="-457200">
              <a:buFontTx/>
              <a:buAutoNum type="arabicPeriod"/>
            </a:pPr>
            <a:endParaRPr lang="en-US" altLang="ko-KR" sz="2000" b="1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457200" indent="-457200">
              <a:buFontTx/>
              <a:buAutoNum type="arabicPeriod"/>
            </a:pPr>
            <a:endParaRPr lang="en-US" altLang="ko-KR" sz="2000" b="1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altLang="ko-KR" sz="2000" b="1" dirty="0" smtClean="0">
                <a:latin typeface="+mj-ea"/>
                <a:ea typeface="+mj-ea"/>
                <a:sym typeface="Wingdings" panose="05000000000000000000" pitchFamily="2" charset="2"/>
              </a:rPr>
              <a:t>OCR </a:t>
            </a:r>
            <a:r>
              <a:rPr lang="ko-KR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과정에서의 인식 정확도 높이기</a:t>
            </a:r>
            <a:endParaRPr lang="en-US" altLang="ko-KR" sz="2000" b="1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</a:p>
        </p:txBody>
      </p:sp>
    </p:spTree>
    <p:extLst>
      <p:ext uri="{BB962C8B-B14F-4D97-AF65-F5344CB8AC3E}">
        <p14:creationId xmlns:p14="http://schemas.microsoft.com/office/powerpoint/2010/main" val="82450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n-lt"/>
              </a:rPr>
              <a:t>System Definition</a:t>
            </a:r>
            <a:r>
              <a:rPr lang="ko-KR" altLang="en-US" sz="2800" dirty="0">
                <a:latin typeface="+mn-lt"/>
              </a:rPr>
              <a:t> </a:t>
            </a:r>
            <a:r>
              <a:rPr lang="en-US" altLang="ko-KR" sz="2800" dirty="0">
                <a:latin typeface="+mn-lt"/>
              </a:rPr>
              <a:t>and Business Model</a:t>
            </a:r>
            <a:endParaRPr lang="ko-KR" altLang="en-US" sz="2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B6F4E-FA52-4EC0-A4E6-5CCD1F0031CD}"/>
              </a:ext>
            </a:extLst>
          </p:cNvPr>
          <p:cNvSpPr txBox="1"/>
          <p:nvPr/>
        </p:nvSpPr>
        <p:spPr>
          <a:xfrm>
            <a:off x="289184" y="836712"/>
            <a:ext cx="89122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  <a:sym typeface="Wingdings" panose="05000000000000000000" pitchFamily="2" charset="2"/>
              </a:rPr>
              <a:t># </a:t>
            </a:r>
            <a:r>
              <a:rPr lang="en-US" altLang="ko-KR" sz="2000" b="1" dirty="0" smtClean="0">
                <a:latin typeface="+mj-ea"/>
                <a:ea typeface="+mj-ea"/>
                <a:sym typeface="Wingdings" panose="05000000000000000000" pitchFamily="2" charset="2"/>
              </a:rPr>
              <a:t>System </a:t>
            </a:r>
            <a:r>
              <a:rPr lang="en-US" altLang="ko-KR" sz="2000" b="1" dirty="0">
                <a:latin typeface="+mj-ea"/>
                <a:ea typeface="+mj-ea"/>
                <a:sym typeface="Wingdings" panose="05000000000000000000" pitchFamily="2" charset="2"/>
              </a:rPr>
              <a:t>Definition</a:t>
            </a:r>
          </a:p>
          <a:p>
            <a:endParaRPr lang="en-US" altLang="ko-KR" sz="2000" b="1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YOLO</a:t>
            </a:r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를 활용하여 차량과 차량번호판  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Detection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-  Detection</a:t>
            </a:r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한 </a:t>
            </a:r>
            <a:r>
              <a:rPr lang="en-US" altLang="ko-KR" sz="2000" dirty="0">
                <a:latin typeface="+mj-ea"/>
                <a:ea typeface="+mj-ea"/>
                <a:sym typeface="Wingdings" panose="05000000000000000000" pitchFamily="2" charset="2"/>
              </a:rPr>
              <a:t>License Plate</a:t>
            </a:r>
            <a:r>
              <a:rPr lang="ko-KR" altLang="en-US" sz="2000" dirty="0" err="1">
                <a:latin typeface="+mj-ea"/>
                <a:ea typeface="+mj-ea"/>
                <a:sym typeface="Wingdings" panose="05000000000000000000" pitchFamily="2" charset="2"/>
              </a:rPr>
              <a:t>를</a:t>
            </a:r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+mj-ea"/>
                <a:ea typeface="+mj-ea"/>
                <a:sym typeface="Wingdings" panose="05000000000000000000" pitchFamily="2" charset="2"/>
              </a:rPr>
              <a:t>Crop</a:t>
            </a:r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하여 이미지 전처리 과정 이후 </a:t>
            </a:r>
            <a:endParaRPr lang="en-US" altLang="ko-KR" sz="2000" dirty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  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OCR</a:t>
            </a:r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을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활용한 차량번호판 글자와 숫자 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Recognition</a:t>
            </a:r>
          </a:p>
          <a:p>
            <a:endParaRPr lang="en-US" altLang="ko-KR" sz="2000" dirty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- 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이러한 </a:t>
            </a:r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과정을 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Real-time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에서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구현</a:t>
            </a:r>
            <a:endParaRPr lang="en-US" altLang="ko-KR" sz="2000" dirty="0"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ko-KR" sz="2000" b="1" dirty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ko-KR" sz="2000" b="1" dirty="0" smtClean="0">
                <a:latin typeface="+mj-ea"/>
                <a:ea typeface="+mj-ea"/>
                <a:sym typeface="Wingdings" panose="05000000000000000000" pitchFamily="2" charset="2"/>
              </a:rPr>
              <a:t># </a:t>
            </a:r>
            <a:r>
              <a:rPr lang="en-US" altLang="ko-KR" sz="2000" b="1" dirty="0" smtClean="0">
                <a:latin typeface="+mj-ea"/>
                <a:ea typeface="+mj-ea"/>
                <a:sym typeface="Wingdings" panose="05000000000000000000" pitchFamily="2" charset="2"/>
              </a:rPr>
              <a:t>Business Model</a:t>
            </a:r>
          </a:p>
          <a:p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&lt;plate recognition real-time system&gt;</a:t>
            </a:r>
          </a:p>
          <a:p>
            <a:endParaRPr lang="en-US" altLang="ko-KR" sz="200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1.  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교내로 </a:t>
            </a:r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들어오는 차량들 중 </a:t>
            </a:r>
            <a:r>
              <a:rPr lang="en-US" altLang="ko-KR" sz="2000" dirty="0">
                <a:latin typeface="+mj-ea"/>
                <a:ea typeface="+mj-ea"/>
                <a:sym typeface="Wingdings" panose="05000000000000000000" pitchFamily="2" charset="2"/>
              </a:rPr>
              <a:t>bus</a:t>
            </a:r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만 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detection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+mj-ea"/>
                <a:ea typeface="+mj-ea"/>
                <a:sym typeface="Wingdings" panose="05000000000000000000" pitchFamily="2" charset="2"/>
              </a:rPr>
              <a:t>2. 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 Bus</a:t>
            </a:r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의 </a:t>
            </a:r>
            <a:r>
              <a:rPr lang="en-US" altLang="ko-KR" sz="2000" dirty="0">
                <a:latin typeface="+mj-ea"/>
                <a:ea typeface="+mj-ea"/>
                <a:sym typeface="Wingdings" panose="05000000000000000000" pitchFamily="2" charset="2"/>
              </a:rPr>
              <a:t>plate 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recognition</a:t>
            </a:r>
          </a:p>
          <a:p>
            <a:endParaRPr lang="en-US" altLang="ko-KR" sz="2000" dirty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3.  B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us</a:t>
            </a:r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의 출입시간 확인</a:t>
            </a:r>
            <a:endParaRPr lang="en-US" altLang="ko-KR" sz="2000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</a:p>
        </p:txBody>
      </p:sp>
    </p:spTree>
    <p:extLst>
      <p:ext uri="{BB962C8B-B14F-4D97-AF65-F5344CB8AC3E}">
        <p14:creationId xmlns:p14="http://schemas.microsoft.com/office/powerpoint/2010/main" val="324913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n-lt"/>
              </a:rPr>
              <a:t>Machine Learning Methods Chosen</a:t>
            </a:r>
            <a:endParaRPr lang="ko-KR" altLang="en-US" sz="2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B6F4E-FA52-4EC0-A4E6-5CCD1F0031CD}"/>
              </a:ext>
            </a:extLst>
          </p:cNvPr>
          <p:cNvSpPr txBox="1"/>
          <p:nvPr/>
        </p:nvSpPr>
        <p:spPr>
          <a:xfrm>
            <a:off x="289184" y="836712"/>
            <a:ext cx="89122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  <a:sym typeface="Wingdings" panose="05000000000000000000" pitchFamily="2" charset="2"/>
              </a:rPr>
              <a:t># </a:t>
            </a:r>
            <a:r>
              <a:rPr lang="ko-KR" altLang="en-US" sz="2000" b="1" dirty="0" err="1" smtClean="0">
                <a:latin typeface="+mj-ea"/>
                <a:ea typeface="+mj-ea"/>
                <a:sym typeface="Wingdings" panose="05000000000000000000" pitchFamily="2" charset="2"/>
              </a:rPr>
              <a:t>머신러닝</a:t>
            </a:r>
            <a:r>
              <a:rPr lang="ko-KR" altLang="en-US" sz="2000" b="1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latin typeface="+mj-ea"/>
                <a:ea typeface="+mj-ea"/>
                <a:sym typeface="Wingdings" panose="05000000000000000000" pitchFamily="2" charset="2"/>
              </a:rPr>
              <a:t>방법의 선택과 이유</a:t>
            </a:r>
            <a:endParaRPr lang="en-US" altLang="ko-KR" sz="2000" b="1" dirty="0"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ko-KR" sz="2000" b="1" dirty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현재 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사용되어지고 </a:t>
            </a:r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있는 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주차장 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차량관제시스템에서의 </a:t>
            </a:r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번호판 </a:t>
            </a:r>
            <a:endParaRPr lang="en-US" altLang="ko-KR" sz="200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인식기술과의 </a:t>
            </a:r>
            <a:r>
              <a:rPr lang="ko-KR" altLang="en-US" sz="2000" dirty="0">
                <a:latin typeface="+mj-ea"/>
                <a:ea typeface="+mj-ea"/>
                <a:sym typeface="Wingdings" panose="05000000000000000000" pitchFamily="2" charset="2"/>
              </a:rPr>
              <a:t>차별성</a:t>
            </a:r>
            <a:endParaRPr lang="en-US" altLang="ko-KR" sz="2000" dirty="0"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ko-KR" sz="2000" b="1" dirty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ko-KR" sz="2000" b="1" dirty="0">
                <a:latin typeface="+mj-ea"/>
                <a:ea typeface="+mj-ea"/>
                <a:sym typeface="Wingdings" panose="05000000000000000000" pitchFamily="2" charset="2"/>
              </a:rPr>
              <a:t>YOLO</a:t>
            </a:r>
            <a:r>
              <a:rPr lang="ko-KR" altLang="en-US" sz="2000" b="1" dirty="0" err="1">
                <a:latin typeface="+mj-ea"/>
                <a:ea typeface="+mj-ea"/>
                <a:sym typeface="Wingdings" panose="05000000000000000000" pitchFamily="2" charset="2"/>
              </a:rPr>
              <a:t>를</a:t>
            </a:r>
            <a:r>
              <a:rPr lang="ko-KR" altLang="en-US" sz="2000" b="1" dirty="0">
                <a:latin typeface="+mj-ea"/>
                <a:ea typeface="+mj-ea"/>
                <a:sym typeface="Wingdings" panose="05000000000000000000" pitchFamily="2" charset="2"/>
              </a:rPr>
              <a:t> 사용한 </a:t>
            </a:r>
            <a:r>
              <a:rPr lang="en-US" altLang="ko-KR" sz="2000" b="1" dirty="0">
                <a:latin typeface="+mj-ea"/>
                <a:ea typeface="+mj-ea"/>
                <a:sym typeface="Wingdings" panose="05000000000000000000" pitchFamily="2" charset="2"/>
              </a:rPr>
              <a:t>Object Detection</a:t>
            </a:r>
          </a:p>
          <a:p>
            <a:endParaRPr lang="en-US" altLang="ko-KR" sz="2000" b="1" i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ko-KR" sz="2000" b="1" i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ko-KR" sz="2000" b="1" i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ko-KR" sz="2000" b="1" i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ko-KR" sz="2000" b="1" i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ko-KR" sz="2000" b="1" i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ko-KR" sz="2000" b="1" i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ko-KR" sz="2000" b="1" i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ko-KR" sz="2000" b="1" i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ko-KR" sz="2000" b="1" i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ko-KR" sz="2000" b="1" i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0E4A2A-FAF2-A843-B8A9-F13C6AA3B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7" y="2348880"/>
            <a:ext cx="4818998" cy="20882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F3CDA5-76A9-F741-B64F-EFE4DF6B6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289" y="3211027"/>
            <a:ext cx="4736444" cy="29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6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481" y="15531"/>
            <a:ext cx="9727038" cy="584042"/>
          </a:xfrm>
        </p:spPr>
        <p:txBody>
          <a:bodyPr/>
          <a:lstStyle/>
          <a:p>
            <a:r>
              <a:rPr lang="en-US" altLang="ko-KR" sz="2800" dirty="0">
                <a:latin typeface="+mn-lt"/>
              </a:rPr>
              <a:t>Project Plan</a:t>
            </a:r>
            <a:endParaRPr lang="ko-KR" altLang="en-US" sz="2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B6F4E-FA52-4EC0-A4E6-5CCD1F0031CD}"/>
              </a:ext>
            </a:extLst>
          </p:cNvPr>
          <p:cNvSpPr txBox="1"/>
          <p:nvPr/>
        </p:nvSpPr>
        <p:spPr>
          <a:xfrm>
            <a:off x="289184" y="836712"/>
            <a:ext cx="891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ym typeface="Wingdings" panose="05000000000000000000" pitchFamily="2" charset="2"/>
              </a:rPr>
              <a:t>#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진행 </a:t>
            </a:r>
            <a:r>
              <a:rPr lang="ko-KR" altLang="en-US" sz="2000" b="1" dirty="0">
                <a:sym typeface="Wingdings" panose="05000000000000000000" pitchFamily="2" charset="2"/>
              </a:rPr>
              <a:t>사항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36" y="1628800"/>
            <a:ext cx="8029128" cy="40115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F13629-2FCA-FD43-9271-EB73DBC173F6}"/>
              </a:ext>
            </a:extLst>
          </p:cNvPr>
          <p:cNvSpPr txBox="1"/>
          <p:nvPr/>
        </p:nvSpPr>
        <p:spPr>
          <a:xfrm>
            <a:off x="3440832" y="2708920"/>
            <a:ext cx="288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영문 차량 번호판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 수집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207CF-5E4E-4B4E-B952-63047E4C2803}"/>
              </a:ext>
            </a:extLst>
          </p:cNvPr>
          <p:cNvSpPr txBox="1"/>
          <p:nvPr/>
        </p:nvSpPr>
        <p:spPr>
          <a:xfrm>
            <a:off x="3311341" y="3244334"/>
            <a:ext cx="314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Image 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Object Detection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75719-051A-BA49-BEE1-1023D84FF91C}"/>
              </a:ext>
            </a:extLst>
          </p:cNvPr>
          <p:cNvSpPr txBox="1"/>
          <p:nvPr/>
        </p:nvSpPr>
        <p:spPr>
          <a:xfrm>
            <a:off x="2792760" y="3697867"/>
            <a:ext cx="4444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Image </a:t>
            </a:r>
            <a:r>
              <a:rPr kumimoji="1" lang="ko-KR" altLang="en-US" sz="1400" dirty="0"/>
              <a:t>에서의 </a:t>
            </a:r>
            <a:r>
              <a:rPr kumimoji="1" lang="en-US" altLang="ko-KR" sz="1400" dirty="0"/>
              <a:t>OpenCV 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활용한 </a:t>
            </a:r>
            <a:r>
              <a:rPr kumimoji="1" lang="en-US" altLang="ko-KR" sz="1400" dirty="0"/>
              <a:t>ROI</a:t>
            </a:r>
            <a:r>
              <a:rPr kumimoji="1" lang="ko-KR" altLang="en-US" sz="1400" dirty="0"/>
              <a:t> 및 </a:t>
            </a:r>
            <a:r>
              <a:rPr kumimoji="1" lang="en-US" altLang="ko-KR" sz="1400" dirty="0"/>
              <a:t>Plate recognition</a:t>
            </a:r>
            <a:endParaRPr kumimoji="1"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25CC3-B43F-2E4B-9375-087B48DDF4C3}"/>
              </a:ext>
            </a:extLst>
          </p:cNvPr>
          <p:cNvSpPr txBox="1"/>
          <p:nvPr/>
        </p:nvSpPr>
        <p:spPr>
          <a:xfrm>
            <a:off x="2977143" y="4243733"/>
            <a:ext cx="4233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Image </a:t>
            </a:r>
            <a:r>
              <a:rPr kumimoji="1" lang="ko-KR" altLang="en-US" sz="1400" dirty="0"/>
              <a:t>에서의 </a:t>
            </a:r>
            <a:r>
              <a:rPr kumimoji="1" lang="en-US" altLang="ko-KR" sz="1400" dirty="0"/>
              <a:t>YOLO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활용한 </a:t>
            </a:r>
            <a:r>
              <a:rPr kumimoji="1" lang="en-US" altLang="ko-KR" sz="1400" dirty="0"/>
              <a:t>ROI</a:t>
            </a:r>
            <a:r>
              <a:rPr kumimoji="1" lang="ko-KR" altLang="en-US" sz="1400" dirty="0"/>
              <a:t> 및 </a:t>
            </a:r>
            <a:r>
              <a:rPr kumimoji="1" lang="en-US" altLang="ko-KR" sz="1400" dirty="0"/>
              <a:t>Plate Recognition</a:t>
            </a:r>
            <a:endParaRPr kumimoji="1"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ECE86-11B0-6F4C-8B1F-327DA35CF00A}"/>
              </a:ext>
            </a:extLst>
          </p:cNvPr>
          <p:cNvSpPr txBox="1"/>
          <p:nvPr/>
        </p:nvSpPr>
        <p:spPr>
          <a:xfrm>
            <a:off x="2912157" y="4637799"/>
            <a:ext cx="436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Video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YOLO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활용한 </a:t>
            </a:r>
            <a:r>
              <a:rPr kumimoji="1" lang="en-US" altLang="ko-KR" dirty="0"/>
              <a:t>Object Detection</a:t>
            </a:r>
            <a:endParaRPr kumimoji="1" lang="ko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E6DC616B-4153-FC43-8FC9-B3FFCD3CAA09}"/>
              </a:ext>
            </a:extLst>
          </p:cNvPr>
          <p:cNvSpPr/>
          <p:nvPr/>
        </p:nvSpPr>
        <p:spPr>
          <a:xfrm>
            <a:off x="7473280" y="2162255"/>
            <a:ext cx="1296144" cy="39517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YELLOW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E4E6A2DE-86BA-1B4E-8E87-99F47831CCE4}"/>
              </a:ext>
            </a:extLst>
          </p:cNvPr>
          <p:cNvSpPr/>
          <p:nvPr/>
        </p:nvSpPr>
        <p:spPr>
          <a:xfrm>
            <a:off x="7473280" y="2683078"/>
            <a:ext cx="1296144" cy="39517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YELLOW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95CD3FCB-6BF9-7446-821A-B87FB5A0D46A}"/>
              </a:ext>
            </a:extLst>
          </p:cNvPr>
          <p:cNvSpPr/>
          <p:nvPr/>
        </p:nvSpPr>
        <p:spPr>
          <a:xfrm>
            <a:off x="7473280" y="3140968"/>
            <a:ext cx="1296144" cy="39517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GREEN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BD0C9FB0-EB04-4844-9231-E4728885829B}"/>
              </a:ext>
            </a:extLst>
          </p:cNvPr>
          <p:cNvSpPr/>
          <p:nvPr/>
        </p:nvSpPr>
        <p:spPr>
          <a:xfrm>
            <a:off x="7473280" y="3645024"/>
            <a:ext cx="1296144" cy="39517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GREEN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99A4B78-4570-634D-AE20-CE064D41031C}"/>
              </a:ext>
            </a:extLst>
          </p:cNvPr>
          <p:cNvSpPr/>
          <p:nvPr/>
        </p:nvSpPr>
        <p:spPr>
          <a:xfrm>
            <a:off x="7473280" y="4149080"/>
            <a:ext cx="1296144" cy="39517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GREEN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35731AE2-0052-A54B-8AAC-5C87C5BEA408}"/>
              </a:ext>
            </a:extLst>
          </p:cNvPr>
          <p:cNvSpPr/>
          <p:nvPr/>
        </p:nvSpPr>
        <p:spPr>
          <a:xfrm>
            <a:off x="7473280" y="4618002"/>
            <a:ext cx="1296144" cy="39517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GREEN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8D4838A-50DA-3840-BB5E-62AB2629417C}"/>
              </a:ext>
            </a:extLst>
          </p:cNvPr>
          <p:cNvSpPr/>
          <p:nvPr/>
        </p:nvSpPr>
        <p:spPr>
          <a:xfrm>
            <a:off x="7473280" y="5122058"/>
            <a:ext cx="1296144" cy="39517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GREEN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7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n-lt"/>
              </a:rPr>
              <a:t>Project Execution History</a:t>
            </a:r>
            <a:endParaRPr lang="ko-KR" altLang="en-US" sz="2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B6F4E-FA52-4EC0-A4E6-5CCD1F0031CD}"/>
              </a:ext>
            </a:extLst>
          </p:cNvPr>
          <p:cNvSpPr txBox="1"/>
          <p:nvPr/>
        </p:nvSpPr>
        <p:spPr>
          <a:xfrm>
            <a:off x="289184" y="836712"/>
            <a:ext cx="891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ym typeface="Wingdings" panose="05000000000000000000" pitchFamily="2" charset="2"/>
              </a:rPr>
              <a:t>#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주요 진행 내용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184" y="1494397"/>
            <a:ext cx="7377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smtClean="0"/>
              <a:t>YOLO</a:t>
            </a:r>
            <a:r>
              <a:rPr lang="ko-KR" altLang="en-US" sz="2400" dirty="0" smtClean="0"/>
              <a:t>를 통한 </a:t>
            </a:r>
            <a:r>
              <a:rPr lang="en-US" altLang="ko-KR" sz="2400" dirty="0" smtClean="0"/>
              <a:t>Image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File</a:t>
            </a:r>
            <a:r>
              <a:rPr lang="ko-KR" altLang="en-US" sz="2400" dirty="0" smtClean="0"/>
              <a:t>에서의 </a:t>
            </a:r>
            <a:r>
              <a:rPr lang="en-US" altLang="ko-KR" sz="2400" dirty="0" smtClean="0"/>
              <a:t>Object Detection + ROI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184" y="2395887"/>
            <a:ext cx="381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ko-KR" sz="2400" dirty="0" smtClean="0"/>
              <a:t>License Plates Recognition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184" y="3297377"/>
            <a:ext cx="7085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3.   Image</a:t>
            </a:r>
            <a:r>
              <a:rPr lang="ko-KR" altLang="en-US" sz="2400" dirty="0" smtClean="0"/>
              <a:t>에서의 </a:t>
            </a:r>
            <a:r>
              <a:rPr lang="en-US" altLang="ko-KR" sz="2400" dirty="0" smtClean="0"/>
              <a:t>ROI + License Plates Recognition </a:t>
            </a:r>
            <a:r>
              <a:rPr lang="ko-KR" altLang="en-US" sz="2400" dirty="0" smtClean="0"/>
              <a:t>구현</a:t>
            </a:r>
            <a:endParaRPr lang="en-US" altLang="ko-KR" sz="24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37" y="4198867"/>
            <a:ext cx="1972617" cy="1230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46" y="4248835"/>
            <a:ext cx="2353485" cy="1066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323" y="4077072"/>
            <a:ext cx="4569566" cy="16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0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68" t="10980" r="4312"/>
          <a:stretch/>
        </p:blipFill>
        <p:spPr>
          <a:xfrm>
            <a:off x="289184" y="1403372"/>
            <a:ext cx="4968553" cy="29188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n-lt"/>
              </a:rPr>
              <a:t>Major Lessons Learned</a:t>
            </a:r>
            <a:endParaRPr lang="ko-KR" altLang="en-US" sz="2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B6F4E-FA52-4EC0-A4E6-5CCD1F0031CD}"/>
              </a:ext>
            </a:extLst>
          </p:cNvPr>
          <p:cNvSpPr txBox="1"/>
          <p:nvPr/>
        </p:nvSpPr>
        <p:spPr>
          <a:xfrm>
            <a:off x="289184" y="836712"/>
            <a:ext cx="891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ym typeface="Wingdings" panose="05000000000000000000" pitchFamily="2" charset="2"/>
              </a:rPr>
              <a:t>1.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YOLO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인식 과정과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원리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872" y="3861048"/>
            <a:ext cx="5815944" cy="21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8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latin typeface="+mn-lt"/>
              </a:rPr>
              <a:t>Major Lessons Learned</a:t>
            </a:r>
            <a:endParaRPr lang="ko-KR" altLang="en-US" sz="2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B6F4E-FA52-4EC0-A4E6-5CCD1F0031CD}"/>
              </a:ext>
            </a:extLst>
          </p:cNvPr>
          <p:cNvSpPr txBox="1"/>
          <p:nvPr/>
        </p:nvSpPr>
        <p:spPr>
          <a:xfrm>
            <a:off x="289184" y="836712"/>
            <a:ext cx="891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ym typeface="Wingdings" panose="05000000000000000000" pitchFamily="2" charset="2"/>
              </a:rPr>
              <a:t>2. Tesseract</a:t>
            </a:r>
            <a:r>
              <a:rPr lang="ko-KR" altLang="en-US" sz="2000" b="1" dirty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사용방법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endParaRPr lang="en-US" altLang="ko-KR" sz="2000" b="1" dirty="0"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50" y="1484784"/>
            <a:ext cx="5277240" cy="46152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39751" y="1793648"/>
            <a:ext cx="23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&lt;Tesseract</a:t>
            </a:r>
            <a:r>
              <a:rPr lang="ko-KR" altLang="en-US" b="1" dirty="0" smtClean="0"/>
              <a:t> 옵션 설정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03001" y="4944407"/>
            <a:ext cx="3510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이미지에 대한 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Layout </a:t>
            </a:r>
          </a:p>
          <a:p>
            <a:r>
              <a:rPr lang="ko-KR" altLang="en-US" sz="1600" b="1" dirty="0" smtClean="0"/>
              <a:t>분석 </a:t>
            </a:r>
            <a:r>
              <a:rPr lang="ko-KR" altLang="en-US" sz="1600" b="1" dirty="0" smtClean="0"/>
              <a:t>방법을 </a:t>
            </a:r>
            <a:r>
              <a:rPr lang="ko-KR" altLang="en-US" sz="1600" b="1" dirty="0" smtClean="0"/>
              <a:t>결정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      -&gt; </a:t>
            </a:r>
            <a:r>
              <a:rPr lang="ko-KR" altLang="en-US" sz="1600" b="1" dirty="0" smtClean="0"/>
              <a:t>차량 번호판이므로</a:t>
            </a:r>
            <a:r>
              <a:rPr lang="en-US" altLang="ko-KR" sz="1600" b="1" dirty="0" smtClean="0"/>
              <a:t> 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</a:t>
            </a:r>
            <a:r>
              <a:rPr lang="en-US" altLang="ko-KR" sz="1600" b="1" dirty="0" smtClean="0"/>
              <a:t>‘single text line’ </a:t>
            </a:r>
            <a:r>
              <a:rPr lang="ko-KR" altLang="en-US" sz="1600" b="1" dirty="0" smtClean="0"/>
              <a:t>선택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03002" y="3753771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OCR engine mode </a:t>
            </a:r>
            <a:r>
              <a:rPr lang="ko-KR" altLang="en-US" b="1" dirty="0" smtClean="0"/>
              <a:t>설정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63484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5B6F4E-FA52-4EC0-A4E6-5CCD1F0031CD}"/>
              </a:ext>
            </a:extLst>
          </p:cNvPr>
          <p:cNvSpPr txBox="1"/>
          <p:nvPr/>
        </p:nvSpPr>
        <p:spPr>
          <a:xfrm>
            <a:off x="289184" y="836712"/>
            <a:ext cx="891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ym typeface="Wingdings" panose="05000000000000000000" pitchFamily="2" charset="2"/>
              </a:rPr>
              <a:t>3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.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이미지 </a:t>
            </a:r>
            <a:r>
              <a:rPr lang="ko-KR" altLang="en-US" sz="2000" b="1" dirty="0">
                <a:sym typeface="Wingdings" panose="05000000000000000000" pitchFamily="2" charset="2"/>
              </a:rPr>
              <a:t>전처리 과정과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필요성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71" y="1628799"/>
            <a:ext cx="2376264" cy="4571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아래쪽 화살표 9"/>
          <p:cNvSpPr/>
          <p:nvPr/>
        </p:nvSpPr>
        <p:spPr>
          <a:xfrm>
            <a:off x="3695923" y="2060848"/>
            <a:ext cx="248965" cy="3672408"/>
          </a:xfrm>
          <a:prstGeom prst="downArrow">
            <a:avLst>
              <a:gd name="adj1" fmla="val 50000"/>
              <a:gd name="adj2" fmla="val 190214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20952" y="2060848"/>
            <a:ext cx="440377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1. Grayscale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2. </a:t>
            </a:r>
            <a:r>
              <a:rPr lang="en-US" altLang="ko-KR" sz="2000" dirty="0" err="1" smtClean="0">
                <a:latin typeface="+mj-ea"/>
                <a:ea typeface="+mj-ea"/>
              </a:rPr>
              <a:t>TopHat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latin typeface="+mj-ea"/>
                <a:ea typeface="+mj-ea"/>
              </a:rPr>
              <a:t>BlackHat</a:t>
            </a:r>
            <a:r>
              <a:rPr lang="en-US" altLang="ko-KR" sz="2000" dirty="0" smtClean="0">
                <a:latin typeface="+mj-ea"/>
                <a:ea typeface="+mj-ea"/>
              </a:rPr>
              <a:t>, plus Grayscale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3. </a:t>
            </a:r>
            <a:r>
              <a:rPr lang="en-US" altLang="ko-KR" sz="2000" dirty="0" err="1" smtClean="0">
                <a:latin typeface="+mj-ea"/>
                <a:ea typeface="+mj-ea"/>
              </a:rPr>
              <a:t>Thresholding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latin typeface="+mj-ea"/>
                <a:ea typeface="+mj-ea"/>
              </a:rPr>
              <a:t>GaussianBlur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4</a:t>
            </a:r>
            <a:r>
              <a:rPr lang="en-US" altLang="ko-KR" sz="2000" dirty="0">
                <a:latin typeface="+mj-ea"/>
                <a:ea typeface="+mj-ea"/>
              </a:rPr>
              <a:t>. Find contours(</a:t>
            </a:r>
            <a:r>
              <a:rPr lang="ko-KR" altLang="en-US" sz="2000" dirty="0" err="1">
                <a:latin typeface="+mj-ea"/>
                <a:ea typeface="+mj-ea"/>
              </a:rPr>
              <a:t>특징점</a:t>
            </a:r>
            <a:r>
              <a:rPr lang="ko-KR" altLang="en-US" sz="2000" dirty="0">
                <a:latin typeface="+mj-ea"/>
                <a:ea typeface="+mj-ea"/>
              </a:rPr>
              <a:t> 찾기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5. </a:t>
            </a:r>
            <a:r>
              <a:rPr lang="ko-KR" altLang="en-US" sz="2000" dirty="0">
                <a:latin typeface="+mj-ea"/>
                <a:ea typeface="+mj-ea"/>
              </a:rPr>
              <a:t>사각형 그리기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6. </a:t>
            </a:r>
            <a:r>
              <a:rPr lang="ko-KR" altLang="en-US" sz="2000" dirty="0">
                <a:latin typeface="+mj-ea"/>
                <a:ea typeface="+mj-ea"/>
              </a:rPr>
              <a:t>최소 사각형 </a:t>
            </a:r>
            <a:r>
              <a:rPr lang="ko-KR" altLang="en-US" sz="2000" dirty="0" smtClean="0">
                <a:latin typeface="+mj-ea"/>
                <a:ea typeface="+mj-ea"/>
              </a:rPr>
              <a:t>크기에 제한을 두어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  문자로 예측되는 사각형 식별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1118" y="1556792"/>
            <a:ext cx="236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 Image </a:t>
            </a:r>
            <a:r>
              <a:rPr lang="ko-KR" altLang="en-US" b="1" dirty="0" smtClean="0"/>
              <a:t>전처리 </a:t>
            </a:r>
            <a:r>
              <a:rPr lang="ko-KR" altLang="en-US" b="1" dirty="0" smtClean="0"/>
              <a:t>과정 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 smtClean="0">
                <a:latin typeface="+mn-lt"/>
              </a:rPr>
              <a:t>Major Lessons Learned</a:t>
            </a:r>
            <a:endParaRPr lang="ko-KR" altLang="en-US" sz="2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59847" y="5500975"/>
            <a:ext cx="4527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-&gt; </a:t>
            </a:r>
            <a:r>
              <a:rPr lang="ko-KR" altLang="en-US" sz="2000" dirty="0" err="1" smtClean="0"/>
              <a:t>인식해야할</a:t>
            </a:r>
            <a:r>
              <a:rPr lang="ko-KR" altLang="en-US" sz="2000" dirty="0" smtClean="0"/>
              <a:t> 문자가 있는 위치 탐색</a:t>
            </a:r>
            <a:r>
              <a:rPr lang="ko-KR" altLang="en-US" sz="2000" dirty="0"/>
              <a:t>과</a:t>
            </a:r>
            <a:endParaRPr lang="en-US" altLang="ko-KR" sz="2000" dirty="0" smtClean="0"/>
          </a:p>
          <a:p>
            <a:r>
              <a:rPr lang="ko-KR" altLang="en-US" sz="2000" dirty="0" smtClean="0"/>
              <a:t>     인식 정확도 향상 기능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711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5B6F4E-FA52-4EC0-A4E6-5CCD1F0031CD}"/>
              </a:ext>
            </a:extLst>
          </p:cNvPr>
          <p:cNvSpPr txBox="1"/>
          <p:nvPr/>
        </p:nvSpPr>
        <p:spPr>
          <a:xfrm>
            <a:off x="289184" y="836712"/>
            <a:ext cx="891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ym typeface="Wingdings" panose="05000000000000000000" pitchFamily="2" charset="2"/>
              </a:rPr>
              <a:t>4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. YOLO</a:t>
            </a:r>
            <a:r>
              <a:rPr lang="ko-KR" altLang="en-US" sz="2000" b="1" dirty="0">
                <a:sym typeface="Wingdings" panose="05000000000000000000" pitchFamily="2" charset="2"/>
              </a:rPr>
              <a:t>를 통해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ROI</a:t>
            </a:r>
            <a:r>
              <a:rPr lang="ko-KR" altLang="en-US" sz="2000" b="1" dirty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정의에 대한 효율성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793" y="1536325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Plate</a:t>
            </a:r>
            <a:r>
              <a:rPr lang="ko-KR" altLang="en-US" dirty="0" smtClean="0"/>
              <a:t>가 위치한 예측한 범위의 </a:t>
            </a:r>
            <a:r>
              <a:rPr lang="en-US" altLang="ko-KR" dirty="0" smtClean="0"/>
              <a:t>Image Bounding box</a:t>
            </a:r>
            <a:r>
              <a:rPr lang="ko-KR" altLang="en-US" dirty="0" smtClean="0"/>
              <a:t>를 임의적으로 설정해주고 그 안에서</a:t>
            </a:r>
            <a:endParaRPr lang="en-US" altLang="ko-KR" dirty="0" smtClean="0"/>
          </a:p>
          <a:p>
            <a:r>
              <a:rPr lang="en-US" altLang="ko-KR" dirty="0" smtClean="0"/>
              <a:t>ROI</a:t>
            </a:r>
            <a:r>
              <a:rPr lang="ko-KR" altLang="en-US" dirty="0" smtClean="0"/>
              <a:t>를 선정하게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이전 방식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5188"/>
          <a:stretch/>
        </p:blipFill>
        <p:spPr>
          <a:xfrm>
            <a:off x="316837" y="2703875"/>
            <a:ext cx="4175175" cy="27333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6623" y="1536325"/>
            <a:ext cx="474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late Detection</a:t>
            </a:r>
            <a:r>
              <a:rPr lang="ko-KR" altLang="en-US" dirty="0" smtClean="0"/>
              <a:t>을 </a:t>
            </a:r>
            <a:r>
              <a:rPr lang="en-US" altLang="ko-KR" dirty="0"/>
              <a:t>YOLO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ROI</a:t>
            </a:r>
            <a:r>
              <a:rPr lang="ko-KR" altLang="en-US" dirty="0" smtClean="0"/>
              <a:t>를 선정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6383" t="11056" r="10638" b="34689"/>
          <a:stretch/>
        </p:blipFill>
        <p:spPr>
          <a:xfrm>
            <a:off x="6140966" y="2134244"/>
            <a:ext cx="2808312" cy="2448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88" y="4811104"/>
            <a:ext cx="2895197" cy="1312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오른쪽 화살표 11"/>
          <p:cNvSpPr/>
          <p:nvPr/>
        </p:nvSpPr>
        <p:spPr>
          <a:xfrm>
            <a:off x="4736976" y="3645024"/>
            <a:ext cx="913080" cy="310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 smtClean="0">
                <a:latin typeface="+mn-lt"/>
              </a:rPr>
              <a:t>Major Lessons Learned</a:t>
            </a:r>
            <a:endParaRPr lang="ko-KR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857123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LogicPPT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alLogicPPT" id="{F3008E7D-203C-49B8-9510-3B2C3725568D}" vid="{8E184423-52C1-4E27-A5F9-3A8071D827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49846</TotalTime>
  <Words>408</Words>
  <Application>Microsoft Office PowerPoint</Application>
  <PresentationFormat>A4 용지(210x297mm)</PresentationFormat>
  <Paragraphs>117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Arial Unicode MS</vt:lpstr>
      <vt:lpstr>HY백송B</vt:lpstr>
      <vt:lpstr>맑은 고딕</vt:lpstr>
      <vt:lpstr>Arial</vt:lpstr>
      <vt:lpstr>Arial Black</vt:lpstr>
      <vt:lpstr>Calibri</vt:lpstr>
      <vt:lpstr>Calibri Light</vt:lpstr>
      <vt:lpstr>Times New Roman</vt:lpstr>
      <vt:lpstr>Wingdings</vt:lpstr>
      <vt:lpstr>DigitalLogicPPT</vt:lpstr>
      <vt:lpstr>License plate Recognition Midterm Report </vt:lpstr>
      <vt:lpstr>System Definition and Business Model</vt:lpstr>
      <vt:lpstr>Machine Learning Methods Chosen</vt:lpstr>
      <vt:lpstr>Project Plan</vt:lpstr>
      <vt:lpstr>Project Execution History</vt:lpstr>
      <vt:lpstr>Major Lessons Learned</vt:lpstr>
      <vt:lpstr>Major Lessons Learned</vt:lpstr>
      <vt:lpstr>Major Lessons Learned</vt:lpstr>
      <vt:lpstr>Major Lessons Learned</vt:lpstr>
      <vt:lpstr>Major Lessons Learned</vt:lpstr>
      <vt:lpstr>Future Project Plan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DASAN CNS 회사소개서</dc:title>
  <dc:creator>USER</dc:creator>
  <cp:lastModifiedBy>김주호</cp:lastModifiedBy>
  <cp:revision>4480</cp:revision>
  <cp:lastPrinted>2020-08-29T02:23:12Z</cp:lastPrinted>
  <dcterms:created xsi:type="dcterms:W3CDTF">2009-07-06T04:43:43Z</dcterms:created>
  <dcterms:modified xsi:type="dcterms:W3CDTF">2020-11-03T07:35:49Z</dcterms:modified>
</cp:coreProperties>
</file>